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642" r:id="rId2"/>
    <p:sldId id="643" r:id="rId3"/>
    <p:sldId id="644" r:id="rId4"/>
    <p:sldId id="645" r:id="rId5"/>
    <p:sldId id="646" r:id="rId6"/>
    <p:sldId id="647" r:id="rId7"/>
    <p:sldId id="648" r:id="rId8"/>
    <p:sldId id="649" r:id="rId9"/>
    <p:sldId id="650" r:id="rId10"/>
    <p:sldId id="651" r:id="rId11"/>
    <p:sldId id="652" r:id="rId12"/>
    <p:sldId id="653" r:id="rId13"/>
    <p:sldId id="654" r:id="rId14"/>
    <p:sldId id="655" r:id="rId15"/>
    <p:sldId id="656" r:id="rId16"/>
    <p:sldId id="657" r:id="rId17"/>
    <p:sldId id="658" r:id="rId18"/>
    <p:sldId id="659" r:id="rId19"/>
    <p:sldId id="660" r:id="rId20"/>
    <p:sldId id="661" r:id="rId21"/>
    <p:sldId id="662" r:id="rId22"/>
    <p:sldId id="663" r:id="rId23"/>
    <p:sldId id="664" r:id="rId24"/>
    <p:sldId id="665" r:id="rId25"/>
    <p:sldId id="666" r:id="rId26"/>
    <p:sldId id="667" r:id="rId27"/>
    <p:sldId id="668" r:id="rId28"/>
    <p:sldId id="669" r:id="rId29"/>
    <p:sldId id="670" r:id="rId30"/>
    <p:sldId id="671" r:id="rId31"/>
    <p:sldId id="319" r:id="rId32"/>
    <p:sldId id="320" r:id="rId33"/>
    <p:sldId id="501" r:id="rId34"/>
    <p:sldId id="321" r:id="rId35"/>
    <p:sldId id="322" r:id="rId36"/>
    <p:sldId id="323" r:id="rId37"/>
    <p:sldId id="324" r:id="rId38"/>
    <p:sldId id="325" r:id="rId39"/>
    <p:sldId id="326" r:id="rId40"/>
    <p:sldId id="327" r:id="rId41"/>
    <p:sldId id="328" r:id="rId42"/>
    <p:sldId id="329" r:id="rId43"/>
    <p:sldId id="358" r:id="rId44"/>
    <p:sldId id="330" r:id="rId45"/>
    <p:sldId id="331" r:id="rId46"/>
    <p:sldId id="332" r:id="rId47"/>
    <p:sldId id="333" r:id="rId48"/>
    <p:sldId id="334" r:id="rId49"/>
    <p:sldId id="336" r:id="rId50"/>
    <p:sldId id="337" r:id="rId51"/>
    <p:sldId id="338" r:id="rId52"/>
    <p:sldId id="339" r:id="rId53"/>
    <p:sldId id="340" r:id="rId54"/>
    <p:sldId id="341" r:id="rId55"/>
    <p:sldId id="342" r:id="rId56"/>
    <p:sldId id="343" r:id="rId57"/>
    <p:sldId id="344" r:id="rId58"/>
    <p:sldId id="345" r:id="rId59"/>
    <p:sldId id="347" r:id="rId60"/>
    <p:sldId id="348" r:id="rId61"/>
    <p:sldId id="359" r:id="rId62"/>
    <p:sldId id="349" r:id="rId63"/>
    <p:sldId id="350" r:id="rId64"/>
    <p:sldId id="351" r:id="rId65"/>
    <p:sldId id="352" r:id="rId66"/>
  </p:sldIdLst>
  <p:sldSz cx="9144000" cy="6858000" type="screen4x3"/>
  <p:notesSz cx="7102475" cy="10234613"/>
  <p:defaultTextStyle>
    <a:defPPr>
      <a:defRPr lang="tr-T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3399"/>
    <a:srgbClr val="FF7B21"/>
    <a:srgbClr val="01FF74"/>
    <a:srgbClr val="00FF00"/>
    <a:srgbClr val="FF9900"/>
    <a:srgbClr val="66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26" autoAdjust="0"/>
    <p:restoredTop sz="50000" autoAdjust="0"/>
  </p:normalViewPr>
  <p:slideViewPr>
    <p:cSldViewPr>
      <p:cViewPr>
        <p:scale>
          <a:sx n="70" d="100"/>
          <a:sy n="70" d="100"/>
        </p:scale>
        <p:origin x="1584" y="8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18"/>
    </p:cViewPr>
  </p:sorterViewPr>
  <p:notesViewPr>
    <p:cSldViewPr>
      <p:cViewPr varScale="1">
        <p:scale>
          <a:sx n="68" d="100"/>
          <a:sy n="68" d="100"/>
        </p:scale>
        <p:origin x="2496" y="216"/>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2447C-CD4D-7940-A626-108F3282CF4C}" type="doc">
      <dgm:prSet loTypeId="urn:microsoft.com/office/officeart/2005/8/layout/orgChart1" loCatId="" qsTypeId="urn:microsoft.com/office/officeart/2005/8/quickstyle/simple4" qsCatId="simple" csTypeId="urn:microsoft.com/office/officeart/2005/8/colors/colorful5" csCatId="colorful" phldr="1"/>
      <dgm:spPr/>
      <dgm:t>
        <a:bodyPr/>
        <a:lstStyle/>
        <a:p>
          <a:endParaRPr lang="tr-TR"/>
        </a:p>
      </dgm:t>
    </dgm:pt>
    <dgm:pt modelId="{A3D972B5-0F24-CF44-B2EE-4C68B85A91E6}">
      <dgm:prSet phldrT="[Metin]" custT="1"/>
      <dgm:spPr>
        <a:solidFill>
          <a:schemeClr val="accent5">
            <a:lumMod val="60000"/>
            <a:lumOff val="40000"/>
          </a:schemeClr>
        </a:solidFill>
        <a:ln>
          <a:solidFill>
            <a:schemeClr val="accent1"/>
          </a:solidFill>
        </a:ln>
      </dgm:spPr>
      <dgm:t>
        <a:bodyPr/>
        <a:lstStyle/>
        <a:p>
          <a:r>
            <a:rPr lang="tr-TR" sz="2800" dirty="0" err="1"/>
            <a:t>Ariston</a:t>
          </a:r>
          <a:endParaRPr lang="tr-TR" sz="2800" dirty="0"/>
        </a:p>
      </dgm:t>
    </dgm:pt>
    <dgm:pt modelId="{88E57741-AEDB-7744-82B7-941902BB833B}" type="parTrans" cxnId="{EBFA7F6C-C7CE-084B-B5DD-4B3DC201F41E}">
      <dgm:prSet/>
      <dgm:spPr/>
      <dgm:t>
        <a:bodyPr/>
        <a:lstStyle/>
        <a:p>
          <a:endParaRPr lang="tr-TR"/>
        </a:p>
      </dgm:t>
    </dgm:pt>
    <dgm:pt modelId="{12985AAA-A3C6-BF41-9F8F-F63679F6C6D8}" type="sibTrans" cxnId="{EBFA7F6C-C7CE-084B-B5DD-4B3DC201F41E}">
      <dgm:prSet/>
      <dgm:spPr/>
      <dgm:t>
        <a:bodyPr/>
        <a:lstStyle/>
        <a:p>
          <a:endParaRPr lang="tr-TR"/>
        </a:p>
      </dgm:t>
    </dgm:pt>
    <dgm:pt modelId="{76029374-4950-1140-AAF5-FF8A868BFA4D}">
      <dgm:prSet phldrT="[Metin]"/>
      <dgm:spPr/>
      <dgm:t>
        <a:bodyPr/>
        <a:lstStyle/>
        <a:p>
          <a:r>
            <a:rPr lang="tr-TR" dirty="0"/>
            <a:t>Flor </a:t>
          </a:r>
        </a:p>
      </dgm:t>
    </dgm:pt>
    <dgm:pt modelId="{2BF00328-45BE-774B-A756-3C8B5FE3D4A4}" type="parTrans" cxnId="{24F96070-8238-1348-B675-9598CC3CC405}">
      <dgm:prSet/>
      <dgm:spPr/>
      <dgm:t>
        <a:bodyPr/>
        <a:lstStyle/>
        <a:p>
          <a:endParaRPr lang="tr-TR"/>
        </a:p>
      </dgm:t>
    </dgm:pt>
    <dgm:pt modelId="{F04EF4C9-8691-8D47-BF47-4E0B15400E8F}" type="sibTrans" cxnId="{24F96070-8238-1348-B675-9598CC3CC405}">
      <dgm:prSet/>
      <dgm:spPr/>
      <dgm:t>
        <a:bodyPr/>
        <a:lstStyle/>
        <a:p>
          <a:endParaRPr lang="tr-TR"/>
        </a:p>
      </dgm:t>
    </dgm:pt>
    <dgm:pt modelId="{D38BB8E0-0367-064E-BBBD-7DC512FFF832}">
      <dgm:prSet phldrT="[Metin]"/>
      <dgm:spPr/>
      <dgm:t>
        <a:bodyPr/>
        <a:lstStyle/>
        <a:p>
          <a:r>
            <a:rPr lang="tr-TR" dirty="0"/>
            <a:t>Hidroksil</a:t>
          </a:r>
        </a:p>
      </dgm:t>
    </dgm:pt>
    <dgm:pt modelId="{3A011EC5-73BF-784F-8954-DDAF36CA5B12}" type="parTrans" cxnId="{6CBCB6CB-E8D6-1649-82EC-752718B3724D}">
      <dgm:prSet/>
      <dgm:spPr/>
      <dgm:t>
        <a:bodyPr/>
        <a:lstStyle/>
        <a:p>
          <a:endParaRPr lang="tr-TR"/>
        </a:p>
      </dgm:t>
    </dgm:pt>
    <dgm:pt modelId="{8D1251D7-DAF6-5841-A6CC-1621E4C43AAD}" type="sibTrans" cxnId="{6CBCB6CB-E8D6-1649-82EC-752718B3724D}">
      <dgm:prSet/>
      <dgm:spPr/>
      <dgm:t>
        <a:bodyPr/>
        <a:lstStyle/>
        <a:p>
          <a:endParaRPr lang="tr-TR"/>
        </a:p>
      </dgm:t>
    </dgm:pt>
    <dgm:pt modelId="{4FEBBA8A-1D30-C74A-8036-150FA3AE648F}">
      <dgm:prSet phldrT="[Metin]"/>
      <dgm:spPr/>
      <dgm:t>
        <a:bodyPr/>
        <a:lstStyle/>
        <a:p>
          <a:r>
            <a:rPr lang="tr-TR" dirty="0"/>
            <a:t>Kalsiyum</a:t>
          </a:r>
        </a:p>
      </dgm:t>
    </dgm:pt>
    <dgm:pt modelId="{4D610C2C-73B1-4E4B-9CE1-60C5053A08BC}" type="parTrans" cxnId="{7C3F5661-22D8-4A4F-B4F9-8DA8C3BB7EDC}">
      <dgm:prSet/>
      <dgm:spPr/>
      <dgm:t>
        <a:bodyPr/>
        <a:lstStyle/>
        <a:p>
          <a:endParaRPr lang="tr-TR"/>
        </a:p>
      </dgm:t>
    </dgm:pt>
    <dgm:pt modelId="{5DB55CD8-CA38-FA48-9927-9B7FC773C1F3}" type="sibTrans" cxnId="{7C3F5661-22D8-4A4F-B4F9-8DA8C3BB7EDC}">
      <dgm:prSet/>
      <dgm:spPr/>
      <dgm:t>
        <a:bodyPr/>
        <a:lstStyle/>
        <a:p>
          <a:endParaRPr lang="tr-TR"/>
        </a:p>
      </dgm:t>
    </dgm:pt>
    <dgm:pt modelId="{EA180B1E-32E4-B74D-8AD5-29BC604CF4E4}" type="pres">
      <dgm:prSet presAssocID="{24A2447C-CD4D-7940-A626-108F3282CF4C}" presName="hierChild1" presStyleCnt="0">
        <dgm:presLayoutVars>
          <dgm:orgChart val="1"/>
          <dgm:chPref val="1"/>
          <dgm:dir/>
          <dgm:animOne val="branch"/>
          <dgm:animLvl val="lvl"/>
          <dgm:resizeHandles/>
        </dgm:presLayoutVars>
      </dgm:prSet>
      <dgm:spPr/>
    </dgm:pt>
    <dgm:pt modelId="{2AF9F5F0-4246-D244-AB41-29C22DECC5B8}" type="pres">
      <dgm:prSet presAssocID="{A3D972B5-0F24-CF44-B2EE-4C68B85A91E6}" presName="hierRoot1" presStyleCnt="0">
        <dgm:presLayoutVars>
          <dgm:hierBranch val="init"/>
        </dgm:presLayoutVars>
      </dgm:prSet>
      <dgm:spPr/>
    </dgm:pt>
    <dgm:pt modelId="{24CF4277-F0CD-E049-8644-B68FF5436FBB}" type="pres">
      <dgm:prSet presAssocID="{A3D972B5-0F24-CF44-B2EE-4C68B85A91E6}" presName="rootComposite1" presStyleCnt="0"/>
      <dgm:spPr/>
    </dgm:pt>
    <dgm:pt modelId="{9E8D5920-101F-274C-A4A3-8663AFADF7B7}" type="pres">
      <dgm:prSet presAssocID="{A3D972B5-0F24-CF44-B2EE-4C68B85A91E6}" presName="rootText1" presStyleLbl="node0" presStyleIdx="0" presStyleCnt="1" custLinFactNeighborX="3" custLinFactNeighborY="1869">
        <dgm:presLayoutVars>
          <dgm:chPref val="3"/>
        </dgm:presLayoutVars>
      </dgm:prSet>
      <dgm:spPr/>
    </dgm:pt>
    <dgm:pt modelId="{9B8E3C44-9319-6542-941E-B9E11F0B3ED1}" type="pres">
      <dgm:prSet presAssocID="{A3D972B5-0F24-CF44-B2EE-4C68B85A91E6}" presName="rootConnector1" presStyleLbl="node1" presStyleIdx="0" presStyleCnt="0"/>
      <dgm:spPr/>
    </dgm:pt>
    <dgm:pt modelId="{D9AA7E8C-49F0-3844-AF2E-831E904AC503}" type="pres">
      <dgm:prSet presAssocID="{A3D972B5-0F24-CF44-B2EE-4C68B85A91E6}" presName="hierChild2" presStyleCnt="0"/>
      <dgm:spPr/>
    </dgm:pt>
    <dgm:pt modelId="{3050B25D-2809-5D40-B4B2-90DFB8220224}" type="pres">
      <dgm:prSet presAssocID="{2BF00328-45BE-774B-A756-3C8B5FE3D4A4}" presName="Name37" presStyleLbl="parChTrans1D2" presStyleIdx="0" presStyleCnt="3"/>
      <dgm:spPr/>
    </dgm:pt>
    <dgm:pt modelId="{BF3AC56D-CE2F-8B45-8FC6-5093BBDBC13E}" type="pres">
      <dgm:prSet presAssocID="{76029374-4950-1140-AAF5-FF8A868BFA4D}" presName="hierRoot2" presStyleCnt="0">
        <dgm:presLayoutVars>
          <dgm:hierBranch val="init"/>
        </dgm:presLayoutVars>
      </dgm:prSet>
      <dgm:spPr/>
    </dgm:pt>
    <dgm:pt modelId="{DD4811AD-5E13-8648-B483-37B4D7BA8702}" type="pres">
      <dgm:prSet presAssocID="{76029374-4950-1140-AAF5-FF8A868BFA4D}" presName="rootComposite" presStyleCnt="0"/>
      <dgm:spPr/>
    </dgm:pt>
    <dgm:pt modelId="{4C28AAB8-CDE6-4D40-86A9-33F23C58F672}" type="pres">
      <dgm:prSet presAssocID="{76029374-4950-1140-AAF5-FF8A868BFA4D}" presName="rootText" presStyleLbl="node2" presStyleIdx="0" presStyleCnt="3">
        <dgm:presLayoutVars>
          <dgm:chPref val="3"/>
        </dgm:presLayoutVars>
      </dgm:prSet>
      <dgm:spPr/>
    </dgm:pt>
    <dgm:pt modelId="{58668316-D36F-F14C-BBDE-2C3DE36BF5E2}" type="pres">
      <dgm:prSet presAssocID="{76029374-4950-1140-AAF5-FF8A868BFA4D}" presName="rootConnector" presStyleLbl="node2" presStyleIdx="0" presStyleCnt="3"/>
      <dgm:spPr/>
    </dgm:pt>
    <dgm:pt modelId="{AB187F87-D097-1C4E-B54B-D7045862F750}" type="pres">
      <dgm:prSet presAssocID="{76029374-4950-1140-AAF5-FF8A868BFA4D}" presName="hierChild4" presStyleCnt="0"/>
      <dgm:spPr/>
    </dgm:pt>
    <dgm:pt modelId="{CB64079F-A272-7348-AB05-DC92441B8E2B}" type="pres">
      <dgm:prSet presAssocID="{76029374-4950-1140-AAF5-FF8A868BFA4D}" presName="hierChild5" presStyleCnt="0"/>
      <dgm:spPr/>
    </dgm:pt>
    <dgm:pt modelId="{DA672253-B503-CF49-A720-357B1D18E0A3}" type="pres">
      <dgm:prSet presAssocID="{3A011EC5-73BF-784F-8954-DDAF36CA5B12}" presName="Name37" presStyleLbl="parChTrans1D2" presStyleIdx="1" presStyleCnt="3"/>
      <dgm:spPr/>
    </dgm:pt>
    <dgm:pt modelId="{E84498EB-72BC-674F-A553-AFA594BC61EA}" type="pres">
      <dgm:prSet presAssocID="{D38BB8E0-0367-064E-BBBD-7DC512FFF832}" presName="hierRoot2" presStyleCnt="0">
        <dgm:presLayoutVars>
          <dgm:hierBranch val="init"/>
        </dgm:presLayoutVars>
      </dgm:prSet>
      <dgm:spPr/>
    </dgm:pt>
    <dgm:pt modelId="{8230D81D-1F50-1C48-A730-22FE25CEB1B9}" type="pres">
      <dgm:prSet presAssocID="{D38BB8E0-0367-064E-BBBD-7DC512FFF832}" presName="rootComposite" presStyleCnt="0"/>
      <dgm:spPr/>
    </dgm:pt>
    <dgm:pt modelId="{25859414-3439-A947-A356-ACC3095FBA5C}" type="pres">
      <dgm:prSet presAssocID="{D38BB8E0-0367-064E-BBBD-7DC512FFF832}" presName="rootText" presStyleLbl="node2" presStyleIdx="1" presStyleCnt="3">
        <dgm:presLayoutVars>
          <dgm:chPref val="3"/>
        </dgm:presLayoutVars>
      </dgm:prSet>
      <dgm:spPr/>
    </dgm:pt>
    <dgm:pt modelId="{735D9BE9-DCBF-0B48-80DF-9D3580ECD83B}" type="pres">
      <dgm:prSet presAssocID="{D38BB8E0-0367-064E-BBBD-7DC512FFF832}" presName="rootConnector" presStyleLbl="node2" presStyleIdx="1" presStyleCnt="3"/>
      <dgm:spPr/>
    </dgm:pt>
    <dgm:pt modelId="{8AA1D10D-96F9-A348-8430-3609D5A41EAF}" type="pres">
      <dgm:prSet presAssocID="{D38BB8E0-0367-064E-BBBD-7DC512FFF832}" presName="hierChild4" presStyleCnt="0"/>
      <dgm:spPr/>
    </dgm:pt>
    <dgm:pt modelId="{7A411D0B-380F-7D42-B54E-B6605FA966C3}" type="pres">
      <dgm:prSet presAssocID="{D38BB8E0-0367-064E-BBBD-7DC512FFF832}" presName="hierChild5" presStyleCnt="0"/>
      <dgm:spPr/>
    </dgm:pt>
    <dgm:pt modelId="{2AB98243-D0A1-834D-99D4-7FE5349942AE}" type="pres">
      <dgm:prSet presAssocID="{4D610C2C-73B1-4E4B-9CE1-60C5053A08BC}" presName="Name37" presStyleLbl="parChTrans1D2" presStyleIdx="2" presStyleCnt="3"/>
      <dgm:spPr/>
    </dgm:pt>
    <dgm:pt modelId="{81C2AC8F-85F9-4648-9FC7-C2AE92243230}" type="pres">
      <dgm:prSet presAssocID="{4FEBBA8A-1D30-C74A-8036-150FA3AE648F}" presName="hierRoot2" presStyleCnt="0">
        <dgm:presLayoutVars>
          <dgm:hierBranch val="init"/>
        </dgm:presLayoutVars>
      </dgm:prSet>
      <dgm:spPr/>
    </dgm:pt>
    <dgm:pt modelId="{2AF5883A-B17E-8842-ABFF-89ABDE3B0789}" type="pres">
      <dgm:prSet presAssocID="{4FEBBA8A-1D30-C74A-8036-150FA3AE648F}" presName="rootComposite" presStyleCnt="0"/>
      <dgm:spPr/>
    </dgm:pt>
    <dgm:pt modelId="{BD00B9B3-D0CA-EC43-B9E7-A703EC3DFD0F}" type="pres">
      <dgm:prSet presAssocID="{4FEBBA8A-1D30-C74A-8036-150FA3AE648F}" presName="rootText" presStyleLbl="node2" presStyleIdx="2" presStyleCnt="3">
        <dgm:presLayoutVars>
          <dgm:chPref val="3"/>
        </dgm:presLayoutVars>
      </dgm:prSet>
      <dgm:spPr/>
    </dgm:pt>
    <dgm:pt modelId="{C3ED012F-E802-184F-8CBA-2F2E0F563C76}" type="pres">
      <dgm:prSet presAssocID="{4FEBBA8A-1D30-C74A-8036-150FA3AE648F}" presName="rootConnector" presStyleLbl="node2" presStyleIdx="2" presStyleCnt="3"/>
      <dgm:spPr/>
    </dgm:pt>
    <dgm:pt modelId="{F4C63725-3A6B-D842-A28C-18BC595D01E8}" type="pres">
      <dgm:prSet presAssocID="{4FEBBA8A-1D30-C74A-8036-150FA3AE648F}" presName="hierChild4" presStyleCnt="0"/>
      <dgm:spPr/>
    </dgm:pt>
    <dgm:pt modelId="{A0794063-258A-734D-A1B1-5FACFAED994E}" type="pres">
      <dgm:prSet presAssocID="{4FEBBA8A-1D30-C74A-8036-150FA3AE648F}" presName="hierChild5" presStyleCnt="0"/>
      <dgm:spPr/>
    </dgm:pt>
    <dgm:pt modelId="{B6C6E455-4AA6-0642-B538-7BFC12C8693E}" type="pres">
      <dgm:prSet presAssocID="{A3D972B5-0F24-CF44-B2EE-4C68B85A91E6}" presName="hierChild3" presStyleCnt="0"/>
      <dgm:spPr/>
    </dgm:pt>
  </dgm:ptLst>
  <dgm:cxnLst>
    <dgm:cxn modelId="{01B64806-AF03-4DE7-AB64-47B37D0BAEC2}" type="presOf" srcId="{4D610C2C-73B1-4E4B-9CE1-60C5053A08BC}" destId="{2AB98243-D0A1-834D-99D4-7FE5349942AE}" srcOrd="0" destOrd="0" presId="urn:microsoft.com/office/officeart/2005/8/layout/orgChart1"/>
    <dgm:cxn modelId="{31BA3912-1ABC-4EF1-A737-B2833C6506CB}" type="presOf" srcId="{76029374-4950-1140-AAF5-FF8A868BFA4D}" destId="{4C28AAB8-CDE6-4D40-86A9-33F23C58F672}" srcOrd="0" destOrd="0" presId="urn:microsoft.com/office/officeart/2005/8/layout/orgChart1"/>
    <dgm:cxn modelId="{086F501B-884F-44F2-885B-657C21D4E611}" type="presOf" srcId="{4FEBBA8A-1D30-C74A-8036-150FA3AE648F}" destId="{BD00B9B3-D0CA-EC43-B9E7-A703EC3DFD0F}" srcOrd="0" destOrd="0" presId="urn:microsoft.com/office/officeart/2005/8/layout/orgChart1"/>
    <dgm:cxn modelId="{A6E5A82C-0D64-4F3F-95DB-B040B15B53B5}" type="presOf" srcId="{2BF00328-45BE-774B-A756-3C8B5FE3D4A4}" destId="{3050B25D-2809-5D40-B4B2-90DFB8220224}" srcOrd="0" destOrd="0" presId="urn:microsoft.com/office/officeart/2005/8/layout/orgChart1"/>
    <dgm:cxn modelId="{41446037-1439-432B-B3EA-1CDA9AD1F848}" type="presOf" srcId="{A3D972B5-0F24-CF44-B2EE-4C68B85A91E6}" destId="{9E8D5920-101F-274C-A4A3-8663AFADF7B7}" srcOrd="0" destOrd="0" presId="urn:microsoft.com/office/officeart/2005/8/layout/orgChart1"/>
    <dgm:cxn modelId="{C1004E4F-4B45-4730-B2C1-2B1BA5D1587A}" type="presOf" srcId="{76029374-4950-1140-AAF5-FF8A868BFA4D}" destId="{58668316-D36F-F14C-BBDE-2C3DE36BF5E2}" srcOrd="1" destOrd="0" presId="urn:microsoft.com/office/officeart/2005/8/layout/orgChart1"/>
    <dgm:cxn modelId="{7C3F5661-22D8-4A4F-B4F9-8DA8C3BB7EDC}" srcId="{A3D972B5-0F24-CF44-B2EE-4C68B85A91E6}" destId="{4FEBBA8A-1D30-C74A-8036-150FA3AE648F}" srcOrd="2" destOrd="0" parTransId="{4D610C2C-73B1-4E4B-9CE1-60C5053A08BC}" sibTransId="{5DB55CD8-CA38-FA48-9927-9B7FC773C1F3}"/>
    <dgm:cxn modelId="{37F35067-4989-4A81-9213-1AF0CAAEDB0F}" type="presOf" srcId="{D38BB8E0-0367-064E-BBBD-7DC512FFF832}" destId="{25859414-3439-A947-A356-ACC3095FBA5C}" srcOrd="0" destOrd="0" presId="urn:microsoft.com/office/officeart/2005/8/layout/orgChart1"/>
    <dgm:cxn modelId="{EBFA7F6C-C7CE-084B-B5DD-4B3DC201F41E}" srcId="{24A2447C-CD4D-7940-A626-108F3282CF4C}" destId="{A3D972B5-0F24-CF44-B2EE-4C68B85A91E6}" srcOrd="0" destOrd="0" parTransId="{88E57741-AEDB-7744-82B7-941902BB833B}" sibTransId="{12985AAA-A3C6-BF41-9F8F-F63679F6C6D8}"/>
    <dgm:cxn modelId="{24F96070-8238-1348-B675-9598CC3CC405}" srcId="{A3D972B5-0F24-CF44-B2EE-4C68B85A91E6}" destId="{76029374-4950-1140-AAF5-FF8A868BFA4D}" srcOrd="0" destOrd="0" parTransId="{2BF00328-45BE-774B-A756-3C8B5FE3D4A4}" sibTransId="{F04EF4C9-8691-8D47-BF47-4E0B15400E8F}"/>
    <dgm:cxn modelId="{EA429C75-E55D-4C18-BE94-D546AAAB1437}" type="presOf" srcId="{4FEBBA8A-1D30-C74A-8036-150FA3AE648F}" destId="{C3ED012F-E802-184F-8CBA-2F2E0F563C76}" srcOrd="1" destOrd="0" presId="urn:microsoft.com/office/officeart/2005/8/layout/orgChart1"/>
    <dgm:cxn modelId="{1EBBB2A7-2CB5-4E44-812C-1537919F13F6}" type="presOf" srcId="{24A2447C-CD4D-7940-A626-108F3282CF4C}" destId="{EA180B1E-32E4-B74D-8AD5-29BC604CF4E4}" srcOrd="0" destOrd="0" presId="urn:microsoft.com/office/officeart/2005/8/layout/orgChart1"/>
    <dgm:cxn modelId="{0329DDBB-E2AC-4BA2-BD44-65D5F4D17D4B}" type="presOf" srcId="{A3D972B5-0F24-CF44-B2EE-4C68B85A91E6}" destId="{9B8E3C44-9319-6542-941E-B9E11F0B3ED1}" srcOrd="1" destOrd="0" presId="urn:microsoft.com/office/officeart/2005/8/layout/orgChart1"/>
    <dgm:cxn modelId="{6F5ED2C9-4974-4F70-90D6-DE8524826083}" type="presOf" srcId="{3A011EC5-73BF-784F-8954-DDAF36CA5B12}" destId="{DA672253-B503-CF49-A720-357B1D18E0A3}" srcOrd="0" destOrd="0" presId="urn:microsoft.com/office/officeart/2005/8/layout/orgChart1"/>
    <dgm:cxn modelId="{6CBCB6CB-E8D6-1649-82EC-752718B3724D}" srcId="{A3D972B5-0F24-CF44-B2EE-4C68B85A91E6}" destId="{D38BB8E0-0367-064E-BBBD-7DC512FFF832}" srcOrd="1" destOrd="0" parTransId="{3A011EC5-73BF-784F-8954-DDAF36CA5B12}" sibTransId="{8D1251D7-DAF6-5841-A6CC-1621E4C43AAD}"/>
    <dgm:cxn modelId="{A9BE7AEA-E7E0-4C96-9878-4122F3AB0457}" type="presOf" srcId="{D38BB8E0-0367-064E-BBBD-7DC512FFF832}" destId="{735D9BE9-DCBF-0B48-80DF-9D3580ECD83B}" srcOrd="1" destOrd="0" presId="urn:microsoft.com/office/officeart/2005/8/layout/orgChart1"/>
    <dgm:cxn modelId="{FA26DFAA-143B-4983-ABFE-D96524342408}" type="presParOf" srcId="{EA180B1E-32E4-B74D-8AD5-29BC604CF4E4}" destId="{2AF9F5F0-4246-D244-AB41-29C22DECC5B8}" srcOrd="0" destOrd="0" presId="urn:microsoft.com/office/officeart/2005/8/layout/orgChart1"/>
    <dgm:cxn modelId="{5742AB1A-17E3-4E04-A8A0-22A1A3C96C94}" type="presParOf" srcId="{2AF9F5F0-4246-D244-AB41-29C22DECC5B8}" destId="{24CF4277-F0CD-E049-8644-B68FF5436FBB}" srcOrd="0" destOrd="0" presId="urn:microsoft.com/office/officeart/2005/8/layout/orgChart1"/>
    <dgm:cxn modelId="{213F166B-2DE8-4DC2-8858-0501EFCFE490}" type="presParOf" srcId="{24CF4277-F0CD-E049-8644-B68FF5436FBB}" destId="{9E8D5920-101F-274C-A4A3-8663AFADF7B7}" srcOrd="0" destOrd="0" presId="urn:microsoft.com/office/officeart/2005/8/layout/orgChart1"/>
    <dgm:cxn modelId="{539F0C2A-6A09-4524-A1E0-F229585F934B}" type="presParOf" srcId="{24CF4277-F0CD-E049-8644-B68FF5436FBB}" destId="{9B8E3C44-9319-6542-941E-B9E11F0B3ED1}" srcOrd="1" destOrd="0" presId="urn:microsoft.com/office/officeart/2005/8/layout/orgChart1"/>
    <dgm:cxn modelId="{E69CBE25-2987-4384-AF16-277647BAC337}" type="presParOf" srcId="{2AF9F5F0-4246-D244-AB41-29C22DECC5B8}" destId="{D9AA7E8C-49F0-3844-AF2E-831E904AC503}" srcOrd="1" destOrd="0" presId="urn:microsoft.com/office/officeart/2005/8/layout/orgChart1"/>
    <dgm:cxn modelId="{B64A01D1-543F-4C84-9556-F01B25B609E4}" type="presParOf" srcId="{D9AA7E8C-49F0-3844-AF2E-831E904AC503}" destId="{3050B25D-2809-5D40-B4B2-90DFB8220224}" srcOrd="0" destOrd="0" presId="urn:microsoft.com/office/officeart/2005/8/layout/orgChart1"/>
    <dgm:cxn modelId="{CD5317F2-9D2A-489E-B8E6-03869646D6B9}" type="presParOf" srcId="{D9AA7E8C-49F0-3844-AF2E-831E904AC503}" destId="{BF3AC56D-CE2F-8B45-8FC6-5093BBDBC13E}" srcOrd="1" destOrd="0" presId="urn:microsoft.com/office/officeart/2005/8/layout/orgChart1"/>
    <dgm:cxn modelId="{E1A82F5C-1AF6-448C-B07A-545C3B32092F}" type="presParOf" srcId="{BF3AC56D-CE2F-8B45-8FC6-5093BBDBC13E}" destId="{DD4811AD-5E13-8648-B483-37B4D7BA8702}" srcOrd="0" destOrd="0" presId="urn:microsoft.com/office/officeart/2005/8/layout/orgChart1"/>
    <dgm:cxn modelId="{E57C7694-3585-4CE9-9796-4B58EA7240DD}" type="presParOf" srcId="{DD4811AD-5E13-8648-B483-37B4D7BA8702}" destId="{4C28AAB8-CDE6-4D40-86A9-33F23C58F672}" srcOrd="0" destOrd="0" presId="urn:microsoft.com/office/officeart/2005/8/layout/orgChart1"/>
    <dgm:cxn modelId="{4D25AFD1-F1A5-4104-841B-706376FDBC4E}" type="presParOf" srcId="{DD4811AD-5E13-8648-B483-37B4D7BA8702}" destId="{58668316-D36F-F14C-BBDE-2C3DE36BF5E2}" srcOrd="1" destOrd="0" presId="urn:microsoft.com/office/officeart/2005/8/layout/orgChart1"/>
    <dgm:cxn modelId="{DE5798EE-C483-4512-A1B8-B3B91308C928}" type="presParOf" srcId="{BF3AC56D-CE2F-8B45-8FC6-5093BBDBC13E}" destId="{AB187F87-D097-1C4E-B54B-D7045862F750}" srcOrd="1" destOrd="0" presId="urn:microsoft.com/office/officeart/2005/8/layout/orgChart1"/>
    <dgm:cxn modelId="{F5140A5C-3D1A-44F9-AEA4-198E52352521}" type="presParOf" srcId="{BF3AC56D-CE2F-8B45-8FC6-5093BBDBC13E}" destId="{CB64079F-A272-7348-AB05-DC92441B8E2B}" srcOrd="2" destOrd="0" presId="urn:microsoft.com/office/officeart/2005/8/layout/orgChart1"/>
    <dgm:cxn modelId="{53000252-58FA-4BD1-BF49-A994651050BC}" type="presParOf" srcId="{D9AA7E8C-49F0-3844-AF2E-831E904AC503}" destId="{DA672253-B503-CF49-A720-357B1D18E0A3}" srcOrd="2" destOrd="0" presId="urn:microsoft.com/office/officeart/2005/8/layout/orgChart1"/>
    <dgm:cxn modelId="{32614EB6-0C54-4D3B-8992-90DC67C0D8DF}" type="presParOf" srcId="{D9AA7E8C-49F0-3844-AF2E-831E904AC503}" destId="{E84498EB-72BC-674F-A553-AFA594BC61EA}" srcOrd="3" destOrd="0" presId="urn:microsoft.com/office/officeart/2005/8/layout/orgChart1"/>
    <dgm:cxn modelId="{3203F0C5-9320-4BDE-BCEF-4114DBB86D88}" type="presParOf" srcId="{E84498EB-72BC-674F-A553-AFA594BC61EA}" destId="{8230D81D-1F50-1C48-A730-22FE25CEB1B9}" srcOrd="0" destOrd="0" presId="urn:microsoft.com/office/officeart/2005/8/layout/orgChart1"/>
    <dgm:cxn modelId="{F8A83057-D537-47A3-A8A1-A4E948B43495}" type="presParOf" srcId="{8230D81D-1F50-1C48-A730-22FE25CEB1B9}" destId="{25859414-3439-A947-A356-ACC3095FBA5C}" srcOrd="0" destOrd="0" presId="urn:microsoft.com/office/officeart/2005/8/layout/orgChart1"/>
    <dgm:cxn modelId="{6D3519A6-B208-41EB-B545-EB49A8043EB6}" type="presParOf" srcId="{8230D81D-1F50-1C48-A730-22FE25CEB1B9}" destId="{735D9BE9-DCBF-0B48-80DF-9D3580ECD83B}" srcOrd="1" destOrd="0" presId="urn:microsoft.com/office/officeart/2005/8/layout/orgChart1"/>
    <dgm:cxn modelId="{460F8F14-632F-4759-9368-315733AB6339}" type="presParOf" srcId="{E84498EB-72BC-674F-A553-AFA594BC61EA}" destId="{8AA1D10D-96F9-A348-8430-3609D5A41EAF}" srcOrd="1" destOrd="0" presId="urn:microsoft.com/office/officeart/2005/8/layout/orgChart1"/>
    <dgm:cxn modelId="{D0900BBE-0121-49FC-B692-C915E58E4069}" type="presParOf" srcId="{E84498EB-72BC-674F-A553-AFA594BC61EA}" destId="{7A411D0B-380F-7D42-B54E-B6605FA966C3}" srcOrd="2" destOrd="0" presId="urn:microsoft.com/office/officeart/2005/8/layout/orgChart1"/>
    <dgm:cxn modelId="{185F0B71-F156-45A4-999F-C1E87163312F}" type="presParOf" srcId="{D9AA7E8C-49F0-3844-AF2E-831E904AC503}" destId="{2AB98243-D0A1-834D-99D4-7FE5349942AE}" srcOrd="4" destOrd="0" presId="urn:microsoft.com/office/officeart/2005/8/layout/orgChart1"/>
    <dgm:cxn modelId="{170A8751-5604-46F5-A594-E4996F659599}" type="presParOf" srcId="{D9AA7E8C-49F0-3844-AF2E-831E904AC503}" destId="{81C2AC8F-85F9-4648-9FC7-C2AE92243230}" srcOrd="5" destOrd="0" presId="urn:microsoft.com/office/officeart/2005/8/layout/orgChart1"/>
    <dgm:cxn modelId="{76FEC391-96E9-42CB-BE8B-01117E567E9A}" type="presParOf" srcId="{81C2AC8F-85F9-4648-9FC7-C2AE92243230}" destId="{2AF5883A-B17E-8842-ABFF-89ABDE3B0789}" srcOrd="0" destOrd="0" presId="urn:microsoft.com/office/officeart/2005/8/layout/orgChart1"/>
    <dgm:cxn modelId="{63E69CFF-17A9-440C-92F9-6864C9E055CA}" type="presParOf" srcId="{2AF5883A-B17E-8842-ABFF-89ABDE3B0789}" destId="{BD00B9B3-D0CA-EC43-B9E7-A703EC3DFD0F}" srcOrd="0" destOrd="0" presId="urn:microsoft.com/office/officeart/2005/8/layout/orgChart1"/>
    <dgm:cxn modelId="{8430478B-78EA-4C43-AB48-8BBD3A33DFA7}" type="presParOf" srcId="{2AF5883A-B17E-8842-ABFF-89ABDE3B0789}" destId="{C3ED012F-E802-184F-8CBA-2F2E0F563C76}" srcOrd="1" destOrd="0" presId="urn:microsoft.com/office/officeart/2005/8/layout/orgChart1"/>
    <dgm:cxn modelId="{865E1E45-DFB4-4771-B8FA-817968997C8F}" type="presParOf" srcId="{81C2AC8F-85F9-4648-9FC7-C2AE92243230}" destId="{F4C63725-3A6B-D842-A28C-18BC595D01E8}" srcOrd="1" destOrd="0" presId="urn:microsoft.com/office/officeart/2005/8/layout/orgChart1"/>
    <dgm:cxn modelId="{5FD5A32D-2E01-4183-9A07-999EBE0AADA7}" type="presParOf" srcId="{81C2AC8F-85F9-4648-9FC7-C2AE92243230}" destId="{A0794063-258A-734D-A1B1-5FACFAED994E}" srcOrd="2" destOrd="0" presId="urn:microsoft.com/office/officeart/2005/8/layout/orgChart1"/>
    <dgm:cxn modelId="{036D6158-E478-405B-987E-501B4BDEE299}" type="presParOf" srcId="{2AF9F5F0-4246-D244-AB41-29C22DECC5B8}" destId="{B6C6E455-4AA6-0642-B538-7BFC12C8693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6BBBC7-69DF-4C40-870C-9800F1BEFA49}" type="doc">
      <dgm:prSet loTypeId="urn:microsoft.com/office/officeart/2009/3/layout/DescendingProcess" loCatId="" qsTypeId="urn:microsoft.com/office/officeart/2005/8/quickstyle/simple4" qsCatId="simple" csTypeId="urn:microsoft.com/office/officeart/2005/8/colors/accent1_2" csCatId="accent1" phldr="0"/>
      <dgm:spPr/>
      <dgm:t>
        <a:bodyPr/>
        <a:lstStyle/>
        <a:p>
          <a:endParaRPr lang="tr-TR"/>
        </a:p>
      </dgm:t>
    </dgm:pt>
    <dgm:pt modelId="{532252A0-B58E-6F4D-ADD2-63B4968E5AA8}">
      <dgm:prSet phldrT="[Metin]" phldr="1"/>
      <dgm:spPr/>
      <dgm:t>
        <a:bodyPr/>
        <a:lstStyle/>
        <a:p>
          <a:endParaRPr lang="tr-TR" dirty="0"/>
        </a:p>
      </dgm:t>
    </dgm:pt>
    <dgm:pt modelId="{3983E2D5-F8FE-2544-BBB1-2B64C9BDEDDB}" type="parTrans" cxnId="{00C40FDB-77C0-5248-98F3-E2CB039CBA12}">
      <dgm:prSet/>
      <dgm:spPr/>
      <dgm:t>
        <a:bodyPr/>
        <a:lstStyle/>
        <a:p>
          <a:endParaRPr lang="tr-TR"/>
        </a:p>
      </dgm:t>
    </dgm:pt>
    <dgm:pt modelId="{4213766C-DC62-0446-8B81-045D6827B058}" type="sibTrans" cxnId="{00C40FDB-77C0-5248-98F3-E2CB039CBA12}">
      <dgm:prSet/>
      <dgm:spPr/>
      <dgm:t>
        <a:bodyPr/>
        <a:lstStyle/>
        <a:p>
          <a:endParaRPr lang="tr-TR"/>
        </a:p>
      </dgm:t>
    </dgm:pt>
    <dgm:pt modelId="{F71D484C-42BF-094B-8CB4-6B5CEC52747B}" type="pres">
      <dgm:prSet presAssocID="{486BBBC7-69DF-4C40-870C-9800F1BEFA49}" presName="Name0" presStyleCnt="0">
        <dgm:presLayoutVars>
          <dgm:chMax val="7"/>
          <dgm:chPref val="5"/>
        </dgm:presLayoutVars>
      </dgm:prSet>
      <dgm:spPr/>
    </dgm:pt>
    <dgm:pt modelId="{6F57696A-6B79-744D-BC97-D4C727BD3D59}" type="pres">
      <dgm:prSet presAssocID="{486BBBC7-69DF-4C40-870C-9800F1BEFA49}" presName="arrowNode" presStyleLbl="node1" presStyleIdx="0" presStyleCnt="1"/>
      <dgm:spPr/>
    </dgm:pt>
    <dgm:pt modelId="{99DD6BB7-9C49-214A-9661-AED84203D4A4}" type="pres">
      <dgm:prSet presAssocID="{532252A0-B58E-6F4D-ADD2-63B4968E5AA8}" presName="txNode1" presStyleLbl="revTx" presStyleIdx="0" presStyleCnt="1">
        <dgm:presLayoutVars>
          <dgm:bulletEnabled val="1"/>
        </dgm:presLayoutVars>
      </dgm:prSet>
      <dgm:spPr/>
    </dgm:pt>
  </dgm:ptLst>
  <dgm:cxnLst>
    <dgm:cxn modelId="{4BA36A04-35B2-4F6E-B2F5-3A9AC5F1322A}" type="presOf" srcId="{486BBBC7-69DF-4C40-870C-9800F1BEFA49}" destId="{F71D484C-42BF-094B-8CB4-6B5CEC52747B}" srcOrd="0" destOrd="0" presId="urn:microsoft.com/office/officeart/2009/3/layout/DescendingProcess"/>
    <dgm:cxn modelId="{9183FA10-05EF-465E-A14B-F7D43DCF7987}" type="presOf" srcId="{532252A0-B58E-6F4D-ADD2-63B4968E5AA8}" destId="{99DD6BB7-9C49-214A-9661-AED84203D4A4}" srcOrd="0" destOrd="0" presId="urn:microsoft.com/office/officeart/2009/3/layout/DescendingProcess"/>
    <dgm:cxn modelId="{00C40FDB-77C0-5248-98F3-E2CB039CBA12}" srcId="{486BBBC7-69DF-4C40-870C-9800F1BEFA49}" destId="{532252A0-B58E-6F4D-ADD2-63B4968E5AA8}" srcOrd="0" destOrd="0" parTransId="{3983E2D5-F8FE-2544-BBB1-2B64C9BDEDDB}" sibTransId="{4213766C-DC62-0446-8B81-045D6827B058}"/>
    <dgm:cxn modelId="{FC8F4591-ADE5-41AB-89F1-D52FDF425608}" type="presParOf" srcId="{F71D484C-42BF-094B-8CB4-6B5CEC52747B}" destId="{6F57696A-6B79-744D-BC97-D4C727BD3D59}" srcOrd="0" destOrd="0" presId="urn:microsoft.com/office/officeart/2009/3/layout/DescendingProcess"/>
    <dgm:cxn modelId="{BAF14C26-8149-4B97-9D05-FAA085E0E0A5}" type="presParOf" srcId="{F71D484C-42BF-094B-8CB4-6B5CEC52747B}" destId="{99DD6BB7-9C49-214A-9661-AED84203D4A4}" srcOrd="1" destOrd="0" presId="urn:microsoft.com/office/officeart/2009/3/layout/Descending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4606B1-BFD3-BC41-B5EA-EF37AF89310C}" type="doc">
      <dgm:prSet loTypeId="urn:microsoft.com/office/officeart/2009/3/layout/DescendingProcess" loCatId="" qsTypeId="urn:microsoft.com/office/officeart/2005/8/quickstyle/simple4" qsCatId="simple" csTypeId="urn:microsoft.com/office/officeart/2005/8/colors/accent1_2" csCatId="accent1" phldr="0"/>
      <dgm:spPr/>
      <dgm:t>
        <a:bodyPr/>
        <a:lstStyle/>
        <a:p>
          <a:endParaRPr lang="tr-TR"/>
        </a:p>
      </dgm:t>
    </dgm:pt>
    <dgm:pt modelId="{08E63033-E3D3-0E42-8ADD-35CBDA489436}">
      <dgm:prSet phldrT="[Metin]" phldr="1"/>
      <dgm:spPr/>
      <dgm:t>
        <a:bodyPr/>
        <a:lstStyle/>
        <a:p>
          <a:endParaRPr lang="tr-TR" dirty="0"/>
        </a:p>
      </dgm:t>
    </dgm:pt>
    <dgm:pt modelId="{B7CD9A25-5F27-704A-8CD3-B58AC5C1BF05}" type="sibTrans" cxnId="{C6443A6E-D149-E149-8CEE-5C0CE66AC08E}">
      <dgm:prSet/>
      <dgm:spPr/>
      <dgm:t>
        <a:bodyPr/>
        <a:lstStyle/>
        <a:p>
          <a:endParaRPr lang="tr-TR"/>
        </a:p>
      </dgm:t>
    </dgm:pt>
    <dgm:pt modelId="{120F2138-D378-B845-9589-607C7635444B}" type="parTrans" cxnId="{C6443A6E-D149-E149-8CEE-5C0CE66AC08E}">
      <dgm:prSet/>
      <dgm:spPr/>
      <dgm:t>
        <a:bodyPr/>
        <a:lstStyle/>
        <a:p>
          <a:endParaRPr lang="tr-TR"/>
        </a:p>
      </dgm:t>
    </dgm:pt>
    <dgm:pt modelId="{6AD3699F-0BF7-1A43-950F-EFE79984250C}" type="pres">
      <dgm:prSet presAssocID="{6B4606B1-BFD3-BC41-B5EA-EF37AF89310C}" presName="Name0" presStyleCnt="0">
        <dgm:presLayoutVars>
          <dgm:chMax val="7"/>
          <dgm:chPref val="5"/>
        </dgm:presLayoutVars>
      </dgm:prSet>
      <dgm:spPr/>
    </dgm:pt>
    <dgm:pt modelId="{B3DCFB05-0043-0A45-A884-7A07E33A6FCF}" type="pres">
      <dgm:prSet presAssocID="{6B4606B1-BFD3-BC41-B5EA-EF37AF89310C}" presName="arrowNode" presStyleLbl="node1" presStyleIdx="0" presStyleCnt="1" custAng="7837692" custLinFactNeighborX="-8169" custLinFactNeighborY="10323"/>
      <dgm:spPr>
        <a:solidFill>
          <a:schemeClr val="accent5">
            <a:lumMod val="60000"/>
            <a:lumOff val="40000"/>
          </a:schemeClr>
        </a:solidFill>
      </dgm:spPr>
    </dgm:pt>
    <dgm:pt modelId="{4EC115C9-3DBC-2842-9554-19484010637C}" type="pres">
      <dgm:prSet presAssocID="{08E63033-E3D3-0E42-8ADD-35CBDA489436}" presName="txNode1" presStyleLbl="revTx" presStyleIdx="0" presStyleCnt="1">
        <dgm:presLayoutVars>
          <dgm:bulletEnabled val="1"/>
        </dgm:presLayoutVars>
      </dgm:prSet>
      <dgm:spPr/>
    </dgm:pt>
  </dgm:ptLst>
  <dgm:cxnLst>
    <dgm:cxn modelId="{63A27113-E157-4781-B5B4-301EC643CE5A}" type="presOf" srcId="{6B4606B1-BFD3-BC41-B5EA-EF37AF89310C}" destId="{6AD3699F-0BF7-1A43-950F-EFE79984250C}" srcOrd="0" destOrd="0" presId="urn:microsoft.com/office/officeart/2009/3/layout/DescendingProcess"/>
    <dgm:cxn modelId="{C6443A6E-D149-E149-8CEE-5C0CE66AC08E}" srcId="{6B4606B1-BFD3-BC41-B5EA-EF37AF89310C}" destId="{08E63033-E3D3-0E42-8ADD-35CBDA489436}" srcOrd="0" destOrd="0" parTransId="{120F2138-D378-B845-9589-607C7635444B}" sibTransId="{B7CD9A25-5F27-704A-8CD3-B58AC5C1BF05}"/>
    <dgm:cxn modelId="{23FC29FA-31D5-4378-AB11-C74F7A1DC628}" type="presOf" srcId="{08E63033-E3D3-0E42-8ADD-35CBDA489436}" destId="{4EC115C9-3DBC-2842-9554-19484010637C}" srcOrd="0" destOrd="0" presId="urn:microsoft.com/office/officeart/2009/3/layout/DescendingProcess"/>
    <dgm:cxn modelId="{090344A2-905C-4956-8154-EEFD241F1F24}" type="presParOf" srcId="{6AD3699F-0BF7-1A43-950F-EFE79984250C}" destId="{B3DCFB05-0043-0A45-A884-7A07E33A6FCF}" srcOrd="0" destOrd="0" presId="urn:microsoft.com/office/officeart/2009/3/layout/DescendingProcess"/>
    <dgm:cxn modelId="{A1412FED-9265-4101-88B9-89CE9B67F26A}" type="presParOf" srcId="{6AD3699F-0BF7-1A43-950F-EFE79984250C}" destId="{4EC115C9-3DBC-2842-9554-19484010637C}" srcOrd="1" destOrd="0" presId="urn:microsoft.com/office/officeart/2009/3/layout/DescendingProcess"/>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2261DC-148E-1E4C-BAC8-EB6E6EA8A0EB}"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tr-TR"/>
        </a:p>
      </dgm:t>
    </dgm:pt>
    <dgm:pt modelId="{90AF57F2-E208-9546-96C3-B665FF1C0256}">
      <dgm:prSet phldrT="[Metin]"/>
      <dgm:spPr/>
      <dgm:t>
        <a:bodyPr/>
        <a:lstStyle/>
        <a:p>
          <a:r>
            <a:rPr lang="tr-TR" dirty="0"/>
            <a:t>Reaksiyona girmemiş cam partikülleri</a:t>
          </a:r>
        </a:p>
      </dgm:t>
    </dgm:pt>
    <dgm:pt modelId="{DD5AC4F1-6AFF-034F-AE0B-4B7DFFF5A131}" type="parTrans" cxnId="{B3C6D86D-DBBB-1A4A-B522-63D5BC789B00}">
      <dgm:prSet/>
      <dgm:spPr/>
      <dgm:t>
        <a:bodyPr/>
        <a:lstStyle/>
        <a:p>
          <a:endParaRPr lang="tr-TR"/>
        </a:p>
      </dgm:t>
    </dgm:pt>
    <dgm:pt modelId="{1F8E62D4-9339-F949-B86B-8AA728D4751C}" type="sibTrans" cxnId="{B3C6D86D-DBBB-1A4A-B522-63D5BC789B00}">
      <dgm:prSet/>
      <dgm:spPr/>
      <dgm:t>
        <a:bodyPr/>
        <a:lstStyle/>
        <a:p>
          <a:endParaRPr lang="tr-TR"/>
        </a:p>
      </dgm:t>
    </dgm:pt>
    <dgm:pt modelId="{CCA4BF21-2D63-D34E-8DE4-2826A59BCB7B}">
      <dgm:prSet phldrT="[Metin]"/>
      <dgm:spPr/>
      <dgm:t>
        <a:bodyPr/>
        <a:lstStyle/>
        <a:p>
          <a:r>
            <a:rPr lang="tr-TR" dirty="0"/>
            <a:t>S-PRG</a:t>
          </a:r>
        </a:p>
      </dgm:t>
    </dgm:pt>
    <dgm:pt modelId="{83561ACF-DC79-BA44-AC3D-4F0D41ECF177}" type="parTrans" cxnId="{4728545A-B74C-8044-A43B-8B7AF84F9BBB}">
      <dgm:prSet/>
      <dgm:spPr/>
      <dgm:t>
        <a:bodyPr/>
        <a:lstStyle/>
        <a:p>
          <a:endParaRPr lang="tr-TR"/>
        </a:p>
      </dgm:t>
    </dgm:pt>
    <dgm:pt modelId="{B29C346B-82C0-BF4F-917D-0392E9720A49}" type="sibTrans" cxnId="{4728545A-B74C-8044-A43B-8B7AF84F9BBB}">
      <dgm:prSet/>
      <dgm:spPr/>
      <dgm:t>
        <a:bodyPr/>
        <a:lstStyle/>
        <a:p>
          <a:endParaRPr lang="tr-TR"/>
        </a:p>
      </dgm:t>
    </dgm:pt>
    <dgm:pt modelId="{9A1EBCFA-4AAF-4F4B-BF08-4AF1B2EBE92F}">
      <dgm:prSet phldrT="[Metin]"/>
      <dgm:spPr/>
      <dgm:t>
        <a:bodyPr/>
        <a:lstStyle/>
        <a:p>
          <a:r>
            <a:rPr lang="tr-TR" dirty="0"/>
            <a:t>F-PRG</a:t>
          </a:r>
        </a:p>
      </dgm:t>
    </dgm:pt>
    <dgm:pt modelId="{5812CF43-81FB-4A49-8DFC-E34185DDC2BE}" type="parTrans" cxnId="{19C43A98-213E-454F-948B-3E96804DDACB}">
      <dgm:prSet/>
      <dgm:spPr/>
      <dgm:t>
        <a:bodyPr/>
        <a:lstStyle/>
        <a:p>
          <a:endParaRPr lang="tr-TR"/>
        </a:p>
      </dgm:t>
    </dgm:pt>
    <dgm:pt modelId="{6600AFBB-591B-CB4C-9C25-AF7A188EAECB}" type="sibTrans" cxnId="{19C43A98-213E-454F-948B-3E96804DDACB}">
      <dgm:prSet/>
      <dgm:spPr/>
      <dgm:t>
        <a:bodyPr/>
        <a:lstStyle/>
        <a:p>
          <a:endParaRPr lang="tr-TR"/>
        </a:p>
      </dgm:t>
    </dgm:pt>
    <dgm:pt modelId="{6453F38C-0697-EA41-8FCA-775F74A35E18}" type="pres">
      <dgm:prSet presAssocID="{A02261DC-148E-1E4C-BAC8-EB6E6EA8A0EB}" presName="hierChild1" presStyleCnt="0">
        <dgm:presLayoutVars>
          <dgm:chPref val="1"/>
          <dgm:dir/>
          <dgm:animOne val="branch"/>
          <dgm:animLvl val="lvl"/>
          <dgm:resizeHandles/>
        </dgm:presLayoutVars>
      </dgm:prSet>
      <dgm:spPr/>
    </dgm:pt>
    <dgm:pt modelId="{890BAA69-9B58-CB49-9822-D47C4EB15F94}" type="pres">
      <dgm:prSet presAssocID="{90AF57F2-E208-9546-96C3-B665FF1C0256}" presName="hierRoot1" presStyleCnt="0"/>
      <dgm:spPr/>
    </dgm:pt>
    <dgm:pt modelId="{D3B7C482-C118-F047-8AEB-824F46A72901}" type="pres">
      <dgm:prSet presAssocID="{90AF57F2-E208-9546-96C3-B665FF1C0256}" presName="composite" presStyleCnt="0"/>
      <dgm:spPr/>
    </dgm:pt>
    <dgm:pt modelId="{800EC539-03C5-5645-BE24-58AE558DA04D}" type="pres">
      <dgm:prSet presAssocID="{90AF57F2-E208-9546-96C3-B665FF1C0256}" presName="background" presStyleLbl="node0" presStyleIdx="0" presStyleCnt="1"/>
      <dgm:spPr/>
    </dgm:pt>
    <dgm:pt modelId="{3600BF6B-17AE-B745-8452-B47FBC1D8DD3}" type="pres">
      <dgm:prSet presAssocID="{90AF57F2-E208-9546-96C3-B665FF1C0256}" presName="text" presStyleLbl="fgAcc0" presStyleIdx="0" presStyleCnt="1">
        <dgm:presLayoutVars>
          <dgm:chPref val="3"/>
        </dgm:presLayoutVars>
      </dgm:prSet>
      <dgm:spPr/>
    </dgm:pt>
    <dgm:pt modelId="{5C9DD0F7-F403-0745-9FBD-6205FC020B05}" type="pres">
      <dgm:prSet presAssocID="{90AF57F2-E208-9546-96C3-B665FF1C0256}" presName="hierChild2" presStyleCnt="0"/>
      <dgm:spPr/>
    </dgm:pt>
    <dgm:pt modelId="{D17E0390-6480-B447-94CF-75CF97D12CC7}" type="pres">
      <dgm:prSet presAssocID="{83561ACF-DC79-BA44-AC3D-4F0D41ECF177}" presName="Name10" presStyleLbl="parChTrans1D2" presStyleIdx="0" presStyleCnt="2"/>
      <dgm:spPr/>
    </dgm:pt>
    <dgm:pt modelId="{0FD99BF8-96BF-EE4A-A8A5-3EDEB93C5A8F}" type="pres">
      <dgm:prSet presAssocID="{CCA4BF21-2D63-D34E-8DE4-2826A59BCB7B}" presName="hierRoot2" presStyleCnt="0"/>
      <dgm:spPr/>
    </dgm:pt>
    <dgm:pt modelId="{90499C79-EFE7-3B40-81AF-F9CB78D330F2}" type="pres">
      <dgm:prSet presAssocID="{CCA4BF21-2D63-D34E-8DE4-2826A59BCB7B}" presName="composite2" presStyleCnt="0"/>
      <dgm:spPr/>
    </dgm:pt>
    <dgm:pt modelId="{F8B6F6A3-5BF8-F041-9134-2AFDC32AB85F}" type="pres">
      <dgm:prSet presAssocID="{CCA4BF21-2D63-D34E-8DE4-2826A59BCB7B}" presName="background2" presStyleLbl="node2" presStyleIdx="0" presStyleCnt="2"/>
      <dgm:spPr/>
    </dgm:pt>
    <dgm:pt modelId="{1F78E18D-63F5-0944-A9F3-752748D27BA0}" type="pres">
      <dgm:prSet presAssocID="{CCA4BF21-2D63-D34E-8DE4-2826A59BCB7B}" presName="text2" presStyleLbl="fgAcc2" presStyleIdx="0" presStyleCnt="2">
        <dgm:presLayoutVars>
          <dgm:chPref val="3"/>
        </dgm:presLayoutVars>
      </dgm:prSet>
      <dgm:spPr/>
    </dgm:pt>
    <dgm:pt modelId="{D7F0A0BC-DFFA-EF45-A16A-6A6331C77AC3}" type="pres">
      <dgm:prSet presAssocID="{CCA4BF21-2D63-D34E-8DE4-2826A59BCB7B}" presName="hierChild3" presStyleCnt="0"/>
      <dgm:spPr/>
    </dgm:pt>
    <dgm:pt modelId="{A35D60BF-281F-6D42-9056-912951619CA1}" type="pres">
      <dgm:prSet presAssocID="{5812CF43-81FB-4A49-8DFC-E34185DDC2BE}" presName="Name10" presStyleLbl="parChTrans1D2" presStyleIdx="1" presStyleCnt="2"/>
      <dgm:spPr/>
    </dgm:pt>
    <dgm:pt modelId="{89E2A45B-60B1-D149-BC00-9FF66701C9FB}" type="pres">
      <dgm:prSet presAssocID="{9A1EBCFA-4AAF-4F4B-BF08-4AF1B2EBE92F}" presName="hierRoot2" presStyleCnt="0"/>
      <dgm:spPr/>
    </dgm:pt>
    <dgm:pt modelId="{89DADC3B-ED7F-454D-A528-A145F3C6267C}" type="pres">
      <dgm:prSet presAssocID="{9A1EBCFA-4AAF-4F4B-BF08-4AF1B2EBE92F}" presName="composite2" presStyleCnt="0"/>
      <dgm:spPr/>
    </dgm:pt>
    <dgm:pt modelId="{53270A9E-04F4-8B4D-8632-E3008A75C3D3}" type="pres">
      <dgm:prSet presAssocID="{9A1EBCFA-4AAF-4F4B-BF08-4AF1B2EBE92F}" presName="background2" presStyleLbl="node2" presStyleIdx="1" presStyleCnt="2"/>
      <dgm:spPr/>
    </dgm:pt>
    <dgm:pt modelId="{04276348-F189-8049-898C-B66F56E64DFE}" type="pres">
      <dgm:prSet presAssocID="{9A1EBCFA-4AAF-4F4B-BF08-4AF1B2EBE92F}" presName="text2" presStyleLbl="fgAcc2" presStyleIdx="1" presStyleCnt="2">
        <dgm:presLayoutVars>
          <dgm:chPref val="3"/>
        </dgm:presLayoutVars>
      </dgm:prSet>
      <dgm:spPr/>
    </dgm:pt>
    <dgm:pt modelId="{8742215E-7EF0-D14B-BBBA-964D0D2FAC14}" type="pres">
      <dgm:prSet presAssocID="{9A1EBCFA-4AAF-4F4B-BF08-4AF1B2EBE92F}" presName="hierChild3" presStyleCnt="0"/>
      <dgm:spPr/>
    </dgm:pt>
  </dgm:ptLst>
  <dgm:cxnLst>
    <dgm:cxn modelId="{61D68429-60B3-4E29-AB2A-F5FF856B5152}" type="presOf" srcId="{90AF57F2-E208-9546-96C3-B665FF1C0256}" destId="{3600BF6B-17AE-B745-8452-B47FBC1D8DD3}" srcOrd="0" destOrd="0" presId="urn:microsoft.com/office/officeart/2005/8/layout/hierarchy1"/>
    <dgm:cxn modelId="{50C40552-6C5D-430E-9608-021AB318B9D4}" type="presOf" srcId="{83561ACF-DC79-BA44-AC3D-4F0D41ECF177}" destId="{D17E0390-6480-B447-94CF-75CF97D12CC7}" srcOrd="0" destOrd="0" presId="urn:microsoft.com/office/officeart/2005/8/layout/hierarchy1"/>
    <dgm:cxn modelId="{4728545A-B74C-8044-A43B-8B7AF84F9BBB}" srcId="{90AF57F2-E208-9546-96C3-B665FF1C0256}" destId="{CCA4BF21-2D63-D34E-8DE4-2826A59BCB7B}" srcOrd="0" destOrd="0" parTransId="{83561ACF-DC79-BA44-AC3D-4F0D41ECF177}" sibTransId="{B29C346B-82C0-BF4F-917D-0392E9720A49}"/>
    <dgm:cxn modelId="{B3C6D86D-DBBB-1A4A-B522-63D5BC789B00}" srcId="{A02261DC-148E-1E4C-BAC8-EB6E6EA8A0EB}" destId="{90AF57F2-E208-9546-96C3-B665FF1C0256}" srcOrd="0" destOrd="0" parTransId="{DD5AC4F1-6AFF-034F-AE0B-4B7DFFF5A131}" sibTransId="{1F8E62D4-9339-F949-B86B-8AA728D4751C}"/>
    <dgm:cxn modelId="{FC06D282-6F76-4F39-B36F-C73CAFCA8688}" type="presOf" srcId="{CCA4BF21-2D63-D34E-8DE4-2826A59BCB7B}" destId="{1F78E18D-63F5-0944-A9F3-752748D27BA0}" srcOrd="0" destOrd="0" presId="urn:microsoft.com/office/officeart/2005/8/layout/hierarchy1"/>
    <dgm:cxn modelId="{636ED297-F150-4D1D-A6E9-E8EE516876D3}" type="presOf" srcId="{5812CF43-81FB-4A49-8DFC-E34185DDC2BE}" destId="{A35D60BF-281F-6D42-9056-912951619CA1}" srcOrd="0" destOrd="0" presId="urn:microsoft.com/office/officeart/2005/8/layout/hierarchy1"/>
    <dgm:cxn modelId="{19C43A98-213E-454F-948B-3E96804DDACB}" srcId="{90AF57F2-E208-9546-96C3-B665FF1C0256}" destId="{9A1EBCFA-4AAF-4F4B-BF08-4AF1B2EBE92F}" srcOrd="1" destOrd="0" parTransId="{5812CF43-81FB-4A49-8DFC-E34185DDC2BE}" sibTransId="{6600AFBB-591B-CB4C-9C25-AF7A188EAECB}"/>
    <dgm:cxn modelId="{1EAC92B5-CC77-4C25-AC89-6CC19C29E694}" type="presOf" srcId="{9A1EBCFA-4AAF-4F4B-BF08-4AF1B2EBE92F}" destId="{04276348-F189-8049-898C-B66F56E64DFE}" srcOrd="0" destOrd="0" presId="urn:microsoft.com/office/officeart/2005/8/layout/hierarchy1"/>
    <dgm:cxn modelId="{A9893EC4-5794-45B2-A0D5-A1AD1518A566}" type="presOf" srcId="{A02261DC-148E-1E4C-BAC8-EB6E6EA8A0EB}" destId="{6453F38C-0697-EA41-8FCA-775F74A35E18}" srcOrd="0" destOrd="0" presId="urn:microsoft.com/office/officeart/2005/8/layout/hierarchy1"/>
    <dgm:cxn modelId="{E1A7F3E8-39D8-4C01-9796-88E87CE68C73}" type="presParOf" srcId="{6453F38C-0697-EA41-8FCA-775F74A35E18}" destId="{890BAA69-9B58-CB49-9822-D47C4EB15F94}" srcOrd="0" destOrd="0" presId="urn:microsoft.com/office/officeart/2005/8/layout/hierarchy1"/>
    <dgm:cxn modelId="{30F53C93-0776-4FD2-B321-4CAA19D11C18}" type="presParOf" srcId="{890BAA69-9B58-CB49-9822-D47C4EB15F94}" destId="{D3B7C482-C118-F047-8AEB-824F46A72901}" srcOrd="0" destOrd="0" presId="urn:microsoft.com/office/officeart/2005/8/layout/hierarchy1"/>
    <dgm:cxn modelId="{A4152351-D210-4B57-990F-47785CCAB7FA}" type="presParOf" srcId="{D3B7C482-C118-F047-8AEB-824F46A72901}" destId="{800EC539-03C5-5645-BE24-58AE558DA04D}" srcOrd="0" destOrd="0" presId="urn:microsoft.com/office/officeart/2005/8/layout/hierarchy1"/>
    <dgm:cxn modelId="{327AA133-5BC3-4397-A771-4DAAD7A2600F}" type="presParOf" srcId="{D3B7C482-C118-F047-8AEB-824F46A72901}" destId="{3600BF6B-17AE-B745-8452-B47FBC1D8DD3}" srcOrd="1" destOrd="0" presId="urn:microsoft.com/office/officeart/2005/8/layout/hierarchy1"/>
    <dgm:cxn modelId="{45FB0D4C-09EC-438D-B0E0-3E7A89116B5A}" type="presParOf" srcId="{890BAA69-9B58-CB49-9822-D47C4EB15F94}" destId="{5C9DD0F7-F403-0745-9FBD-6205FC020B05}" srcOrd="1" destOrd="0" presId="urn:microsoft.com/office/officeart/2005/8/layout/hierarchy1"/>
    <dgm:cxn modelId="{7DDF7003-1F44-4FE2-A4A7-97A58E9594A8}" type="presParOf" srcId="{5C9DD0F7-F403-0745-9FBD-6205FC020B05}" destId="{D17E0390-6480-B447-94CF-75CF97D12CC7}" srcOrd="0" destOrd="0" presId="urn:microsoft.com/office/officeart/2005/8/layout/hierarchy1"/>
    <dgm:cxn modelId="{1953529B-92C3-4F51-A5C7-7BF7B842A33A}" type="presParOf" srcId="{5C9DD0F7-F403-0745-9FBD-6205FC020B05}" destId="{0FD99BF8-96BF-EE4A-A8A5-3EDEB93C5A8F}" srcOrd="1" destOrd="0" presId="urn:microsoft.com/office/officeart/2005/8/layout/hierarchy1"/>
    <dgm:cxn modelId="{2595673E-99E2-4BEA-A604-B9A87939D00D}" type="presParOf" srcId="{0FD99BF8-96BF-EE4A-A8A5-3EDEB93C5A8F}" destId="{90499C79-EFE7-3B40-81AF-F9CB78D330F2}" srcOrd="0" destOrd="0" presId="urn:microsoft.com/office/officeart/2005/8/layout/hierarchy1"/>
    <dgm:cxn modelId="{1FF04BC4-91D2-4ACC-B543-AFC16ADCA076}" type="presParOf" srcId="{90499C79-EFE7-3B40-81AF-F9CB78D330F2}" destId="{F8B6F6A3-5BF8-F041-9134-2AFDC32AB85F}" srcOrd="0" destOrd="0" presId="urn:microsoft.com/office/officeart/2005/8/layout/hierarchy1"/>
    <dgm:cxn modelId="{3075ACF1-CAF6-46A1-9449-353258ED0A03}" type="presParOf" srcId="{90499C79-EFE7-3B40-81AF-F9CB78D330F2}" destId="{1F78E18D-63F5-0944-A9F3-752748D27BA0}" srcOrd="1" destOrd="0" presId="urn:microsoft.com/office/officeart/2005/8/layout/hierarchy1"/>
    <dgm:cxn modelId="{9A8FE16F-4CEA-419E-9F64-4DBFC9B3E36E}" type="presParOf" srcId="{0FD99BF8-96BF-EE4A-A8A5-3EDEB93C5A8F}" destId="{D7F0A0BC-DFFA-EF45-A16A-6A6331C77AC3}" srcOrd="1" destOrd="0" presId="urn:microsoft.com/office/officeart/2005/8/layout/hierarchy1"/>
    <dgm:cxn modelId="{5B80BBC6-8DD0-410B-8028-84615985E595}" type="presParOf" srcId="{5C9DD0F7-F403-0745-9FBD-6205FC020B05}" destId="{A35D60BF-281F-6D42-9056-912951619CA1}" srcOrd="2" destOrd="0" presId="urn:microsoft.com/office/officeart/2005/8/layout/hierarchy1"/>
    <dgm:cxn modelId="{BB4339FE-5294-438F-8DBD-6E7BA6E98393}" type="presParOf" srcId="{5C9DD0F7-F403-0745-9FBD-6205FC020B05}" destId="{89E2A45B-60B1-D149-BC00-9FF66701C9FB}" srcOrd="3" destOrd="0" presId="urn:microsoft.com/office/officeart/2005/8/layout/hierarchy1"/>
    <dgm:cxn modelId="{6C3A663E-8D19-4352-9551-C460E63DFD6A}" type="presParOf" srcId="{89E2A45B-60B1-D149-BC00-9FF66701C9FB}" destId="{89DADC3B-ED7F-454D-A528-A145F3C6267C}" srcOrd="0" destOrd="0" presId="urn:microsoft.com/office/officeart/2005/8/layout/hierarchy1"/>
    <dgm:cxn modelId="{D6A8F436-7B0A-4616-8A99-5365C64ACEC4}" type="presParOf" srcId="{89DADC3B-ED7F-454D-A528-A145F3C6267C}" destId="{53270A9E-04F4-8B4D-8632-E3008A75C3D3}" srcOrd="0" destOrd="0" presId="urn:microsoft.com/office/officeart/2005/8/layout/hierarchy1"/>
    <dgm:cxn modelId="{A9690E47-D2D8-4CAE-ABE3-35B0C1C95C00}" type="presParOf" srcId="{89DADC3B-ED7F-454D-A528-A145F3C6267C}" destId="{04276348-F189-8049-898C-B66F56E64DFE}" srcOrd="1" destOrd="0" presId="urn:microsoft.com/office/officeart/2005/8/layout/hierarchy1"/>
    <dgm:cxn modelId="{08297E08-44BD-475C-8025-6D63C12D63C5}" type="presParOf" srcId="{89E2A45B-60B1-D149-BC00-9FF66701C9FB}" destId="{8742215E-7EF0-D14B-BBBA-964D0D2FAC1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3E7F1-1C52-8845-BDF1-D3582D644E18}" type="doc">
      <dgm:prSet loTypeId="urn:microsoft.com/office/officeart/2005/8/layout/vList6" loCatId="" qsTypeId="urn:microsoft.com/office/officeart/2005/8/quickstyle/simple4" qsCatId="simple" csTypeId="urn:microsoft.com/office/officeart/2005/8/colors/colorful5" csCatId="colorful" phldr="1"/>
      <dgm:spPr/>
      <dgm:t>
        <a:bodyPr/>
        <a:lstStyle/>
        <a:p>
          <a:endParaRPr lang="tr-TR"/>
        </a:p>
      </dgm:t>
    </dgm:pt>
    <dgm:pt modelId="{4D292714-49EE-3E48-B8CF-F4EB16E1BF06}">
      <dgm:prSet phldrT="[Metin]"/>
      <dgm:spPr/>
      <dgm:t>
        <a:bodyPr/>
        <a:lstStyle/>
        <a:p>
          <a:r>
            <a:rPr lang="tr-TR" dirty="0"/>
            <a:t>S-PRG GİOMER</a:t>
          </a:r>
        </a:p>
      </dgm:t>
    </dgm:pt>
    <dgm:pt modelId="{039BC2CE-7676-B34B-9B57-23FD71BCF9A0}" type="parTrans" cxnId="{427D1009-E822-B540-A48B-AC287E3010D2}">
      <dgm:prSet/>
      <dgm:spPr/>
      <dgm:t>
        <a:bodyPr/>
        <a:lstStyle/>
        <a:p>
          <a:endParaRPr lang="tr-TR"/>
        </a:p>
      </dgm:t>
    </dgm:pt>
    <dgm:pt modelId="{0BDBD96B-C49B-F547-9314-5BC1F93DDCD0}" type="sibTrans" cxnId="{427D1009-E822-B540-A48B-AC287E3010D2}">
      <dgm:prSet/>
      <dgm:spPr/>
      <dgm:t>
        <a:bodyPr/>
        <a:lstStyle/>
        <a:p>
          <a:endParaRPr lang="tr-TR"/>
        </a:p>
      </dgm:t>
    </dgm:pt>
    <dgm:pt modelId="{5D2F6080-1EE4-2C41-9A94-CE5693F5F7B6}">
      <dgm:prSet phldrT="[Metin]"/>
      <dgm:spPr/>
      <dgm:t>
        <a:bodyPr/>
        <a:lstStyle/>
        <a:p>
          <a:r>
            <a:rPr lang="tr-TR" dirty="0" err="1"/>
            <a:t>Kompozit</a:t>
          </a:r>
          <a:r>
            <a:rPr lang="tr-TR" baseline="0" dirty="0"/>
            <a:t> restorasyon </a:t>
          </a:r>
          <a:endParaRPr lang="tr-TR" dirty="0"/>
        </a:p>
      </dgm:t>
    </dgm:pt>
    <dgm:pt modelId="{29D00878-2E51-B342-9D2D-A86EB116D6D6}" type="parTrans" cxnId="{0FA32B1F-82D2-7145-A8A5-1C015E45E301}">
      <dgm:prSet/>
      <dgm:spPr/>
      <dgm:t>
        <a:bodyPr/>
        <a:lstStyle/>
        <a:p>
          <a:endParaRPr lang="tr-TR"/>
        </a:p>
      </dgm:t>
    </dgm:pt>
    <dgm:pt modelId="{94448A3E-7BF3-4A4B-8F60-738C5E63B238}" type="sibTrans" cxnId="{0FA32B1F-82D2-7145-A8A5-1C015E45E301}">
      <dgm:prSet/>
      <dgm:spPr/>
      <dgm:t>
        <a:bodyPr/>
        <a:lstStyle/>
        <a:p>
          <a:endParaRPr lang="tr-TR"/>
        </a:p>
      </dgm:t>
    </dgm:pt>
    <dgm:pt modelId="{7F6415F9-A998-AE43-88F0-FAB259AD8A4C}">
      <dgm:prSet phldrT="[Metin]"/>
      <dgm:spPr/>
      <dgm:t>
        <a:bodyPr/>
        <a:lstStyle/>
        <a:p>
          <a:r>
            <a:rPr lang="tr-TR" dirty="0"/>
            <a:t>F-PRG</a:t>
          </a:r>
          <a:r>
            <a:rPr lang="tr-TR" baseline="0" dirty="0"/>
            <a:t> GİOMER</a:t>
          </a:r>
          <a:endParaRPr lang="tr-TR" dirty="0"/>
        </a:p>
      </dgm:t>
    </dgm:pt>
    <dgm:pt modelId="{AB1E8C44-4F27-A347-A3D5-8DA6A591A87B}" type="parTrans" cxnId="{FE16AA9E-096B-9444-A8BC-A5FB803D570F}">
      <dgm:prSet/>
      <dgm:spPr/>
      <dgm:t>
        <a:bodyPr/>
        <a:lstStyle/>
        <a:p>
          <a:endParaRPr lang="tr-TR"/>
        </a:p>
      </dgm:t>
    </dgm:pt>
    <dgm:pt modelId="{2A7B3DB3-7FF8-3C4B-BF5D-3BC7432545A4}" type="sibTrans" cxnId="{FE16AA9E-096B-9444-A8BC-A5FB803D570F}">
      <dgm:prSet/>
      <dgm:spPr/>
      <dgm:t>
        <a:bodyPr/>
        <a:lstStyle/>
        <a:p>
          <a:endParaRPr lang="tr-TR"/>
        </a:p>
      </dgm:t>
    </dgm:pt>
    <dgm:pt modelId="{8BC744F2-ABDE-A848-A82F-7966BBB12132}">
      <dgm:prSet phldrT="[Metin]"/>
      <dgm:spPr/>
      <dgm:t>
        <a:bodyPr/>
        <a:lstStyle/>
        <a:p>
          <a:pPr marL="285750" lvl="1" indent="0" algn="l" defTabSz="1333500">
            <a:lnSpc>
              <a:spcPct val="90000"/>
            </a:lnSpc>
            <a:spcBef>
              <a:spcPct val="0"/>
            </a:spcBef>
            <a:spcAft>
              <a:spcPct val="15000"/>
            </a:spcAft>
            <a:buNone/>
          </a:pPr>
          <a:r>
            <a:rPr lang="tr-TR" dirty="0" err="1"/>
            <a:t>Dentin</a:t>
          </a:r>
          <a:r>
            <a:rPr lang="tr-TR" dirty="0"/>
            <a:t> bağlayıcı</a:t>
          </a:r>
        </a:p>
      </dgm:t>
    </dgm:pt>
    <dgm:pt modelId="{A73A3A2D-80BF-B04C-B67A-60FF43CABE33}" type="parTrans" cxnId="{1B5D3DF6-4957-864C-8B51-41472A0A0B55}">
      <dgm:prSet/>
      <dgm:spPr/>
      <dgm:t>
        <a:bodyPr/>
        <a:lstStyle/>
        <a:p>
          <a:endParaRPr lang="tr-TR"/>
        </a:p>
      </dgm:t>
    </dgm:pt>
    <dgm:pt modelId="{FFE0836A-7980-A64E-A2EA-357BF20A99B4}" type="sibTrans" cxnId="{1B5D3DF6-4957-864C-8B51-41472A0A0B55}">
      <dgm:prSet/>
      <dgm:spPr/>
      <dgm:t>
        <a:bodyPr/>
        <a:lstStyle/>
        <a:p>
          <a:endParaRPr lang="tr-TR"/>
        </a:p>
      </dgm:t>
    </dgm:pt>
    <dgm:pt modelId="{9A54AF8D-1C09-5E4F-93CF-CEBC7F17C27A}">
      <dgm:prSet phldrT="[Metin]"/>
      <dgm:spPr/>
      <dgm:t>
        <a:bodyPr/>
        <a:lstStyle/>
        <a:p>
          <a:pPr marL="285750" lvl="1" indent="0" algn="l" defTabSz="1333500">
            <a:lnSpc>
              <a:spcPct val="90000"/>
            </a:lnSpc>
            <a:spcBef>
              <a:spcPct val="0"/>
            </a:spcBef>
            <a:spcAft>
              <a:spcPct val="15000"/>
            </a:spcAft>
            <a:buNone/>
          </a:pPr>
          <a:r>
            <a:rPr lang="tr-TR" dirty="0" err="1"/>
            <a:t>Fissür</a:t>
          </a:r>
          <a:r>
            <a:rPr lang="tr-TR" dirty="0"/>
            <a:t> örtücü</a:t>
          </a:r>
        </a:p>
        <a:p>
          <a:pPr marL="285750" lvl="1" indent="0" algn="l" defTabSz="1333500">
            <a:lnSpc>
              <a:spcPct val="90000"/>
            </a:lnSpc>
            <a:spcBef>
              <a:spcPct val="0"/>
            </a:spcBef>
            <a:spcAft>
              <a:spcPct val="15000"/>
            </a:spcAft>
            <a:buNone/>
          </a:pPr>
          <a:endParaRPr lang="tr-TR" dirty="0"/>
        </a:p>
      </dgm:t>
    </dgm:pt>
    <dgm:pt modelId="{1C7200C9-EFA1-A645-86EF-087B03514419}" type="parTrans" cxnId="{03A5E612-66E4-A94A-A980-76F249A7C93A}">
      <dgm:prSet/>
      <dgm:spPr/>
      <dgm:t>
        <a:bodyPr/>
        <a:lstStyle/>
        <a:p>
          <a:endParaRPr lang="tr-TR"/>
        </a:p>
      </dgm:t>
    </dgm:pt>
    <dgm:pt modelId="{F9B267D3-F188-FB41-B17D-C7C53349314C}" type="sibTrans" cxnId="{03A5E612-66E4-A94A-A980-76F249A7C93A}">
      <dgm:prSet/>
      <dgm:spPr/>
      <dgm:t>
        <a:bodyPr/>
        <a:lstStyle/>
        <a:p>
          <a:endParaRPr lang="tr-TR"/>
        </a:p>
      </dgm:t>
    </dgm:pt>
    <dgm:pt modelId="{17C6F0EE-CAFD-2549-969F-EFA649FF18B4}" type="pres">
      <dgm:prSet presAssocID="{4553E7F1-1C52-8845-BDF1-D3582D644E18}" presName="Name0" presStyleCnt="0">
        <dgm:presLayoutVars>
          <dgm:dir/>
          <dgm:animLvl val="lvl"/>
          <dgm:resizeHandles/>
        </dgm:presLayoutVars>
      </dgm:prSet>
      <dgm:spPr/>
    </dgm:pt>
    <dgm:pt modelId="{22720782-81CF-2441-9727-88988F6A20A7}" type="pres">
      <dgm:prSet presAssocID="{4D292714-49EE-3E48-B8CF-F4EB16E1BF06}" presName="linNode" presStyleCnt="0"/>
      <dgm:spPr/>
    </dgm:pt>
    <dgm:pt modelId="{3B0C467B-2EDC-8642-B94F-7D067ED834AA}" type="pres">
      <dgm:prSet presAssocID="{4D292714-49EE-3E48-B8CF-F4EB16E1BF06}" presName="parentShp" presStyleLbl="node1" presStyleIdx="0" presStyleCnt="2">
        <dgm:presLayoutVars>
          <dgm:bulletEnabled val="1"/>
        </dgm:presLayoutVars>
      </dgm:prSet>
      <dgm:spPr/>
    </dgm:pt>
    <dgm:pt modelId="{8094D511-AD6A-8A4A-999A-2303428045B8}" type="pres">
      <dgm:prSet presAssocID="{4D292714-49EE-3E48-B8CF-F4EB16E1BF06}" presName="childShp" presStyleLbl="bgAccFollowNode1" presStyleIdx="0" presStyleCnt="2">
        <dgm:presLayoutVars>
          <dgm:bulletEnabled val="1"/>
        </dgm:presLayoutVars>
      </dgm:prSet>
      <dgm:spPr/>
    </dgm:pt>
    <dgm:pt modelId="{E6F505EA-3ED1-834E-8CDA-7ADE3EB6A793}" type="pres">
      <dgm:prSet presAssocID="{0BDBD96B-C49B-F547-9314-5BC1F93DDCD0}" presName="spacing" presStyleCnt="0"/>
      <dgm:spPr/>
    </dgm:pt>
    <dgm:pt modelId="{6F1DB04F-F472-E148-94A9-2283520371B6}" type="pres">
      <dgm:prSet presAssocID="{7F6415F9-A998-AE43-88F0-FAB259AD8A4C}" presName="linNode" presStyleCnt="0"/>
      <dgm:spPr/>
    </dgm:pt>
    <dgm:pt modelId="{36DAAD20-D8A6-3E4D-9F72-3B50D63CF18E}" type="pres">
      <dgm:prSet presAssocID="{7F6415F9-A998-AE43-88F0-FAB259AD8A4C}" presName="parentShp" presStyleLbl="node1" presStyleIdx="1" presStyleCnt="2">
        <dgm:presLayoutVars>
          <dgm:bulletEnabled val="1"/>
        </dgm:presLayoutVars>
      </dgm:prSet>
      <dgm:spPr/>
    </dgm:pt>
    <dgm:pt modelId="{D351976E-BE82-9743-803E-19C7DE393E97}" type="pres">
      <dgm:prSet presAssocID="{7F6415F9-A998-AE43-88F0-FAB259AD8A4C}" presName="childShp" presStyleLbl="bgAccFollowNode1" presStyleIdx="1" presStyleCnt="2">
        <dgm:presLayoutVars>
          <dgm:bulletEnabled val="1"/>
        </dgm:presLayoutVars>
      </dgm:prSet>
      <dgm:spPr/>
    </dgm:pt>
  </dgm:ptLst>
  <dgm:cxnLst>
    <dgm:cxn modelId="{427D1009-E822-B540-A48B-AC287E3010D2}" srcId="{4553E7F1-1C52-8845-BDF1-D3582D644E18}" destId="{4D292714-49EE-3E48-B8CF-F4EB16E1BF06}" srcOrd="0" destOrd="0" parTransId="{039BC2CE-7676-B34B-9B57-23FD71BCF9A0}" sibTransId="{0BDBD96B-C49B-F547-9314-5BC1F93DDCD0}"/>
    <dgm:cxn modelId="{03A5E612-66E4-A94A-A980-76F249A7C93A}" srcId="{7F6415F9-A998-AE43-88F0-FAB259AD8A4C}" destId="{9A54AF8D-1C09-5E4F-93CF-CEBC7F17C27A}" srcOrd="1" destOrd="0" parTransId="{1C7200C9-EFA1-A645-86EF-087B03514419}" sibTransId="{F9B267D3-F188-FB41-B17D-C7C53349314C}"/>
    <dgm:cxn modelId="{0FA32B1F-82D2-7145-A8A5-1C015E45E301}" srcId="{4D292714-49EE-3E48-B8CF-F4EB16E1BF06}" destId="{5D2F6080-1EE4-2C41-9A94-CE5693F5F7B6}" srcOrd="0" destOrd="0" parTransId="{29D00878-2E51-B342-9D2D-A86EB116D6D6}" sibTransId="{94448A3E-7BF3-4A4B-8F60-738C5E63B238}"/>
    <dgm:cxn modelId="{0FD7622B-E1E6-453D-9FDF-609539BB3DD9}" type="presOf" srcId="{7F6415F9-A998-AE43-88F0-FAB259AD8A4C}" destId="{36DAAD20-D8A6-3E4D-9F72-3B50D63CF18E}" srcOrd="0" destOrd="0" presId="urn:microsoft.com/office/officeart/2005/8/layout/vList6"/>
    <dgm:cxn modelId="{9F0C3956-12E3-42BE-9ABB-D61FDC0A2EBD}" type="presOf" srcId="{5D2F6080-1EE4-2C41-9A94-CE5693F5F7B6}" destId="{8094D511-AD6A-8A4A-999A-2303428045B8}" srcOrd="0" destOrd="0" presId="urn:microsoft.com/office/officeart/2005/8/layout/vList6"/>
    <dgm:cxn modelId="{70E3CB74-5582-49CC-8810-C235F889F297}" type="presOf" srcId="{9A54AF8D-1C09-5E4F-93CF-CEBC7F17C27A}" destId="{D351976E-BE82-9743-803E-19C7DE393E97}" srcOrd="0" destOrd="1" presId="urn:microsoft.com/office/officeart/2005/8/layout/vList6"/>
    <dgm:cxn modelId="{FE16AA9E-096B-9444-A8BC-A5FB803D570F}" srcId="{4553E7F1-1C52-8845-BDF1-D3582D644E18}" destId="{7F6415F9-A998-AE43-88F0-FAB259AD8A4C}" srcOrd="1" destOrd="0" parTransId="{AB1E8C44-4F27-A347-A3D5-8DA6A591A87B}" sibTransId="{2A7B3DB3-7FF8-3C4B-BF5D-3BC7432545A4}"/>
    <dgm:cxn modelId="{63CF41AC-C5D5-4911-BF8D-6823E9474B15}" type="presOf" srcId="{8BC744F2-ABDE-A848-A82F-7966BBB12132}" destId="{D351976E-BE82-9743-803E-19C7DE393E97}" srcOrd="0" destOrd="0" presId="urn:microsoft.com/office/officeart/2005/8/layout/vList6"/>
    <dgm:cxn modelId="{F6DACDD5-2F7E-41F4-907B-4E516BBB431B}" type="presOf" srcId="{4D292714-49EE-3E48-B8CF-F4EB16E1BF06}" destId="{3B0C467B-2EDC-8642-B94F-7D067ED834AA}" srcOrd="0" destOrd="0" presId="urn:microsoft.com/office/officeart/2005/8/layout/vList6"/>
    <dgm:cxn modelId="{DC28B0F3-C6FA-4FF7-B425-1D677A4A5B8F}" type="presOf" srcId="{4553E7F1-1C52-8845-BDF1-D3582D644E18}" destId="{17C6F0EE-CAFD-2549-969F-EFA649FF18B4}" srcOrd="0" destOrd="0" presId="urn:microsoft.com/office/officeart/2005/8/layout/vList6"/>
    <dgm:cxn modelId="{1B5D3DF6-4957-864C-8B51-41472A0A0B55}" srcId="{7F6415F9-A998-AE43-88F0-FAB259AD8A4C}" destId="{8BC744F2-ABDE-A848-A82F-7966BBB12132}" srcOrd="0" destOrd="0" parTransId="{A73A3A2D-80BF-B04C-B67A-60FF43CABE33}" sibTransId="{FFE0836A-7980-A64E-A2EA-357BF20A99B4}"/>
    <dgm:cxn modelId="{430B0293-69AA-4BA7-8513-DEDDF562144D}" type="presParOf" srcId="{17C6F0EE-CAFD-2549-969F-EFA649FF18B4}" destId="{22720782-81CF-2441-9727-88988F6A20A7}" srcOrd="0" destOrd="0" presId="urn:microsoft.com/office/officeart/2005/8/layout/vList6"/>
    <dgm:cxn modelId="{BB1C5C91-F01D-4F98-83C2-77E7486D80B4}" type="presParOf" srcId="{22720782-81CF-2441-9727-88988F6A20A7}" destId="{3B0C467B-2EDC-8642-B94F-7D067ED834AA}" srcOrd="0" destOrd="0" presId="urn:microsoft.com/office/officeart/2005/8/layout/vList6"/>
    <dgm:cxn modelId="{701FCA87-EA57-4070-8EF6-2E1A68469DDC}" type="presParOf" srcId="{22720782-81CF-2441-9727-88988F6A20A7}" destId="{8094D511-AD6A-8A4A-999A-2303428045B8}" srcOrd="1" destOrd="0" presId="urn:microsoft.com/office/officeart/2005/8/layout/vList6"/>
    <dgm:cxn modelId="{3C28FCF4-8CF6-467A-B762-E475E97AEA76}" type="presParOf" srcId="{17C6F0EE-CAFD-2549-969F-EFA649FF18B4}" destId="{E6F505EA-3ED1-834E-8CDA-7ADE3EB6A793}" srcOrd="1" destOrd="0" presId="urn:microsoft.com/office/officeart/2005/8/layout/vList6"/>
    <dgm:cxn modelId="{44692445-0FD2-4B18-BEB6-242F2A39F274}" type="presParOf" srcId="{17C6F0EE-CAFD-2549-969F-EFA649FF18B4}" destId="{6F1DB04F-F472-E148-94A9-2283520371B6}" srcOrd="2" destOrd="0" presId="urn:microsoft.com/office/officeart/2005/8/layout/vList6"/>
    <dgm:cxn modelId="{2E1585A3-BC9B-47DC-922B-A203FAC1C55C}" type="presParOf" srcId="{6F1DB04F-F472-E148-94A9-2283520371B6}" destId="{36DAAD20-D8A6-3E4D-9F72-3B50D63CF18E}" srcOrd="0" destOrd="0" presId="urn:microsoft.com/office/officeart/2005/8/layout/vList6"/>
    <dgm:cxn modelId="{F27CFBA2-7A9D-4573-8437-9C4BEFC07D02}" type="presParOf" srcId="{6F1DB04F-F472-E148-94A9-2283520371B6}" destId="{D351976E-BE82-9743-803E-19C7DE393E9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28DB8B-D999-AF4D-BF5C-884BD32DA236}" type="doc">
      <dgm:prSet loTypeId="urn:microsoft.com/office/officeart/2005/8/layout/arrow2" loCatId="" qsTypeId="urn:microsoft.com/office/officeart/2005/8/quickstyle/simple4" qsCatId="simple" csTypeId="urn:microsoft.com/office/officeart/2005/8/colors/colorful5" csCatId="colorful" phldr="0"/>
      <dgm:spPr/>
    </dgm:pt>
    <dgm:pt modelId="{910A55B4-6E72-B746-81CE-532239D4540F}">
      <dgm:prSet phldrT="[Metin]" phldr="1"/>
      <dgm:spPr/>
      <dgm:t>
        <a:bodyPr/>
        <a:lstStyle/>
        <a:p>
          <a:endParaRPr lang="tr-TR" dirty="0"/>
        </a:p>
      </dgm:t>
    </dgm:pt>
    <dgm:pt modelId="{C150A111-0332-9C44-82A7-BF7070E77217}" type="parTrans" cxnId="{06C24047-6B51-3746-9B66-9CCE116FD287}">
      <dgm:prSet/>
      <dgm:spPr/>
      <dgm:t>
        <a:bodyPr/>
        <a:lstStyle/>
        <a:p>
          <a:endParaRPr lang="tr-TR"/>
        </a:p>
      </dgm:t>
    </dgm:pt>
    <dgm:pt modelId="{61BAE57A-D6E0-C147-A588-7D927FF531AB}" type="sibTrans" cxnId="{06C24047-6B51-3746-9B66-9CCE116FD287}">
      <dgm:prSet/>
      <dgm:spPr/>
      <dgm:t>
        <a:bodyPr/>
        <a:lstStyle/>
        <a:p>
          <a:endParaRPr lang="tr-TR"/>
        </a:p>
      </dgm:t>
    </dgm:pt>
    <dgm:pt modelId="{DA0D64D8-3CC3-0B48-9AA3-4EAFF457B8F6}" type="pres">
      <dgm:prSet presAssocID="{E428DB8B-D999-AF4D-BF5C-884BD32DA236}" presName="arrowDiagram" presStyleCnt="0">
        <dgm:presLayoutVars>
          <dgm:chMax val="5"/>
          <dgm:dir/>
          <dgm:resizeHandles val="exact"/>
        </dgm:presLayoutVars>
      </dgm:prSet>
      <dgm:spPr/>
    </dgm:pt>
    <dgm:pt modelId="{D7C4F841-3682-8146-8535-1D76CE09942F}" type="pres">
      <dgm:prSet presAssocID="{E428DB8B-D999-AF4D-BF5C-884BD32DA236}" presName="arrow" presStyleLbl="bgShp" presStyleIdx="0" presStyleCnt="1" custAng="3017935"/>
      <dgm:spPr/>
    </dgm:pt>
    <dgm:pt modelId="{3768BFBC-F9E5-9B41-B2E6-ADDDCEB37E79}" type="pres">
      <dgm:prSet presAssocID="{E428DB8B-D999-AF4D-BF5C-884BD32DA236}" presName="arrowDiagram1" presStyleCnt="0">
        <dgm:presLayoutVars>
          <dgm:bulletEnabled val="1"/>
        </dgm:presLayoutVars>
      </dgm:prSet>
      <dgm:spPr/>
    </dgm:pt>
    <dgm:pt modelId="{EABA18E5-9355-FB41-9C7C-493A1A78B78F}" type="pres">
      <dgm:prSet presAssocID="{910A55B4-6E72-B746-81CE-532239D4540F}" presName="bullet1" presStyleLbl="node1" presStyleIdx="0" presStyleCnt="1" custLinFactX="-126851" custLinFactY="9516" custLinFactNeighborX="-200000" custLinFactNeighborY="100000"/>
      <dgm:spPr/>
    </dgm:pt>
    <dgm:pt modelId="{F5AACD2A-891A-0B4F-A6F2-10D968FA9D36}" type="pres">
      <dgm:prSet presAssocID="{910A55B4-6E72-B746-81CE-532239D4540F}" presName="textBox1" presStyleLbl="revTx" presStyleIdx="0" presStyleCnt="1">
        <dgm:presLayoutVars>
          <dgm:bulletEnabled val="1"/>
        </dgm:presLayoutVars>
      </dgm:prSet>
      <dgm:spPr/>
    </dgm:pt>
  </dgm:ptLst>
  <dgm:cxnLst>
    <dgm:cxn modelId="{06C24047-6B51-3746-9B66-9CCE116FD287}" srcId="{E428DB8B-D999-AF4D-BF5C-884BD32DA236}" destId="{910A55B4-6E72-B746-81CE-532239D4540F}" srcOrd="0" destOrd="0" parTransId="{C150A111-0332-9C44-82A7-BF7070E77217}" sibTransId="{61BAE57A-D6E0-C147-A588-7D927FF531AB}"/>
    <dgm:cxn modelId="{01F8956E-15AB-43BE-B33F-940A245F4597}" type="presOf" srcId="{E428DB8B-D999-AF4D-BF5C-884BD32DA236}" destId="{DA0D64D8-3CC3-0B48-9AA3-4EAFF457B8F6}" srcOrd="0" destOrd="0" presId="urn:microsoft.com/office/officeart/2005/8/layout/arrow2"/>
    <dgm:cxn modelId="{C639CAB9-BB54-4E86-B9D5-D08531FF8B05}" type="presOf" srcId="{910A55B4-6E72-B746-81CE-532239D4540F}" destId="{F5AACD2A-891A-0B4F-A6F2-10D968FA9D36}" srcOrd="0" destOrd="0" presId="urn:microsoft.com/office/officeart/2005/8/layout/arrow2"/>
    <dgm:cxn modelId="{95E33168-13AC-4246-B4DA-1FD35637C42E}" type="presParOf" srcId="{DA0D64D8-3CC3-0B48-9AA3-4EAFF457B8F6}" destId="{D7C4F841-3682-8146-8535-1D76CE09942F}" srcOrd="0" destOrd="0" presId="urn:microsoft.com/office/officeart/2005/8/layout/arrow2"/>
    <dgm:cxn modelId="{5779ACD3-2391-46FC-AC4F-84D94CDBC5F1}" type="presParOf" srcId="{DA0D64D8-3CC3-0B48-9AA3-4EAFF457B8F6}" destId="{3768BFBC-F9E5-9B41-B2E6-ADDDCEB37E79}" srcOrd="1" destOrd="0" presId="urn:microsoft.com/office/officeart/2005/8/layout/arrow2"/>
    <dgm:cxn modelId="{E73DC459-1028-499A-9302-9F9F48E41326}" type="presParOf" srcId="{3768BFBC-F9E5-9B41-B2E6-ADDDCEB37E79}" destId="{EABA18E5-9355-FB41-9C7C-493A1A78B78F}" srcOrd="0" destOrd="0" presId="urn:microsoft.com/office/officeart/2005/8/layout/arrow2"/>
    <dgm:cxn modelId="{6CCFBDF6-A95C-4734-AC5A-523A5751039D}" type="presParOf" srcId="{3768BFBC-F9E5-9B41-B2E6-ADDDCEB37E79}" destId="{F5AACD2A-891A-0B4F-A6F2-10D968FA9D36}" srcOrd="1" destOrd="0" presId="urn:microsoft.com/office/officeart/2005/8/layout/arrow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3737A0-77C5-BB4E-8A50-44B19A26F5CB}" type="doc">
      <dgm:prSet loTypeId="urn:microsoft.com/office/officeart/2009/3/layout/DescendingProcess" loCatId="" qsTypeId="urn:microsoft.com/office/officeart/2005/8/quickstyle/simple4" qsCatId="simple" csTypeId="urn:microsoft.com/office/officeart/2005/8/colors/colorful5" csCatId="colorful" phldr="0"/>
      <dgm:spPr/>
      <dgm:t>
        <a:bodyPr/>
        <a:lstStyle/>
        <a:p>
          <a:endParaRPr lang="tr-TR"/>
        </a:p>
      </dgm:t>
    </dgm:pt>
    <dgm:pt modelId="{A1E7F000-BB08-A744-B660-2F0933A0A221}">
      <dgm:prSet phldrT="[Metin]" phldr="1"/>
      <dgm:spPr/>
      <dgm:t>
        <a:bodyPr/>
        <a:lstStyle/>
        <a:p>
          <a:endParaRPr lang="tr-TR" dirty="0"/>
        </a:p>
      </dgm:t>
    </dgm:pt>
    <dgm:pt modelId="{6A7D5D2D-98C4-2A4E-AF3A-12D8EF7A075A}" type="parTrans" cxnId="{BEA08B45-250B-5C46-B8F5-C8E98FDC0537}">
      <dgm:prSet/>
      <dgm:spPr/>
      <dgm:t>
        <a:bodyPr/>
        <a:lstStyle/>
        <a:p>
          <a:endParaRPr lang="tr-TR"/>
        </a:p>
      </dgm:t>
    </dgm:pt>
    <dgm:pt modelId="{81F08A6E-3552-1644-A7C8-9814F91DB34F}" type="sibTrans" cxnId="{BEA08B45-250B-5C46-B8F5-C8E98FDC0537}">
      <dgm:prSet/>
      <dgm:spPr/>
      <dgm:t>
        <a:bodyPr/>
        <a:lstStyle/>
        <a:p>
          <a:endParaRPr lang="tr-TR"/>
        </a:p>
      </dgm:t>
    </dgm:pt>
    <dgm:pt modelId="{ACBE7F67-053F-F84A-B176-794F691DDBCB}" type="pres">
      <dgm:prSet presAssocID="{ED3737A0-77C5-BB4E-8A50-44B19A26F5CB}" presName="Name0" presStyleCnt="0">
        <dgm:presLayoutVars>
          <dgm:chMax val="7"/>
          <dgm:chPref val="5"/>
        </dgm:presLayoutVars>
      </dgm:prSet>
      <dgm:spPr/>
    </dgm:pt>
    <dgm:pt modelId="{7CAA5DF0-2BB0-B84F-A1DC-89E903D14AB6}" type="pres">
      <dgm:prSet presAssocID="{ED3737A0-77C5-BB4E-8A50-44B19A26F5CB}" presName="arrowNode" presStyleLbl="node1" presStyleIdx="0" presStyleCnt="1" custLinFactNeighborX="-33542" custLinFactNeighborY="2462"/>
      <dgm:spPr/>
    </dgm:pt>
    <dgm:pt modelId="{0B621A6D-4D9C-5B40-AAE0-346954671934}" type="pres">
      <dgm:prSet presAssocID="{A1E7F000-BB08-A744-B660-2F0933A0A221}" presName="txNode1" presStyleLbl="revTx" presStyleIdx="0" presStyleCnt="1">
        <dgm:presLayoutVars>
          <dgm:bulletEnabled val="1"/>
        </dgm:presLayoutVars>
      </dgm:prSet>
      <dgm:spPr/>
    </dgm:pt>
  </dgm:ptLst>
  <dgm:cxnLst>
    <dgm:cxn modelId="{BEA08B45-250B-5C46-B8F5-C8E98FDC0537}" srcId="{ED3737A0-77C5-BB4E-8A50-44B19A26F5CB}" destId="{A1E7F000-BB08-A744-B660-2F0933A0A221}" srcOrd="0" destOrd="0" parTransId="{6A7D5D2D-98C4-2A4E-AF3A-12D8EF7A075A}" sibTransId="{81F08A6E-3552-1644-A7C8-9814F91DB34F}"/>
    <dgm:cxn modelId="{44A02EBD-564C-4CC8-A5E5-6CD86711CA86}" type="presOf" srcId="{ED3737A0-77C5-BB4E-8A50-44B19A26F5CB}" destId="{ACBE7F67-053F-F84A-B176-794F691DDBCB}" srcOrd="0" destOrd="0" presId="urn:microsoft.com/office/officeart/2009/3/layout/DescendingProcess"/>
    <dgm:cxn modelId="{113A02C7-4E52-4437-BA4A-291B33CA37EB}" type="presOf" srcId="{A1E7F000-BB08-A744-B660-2F0933A0A221}" destId="{0B621A6D-4D9C-5B40-AAE0-346954671934}" srcOrd="0" destOrd="0" presId="urn:microsoft.com/office/officeart/2009/3/layout/DescendingProcess"/>
    <dgm:cxn modelId="{FC8A527A-7D76-4EFF-989C-75345CBDF677}" type="presParOf" srcId="{ACBE7F67-053F-F84A-B176-794F691DDBCB}" destId="{7CAA5DF0-2BB0-B84F-A1DC-89E903D14AB6}" srcOrd="0" destOrd="0" presId="urn:microsoft.com/office/officeart/2009/3/layout/DescendingProcess"/>
    <dgm:cxn modelId="{4F21EAFC-FDC7-4CE2-9556-08AEFE12C9C9}" type="presParOf" srcId="{ACBE7F67-053F-F84A-B176-794F691DDBCB}" destId="{0B621A6D-4D9C-5B40-AAE0-346954671934}" srcOrd="1" destOrd="0" presId="urn:microsoft.com/office/officeart/2009/3/layout/Descending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98243-D0A1-834D-99D4-7FE5349942AE}">
      <dsp:nvSpPr>
        <dsp:cNvPr id="0" name=""/>
        <dsp:cNvSpPr/>
      </dsp:nvSpPr>
      <dsp:spPr>
        <a:xfrm>
          <a:off x="2531988" y="706770"/>
          <a:ext cx="1677265" cy="278148"/>
        </a:xfrm>
        <a:custGeom>
          <a:avLst/>
          <a:gdLst/>
          <a:ahLst/>
          <a:cxnLst/>
          <a:rect l="0" t="0" r="0" b="0"/>
          <a:pathLst>
            <a:path>
              <a:moveTo>
                <a:pt x="0" y="0"/>
              </a:moveTo>
              <a:lnTo>
                <a:pt x="0" y="132597"/>
              </a:lnTo>
              <a:lnTo>
                <a:pt x="1677265" y="132597"/>
              </a:lnTo>
              <a:lnTo>
                <a:pt x="1677265" y="27814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672253-B503-CF49-A720-357B1D18E0A3}">
      <dsp:nvSpPr>
        <dsp:cNvPr id="0" name=""/>
        <dsp:cNvSpPr/>
      </dsp:nvSpPr>
      <dsp:spPr>
        <a:xfrm>
          <a:off x="2486227" y="706770"/>
          <a:ext cx="91440" cy="278148"/>
        </a:xfrm>
        <a:custGeom>
          <a:avLst/>
          <a:gdLst/>
          <a:ahLst/>
          <a:cxnLst/>
          <a:rect l="0" t="0" r="0" b="0"/>
          <a:pathLst>
            <a:path>
              <a:moveTo>
                <a:pt x="45761" y="0"/>
              </a:moveTo>
              <a:lnTo>
                <a:pt x="45761" y="132597"/>
              </a:lnTo>
              <a:lnTo>
                <a:pt x="45720" y="132597"/>
              </a:lnTo>
              <a:lnTo>
                <a:pt x="45720" y="27814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050B25D-2809-5D40-B4B2-90DFB8220224}">
      <dsp:nvSpPr>
        <dsp:cNvPr id="0" name=""/>
        <dsp:cNvSpPr/>
      </dsp:nvSpPr>
      <dsp:spPr>
        <a:xfrm>
          <a:off x="854640" y="706770"/>
          <a:ext cx="1677348" cy="278148"/>
        </a:xfrm>
        <a:custGeom>
          <a:avLst/>
          <a:gdLst/>
          <a:ahLst/>
          <a:cxnLst/>
          <a:rect l="0" t="0" r="0" b="0"/>
          <a:pathLst>
            <a:path>
              <a:moveTo>
                <a:pt x="1677348" y="0"/>
              </a:moveTo>
              <a:lnTo>
                <a:pt x="1677348" y="132597"/>
              </a:lnTo>
              <a:lnTo>
                <a:pt x="0" y="132597"/>
              </a:lnTo>
              <a:lnTo>
                <a:pt x="0" y="278148"/>
              </a:lnTo>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8D5920-101F-274C-A4A3-8663AFADF7B7}">
      <dsp:nvSpPr>
        <dsp:cNvPr id="0" name=""/>
        <dsp:cNvSpPr/>
      </dsp:nvSpPr>
      <dsp:spPr>
        <a:xfrm>
          <a:off x="1838886" y="13668"/>
          <a:ext cx="1386203" cy="693101"/>
        </a:xfrm>
        <a:prstGeom prst="rect">
          <a:avLst/>
        </a:prstGeom>
        <a:solidFill>
          <a:schemeClr val="accent5">
            <a:lumMod val="60000"/>
            <a:lumOff val="40000"/>
          </a:schemeClr>
        </a:solidFill>
        <a:ln>
          <a:solidFill>
            <a:schemeClr val="accent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tr-TR" sz="2800" kern="1200" dirty="0" err="1"/>
            <a:t>Ariston</a:t>
          </a:r>
          <a:endParaRPr lang="tr-TR" sz="2800" kern="1200" dirty="0"/>
        </a:p>
      </dsp:txBody>
      <dsp:txXfrm>
        <a:off x="1838886" y="13668"/>
        <a:ext cx="1386203" cy="693101"/>
      </dsp:txXfrm>
    </dsp:sp>
    <dsp:sp modelId="{4C28AAB8-CDE6-4D40-86A9-33F23C58F672}">
      <dsp:nvSpPr>
        <dsp:cNvPr id="0" name=""/>
        <dsp:cNvSpPr/>
      </dsp:nvSpPr>
      <dsp:spPr>
        <a:xfrm>
          <a:off x="161538" y="984918"/>
          <a:ext cx="1386203" cy="69310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Flor </a:t>
          </a:r>
        </a:p>
      </dsp:txBody>
      <dsp:txXfrm>
        <a:off x="161538" y="984918"/>
        <a:ext cx="1386203" cy="693101"/>
      </dsp:txXfrm>
    </dsp:sp>
    <dsp:sp modelId="{25859414-3439-A947-A356-ACC3095FBA5C}">
      <dsp:nvSpPr>
        <dsp:cNvPr id="0" name=""/>
        <dsp:cNvSpPr/>
      </dsp:nvSpPr>
      <dsp:spPr>
        <a:xfrm>
          <a:off x="1838845" y="984918"/>
          <a:ext cx="1386203" cy="69310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Hidroksil</a:t>
          </a:r>
        </a:p>
      </dsp:txBody>
      <dsp:txXfrm>
        <a:off x="1838845" y="984918"/>
        <a:ext cx="1386203" cy="693101"/>
      </dsp:txXfrm>
    </dsp:sp>
    <dsp:sp modelId="{BD00B9B3-D0CA-EC43-B9E7-A703EC3DFD0F}">
      <dsp:nvSpPr>
        <dsp:cNvPr id="0" name=""/>
        <dsp:cNvSpPr/>
      </dsp:nvSpPr>
      <dsp:spPr>
        <a:xfrm>
          <a:off x="3516151" y="984918"/>
          <a:ext cx="1386203" cy="693101"/>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tr-TR" sz="2600" kern="1200" dirty="0"/>
            <a:t>Kalsiyum</a:t>
          </a:r>
        </a:p>
      </dsp:txBody>
      <dsp:txXfrm>
        <a:off x="3516151" y="984918"/>
        <a:ext cx="1386203" cy="693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7696A-6B79-744D-BC97-D4C727BD3D59}">
      <dsp:nvSpPr>
        <dsp:cNvPr id="0" name=""/>
        <dsp:cNvSpPr/>
      </dsp:nvSpPr>
      <dsp:spPr>
        <a:xfrm rot="4396374">
          <a:off x="530259" y="211599"/>
          <a:ext cx="917953" cy="640158"/>
        </a:xfrm>
        <a:prstGeom prst="swooshArrow">
          <a:avLst>
            <a:gd name="adj1" fmla="val 16310"/>
            <a:gd name="adj2" fmla="val 313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9DD6BB7-9C49-214A-9661-AED84203D4A4}">
      <dsp:nvSpPr>
        <dsp:cNvPr id="0" name=""/>
        <dsp:cNvSpPr/>
      </dsp:nvSpPr>
      <dsp:spPr>
        <a:xfrm>
          <a:off x="468723" y="0"/>
          <a:ext cx="432786" cy="170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marL="0" lvl="0" indent="0" algn="ctr" defTabSz="444500">
            <a:lnSpc>
              <a:spcPct val="90000"/>
            </a:lnSpc>
            <a:spcBef>
              <a:spcPct val="0"/>
            </a:spcBef>
            <a:spcAft>
              <a:spcPct val="35000"/>
            </a:spcAft>
            <a:buNone/>
          </a:pPr>
          <a:endParaRPr lang="tr-TR" sz="1000" kern="1200" dirty="0"/>
        </a:p>
      </dsp:txBody>
      <dsp:txXfrm>
        <a:off x="468723" y="0"/>
        <a:ext cx="432786" cy="170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CFB05-0043-0A45-A884-7A07E33A6FCF}">
      <dsp:nvSpPr>
        <dsp:cNvPr id="0" name=""/>
        <dsp:cNvSpPr/>
      </dsp:nvSpPr>
      <dsp:spPr>
        <a:xfrm rot="12234066">
          <a:off x="520986" y="263776"/>
          <a:ext cx="753443" cy="525432"/>
        </a:xfrm>
        <a:prstGeom prst="swooshArrow">
          <a:avLst>
            <a:gd name="adj1" fmla="val 16310"/>
            <a:gd name="adj2" fmla="val 31370"/>
          </a:avLst>
        </a:prstGeom>
        <a:solidFill>
          <a:schemeClr val="accent5">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C115C9-3DBC-2842-9554-19484010637C}">
      <dsp:nvSpPr>
        <dsp:cNvPr id="0" name=""/>
        <dsp:cNvSpPr/>
      </dsp:nvSpPr>
      <dsp:spPr>
        <a:xfrm>
          <a:off x="529299" y="0"/>
          <a:ext cx="355225" cy="139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b" anchorCtr="0">
          <a:noAutofit/>
        </a:bodyPr>
        <a:lstStyle/>
        <a:p>
          <a:pPr marL="0" lvl="0" indent="0" algn="ctr" defTabSz="355600">
            <a:lnSpc>
              <a:spcPct val="90000"/>
            </a:lnSpc>
            <a:spcBef>
              <a:spcPct val="0"/>
            </a:spcBef>
            <a:spcAft>
              <a:spcPct val="35000"/>
            </a:spcAft>
            <a:buNone/>
          </a:pPr>
          <a:endParaRPr lang="tr-TR" sz="800" kern="1200" dirty="0"/>
        </a:p>
      </dsp:txBody>
      <dsp:txXfrm>
        <a:off x="529299" y="0"/>
        <a:ext cx="355225" cy="1396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D60BF-281F-6D42-9056-912951619CA1}">
      <dsp:nvSpPr>
        <dsp:cNvPr id="0" name=""/>
        <dsp:cNvSpPr/>
      </dsp:nvSpPr>
      <dsp:spPr>
        <a:xfrm>
          <a:off x="2912956" y="1129666"/>
          <a:ext cx="1085391" cy="516547"/>
        </a:xfrm>
        <a:custGeom>
          <a:avLst/>
          <a:gdLst/>
          <a:ahLst/>
          <a:cxnLst/>
          <a:rect l="0" t="0" r="0" b="0"/>
          <a:pathLst>
            <a:path>
              <a:moveTo>
                <a:pt x="0" y="0"/>
              </a:moveTo>
              <a:lnTo>
                <a:pt x="0" y="352012"/>
              </a:lnTo>
              <a:lnTo>
                <a:pt x="1085391" y="352012"/>
              </a:lnTo>
              <a:lnTo>
                <a:pt x="1085391" y="51654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7E0390-6480-B447-94CF-75CF97D12CC7}">
      <dsp:nvSpPr>
        <dsp:cNvPr id="0" name=""/>
        <dsp:cNvSpPr/>
      </dsp:nvSpPr>
      <dsp:spPr>
        <a:xfrm>
          <a:off x="1827564" y="1129666"/>
          <a:ext cx="1085391" cy="516547"/>
        </a:xfrm>
        <a:custGeom>
          <a:avLst/>
          <a:gdLst/>
          <a:ahLst/>
          <a:cxnLst/>
          <a:rect l="0" t="0" r="0" b="0"/>
          <a:pathLst>
            <a:path>
              <a:moveTo>
                <a:pt x="1085391" y="0"/>
              </a:moveTo>
              <a:lnTo>
                <a:pt x="1085391" y="352012"/>
              </a:lnTo>
              <a:lnTo>
                <a:pt x="0" y="352012"/>
              </a:lnTo>
              <a:lnTo>
                <a:pt x="0" y="51654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0EC539-03C5-5645-BE24-58AE558DA04D}">
      <dsp:nvSpPr>
        <dsp:cNvPr id="0" name=""/>
        <dsp:cNvSpPr/>
      </dsp:nvSpPr>
      <dsp:spPr>
        <a:xfrm>
          <a:off x="2024908" y="1845"/>
          <a:ext cx="1776095" cy="112782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00BF6B-17AE-B745-8452-B47FBC1D8DD3}">
      <dsp:nvSpPr>
        <dsp:cNvPr id="0" name=""/>
        <dsp:cNvSpPr/>
      </dsp:nvSpPr>
      <dsp:spPr>
        <a:xfrm>
          <a:off x="2222252" y="189322"/>
          <a:ext cx="1776095" cy="11278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Reaksiyona girmemiş cam partikülleri</a:t>
          </a:r>
        </a:p>
      </dsp:txBody>
      <dsp:txXfrm>
        <a:off x="2255285" y="222355"/>
        <a:ext cx="1710029" cy="1061754"/>
      </dsp:txXfrm>
    </dsp:sp>
    <dsp:sp modelId="{F8B6F6A3-5BF8-F041-9134-2AFDC32AB85F}">
      <dsp:nvSpPr>
        <dsp:cNvPr id="0" name=""/>
        <dsp:cNvSpPr/>
      </dsp:nvSpPr>
      <dsp:spPr>
        <a:xfrm>
          <a:off x="939516" y="1646214"/>
          <a:ext cx="1776095" cy="112782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78E18D-63F5-0944-A9F3-752748D27BA0}">
      <dsp:nvSpPr>
        <dsp:cNvPr id="0" name=""/>
        <dsp:cNvSpPr/>
      </dsp:nvSpPr>
      <dsp:spPr>
        <a:xfrm>
          <a:off x="1136860" y="1833690"/>
          <a:ext cx="1776095" cy="11278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S-PRG</a:t>
          </a:r>
        </a:p>
      </dsp:txBody>
      <dsp:txXfrm>
        <a:off x="1169893" y="1866723"/>
        <a:ext cx="1710029" cy="1061754"/>
      </dsp:txXfrm>
    </dsp:sp>
    <dsp:sp modelId="{53270A9E-04F4-8B4D-8632-E3008A75C3D3}">
      <dsp:nvSpPr>
        <dsp:cNvPr id="0" name=""/>
        <dsp:cNvSpPr/>
      </dsp:nvSpPr>
      <dsp:spPr>
        <a:xfrm>
          <a:off x="3110299" y="1646214"/>
          <a:ext cx="1776095" cy="112782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276348-F189-8049-898C-B66F56E64DFE}">
      <dsp:nvSpPr>
        <dsp:cNvPr id="0" name=""/>
        <dsp:cNvSpPr/>
      </dsp:nvSpPr>
      <dsp:spPr>
        <a:xfrm>
          <a:off x="3307643" y="1833690"/>
          <a:ext cx="1776095" cy="11278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kern="1200" dirty="0"/>
            <a:t>F-PRG</a:t>
          </a:r>
        </a:p>
      </dsp:txBody>
      <dsp:txXfrm>
        <a:off x="3340676" y="1866723"/>
        <a:ext cx="1710029" cy="10617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4D511-AD6A-8A4A-999A-2303428045B8}">
      <dsp:nvSpPr>
        <dsp:cNvPr id="0" name=""/>
        <dsp:cNvSpPr/>
      </dsp:nvSpPr>
      <dsp:spPr>
        <a:xfrm>
          <a:off x="2396133" y="279"/>
          <a:ext cx="3594199" cy="1088541"/>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tr-TR" sz="1800" kern="1200" dirty="0" err="1"/>
            <a:t>Kompozit</a:t>
          </a:r>
          <a:r>
            <a:rPr lang="tr-TR" sz="1800" kern="1200" baseline="0" dirty="0"/>
            <a:t> restorasyon </a:t>
          </a:r>
          <a:endParaRPr lang="tr-TR" sz="1800" kern="1200" dirty="0"/>
        </a:p>
      </dsp:txBody>
      <dsp:txXfrm>
        <a:off x="2396133" y="136347"/>
        <a:ext cx="3185996" cy="816405"/>
      </dsp:txXfrm>
    </dsp:sp>
    <dsp:sp modelId="{3B0C467B-2EDC-8642-B94F-7D067ED834AA}">
      <dsp:nvSpPr>
        <dsp:cNvPr id="0" name=""/>
        <dsp:cNvSpPr/>
      </dsp:nvSpPr>
      <dsp:spPr>
        <a:xfrm>
          <a:off x="0" y="279"/>
          <a:ext cx="2396133" cy="1088541"/>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tr-TR" sz="3200" kern="1200" dirty="0"/>
            <a:t>S-PRG GİOMER</a:t>
          </a:r>
        </a:p>
      </dsp:txBody>
      <dsp:txXfrm>
        <a:off x="53138" y="53417"/>
        <a:ext cx="2289857" cy="982265"/>
      </dsp:txXfrm>
    </dsp:sp>
    <dsp:sp modelId="{D351976E-BE82-9743-803E-19C7DE393E97}">
      <dsp:nvSpPr>
        <dsp:cNvPr id="0" name=""/>
        <dsp:cNvSpPr/>
      </dsp:nvSpPr>
      <dsp:spPr>
        <a:xfrm>
          <a:off x="2396133" y="1197675"/>
          <a:ext cx="3594199" cy="1088541"/>
        </a:xfrm>
        <a:prstGeom prst="rightArrow">
          <a:avLst>
            <a:gd name="adj1" fmla="val 75000"/>
            <a:gd name="adj2" fmla="val 50000"/>
          </a:avLst>
        </a:prstGeom>
        <a:solidFill>
          <a:schemeClr val="accent5">
            <a:tint val="40000"/>
            <a:alpha val="90000"/>
            <a:hueOff val="3245083"/>
            <a:satOff val="-23015"/>
            <a:lumOff val="-13095"/>
            <a:alphaOff val="0"/>
          </a:schemeClr>
        </a:solidFill>
        <a:ln w="9525" cap="flat" cmpd="sng" algn="ctr">
          <a:solidFill>
            <a:schemeClr val="accent5">
              <a:tint val="40000"/>
              <a:alpha val="90000"/>
              <a:hueOff val="3245083"/>
              <a:satOff val="-23015"/>
              <a:lumOff val="-130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285750" lvl="1" indent="0" algn="l" defTabSz="1333500">
            <a:lnSpc>
              <a:spcPct val="90000"/>
            </a:lnSpc>
            <a:spcBef>
              <a:spcPct val="0"/>
            </a:spcBef>
            <a:spcAft>
              <a:spcPct val="15000"/>
            </a:spcAft>
            <a:buNone/>
          </a:pPr>
          <a:r>
            <a:rPr lang="tr-TR" sz="1800" kern="1200" dirty="0" err="1"/>
            <a:t>Dentin</a:t>
          </a:r>
          <a:r>
            <a:rPr lang="tr-TR" sz="1800" kern="1200" dirty="0"/>
            <a:t> bağlayıcı</a:t>
          </a:r>
        </a:p>
        <a:p>
          <a:pPr marL="285750" lvl="1" indent="0" algn="l" defTabSz="1333500">
            <a:lnSpc>
              <a:spcPct val="90000"/>
            </a:lnSpc>
            <a:spcBef>
              <a:spcPct val="0"/>
            </a:spcBef>
            <a:spcAft>
              <a:spcPct val="15000"/>
            </a:spcAft>
            <a:buNone/>
          </a:pPr>
          <a:r>
            <a:rPr lang="tr-TR" sz="1800" kern="1200" dirty="0" err="1"/>
            <a:t>Fissür</a:t>
          </a:r>
          <a:r>
            <a:rPr lang="tr-TR" sz="1800" kern="1200" dirty="0"/>
            <a:t> örtücü</a:t>
          </a:r>
        </a:p>
        <a:p>
          <a:pPr marL="285750" lvl="1" indent="0" algn="l" defTabSz="1333500">
            <a:lnSpc>
              <a:spcPct val="90000"/>
            </a:lnSpc>
            <a:spcBef>
              <a:spcPct val="0"/>
            </a:spcBef>
            <a:spcAft>
              <a:spcPct val="15000"/>
            </a:spcAft>
            <a:buNone/>
          </a:pPr>
          <a:endParaRPr lang="tr-TR" sz="1800" kern="1200" dirty="0"/>
        </a:p>
      </dsp:txBody>
      <dsp:txXfrm>
        <a:off x="2396133" y="1333743"/>
        <a:ext cx="3185996" cy="816405"/>
      </dsp:txXfrm>
    </dsp:sp>
    <dsp:sp modelId="{36DAAD20-D8A6-3E4D-9F72-3B50D63CF18E}">
      <dsp:nvSpPr>
        <dsp:cNvPr id="0" name=""/>
        <dsp:cNvSpPr/>
      </dsp:nvSpPr>
      <dsp:spPr>
        <a:xfrm>
          <a:off x="0" y="1197675"/>
          <a:ext cx="2396133" cy="1088541"/>
        </a:xfrm>
        <a:prstGeom prst="roundRect">
          <a:avLst/>
        </a:prstGeom>
        <a:gradFill rotWithShape="0">
          <a:gsLst>
            <a:gs pos="0">
              <a:schemeClr val="accent5">
                <a:hueOff val="3257026"/>
                <a:satOff val="11196"/>
                <a:lumOff val="-53726"/>
                <a:alphaOff val="0"/>
                <a:shade val="51000"/>
                <a:satMod val="130000"/>
              </a:schemeClr>
            </a:gs>
            <a:gs pos="80000">
              <a:schemeClr val="accent5">
                <a:hueOff val="3257026"/>
                <a:satOff val="11196"/>
                <a:lumOff val="-53726"/>
                <a:alphaOff val="0"/>
                <a:shade val="93000"/>
                <a:satMod val="130000"/>
              </a:schemeClr>
            </a:gs>
            <a:gs pos="100000">
              <a:schemeClr val="accent5">
                <a:hueOff val="3257026"/>
                <a:satOff val="11196"/>
                <a:lumOff val="-5372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tr-TR" sz="3200" kern="1200" dirty="0"/>
            <a:t>F-PRG</a:t>
          </a:r>
          <a:r>
            <a:rPr lang="tr-TR" sz="3200" kern="1200" baseline="0" dirty="0"/>
            <a:t> GİOMER</a:t>
          </a:r>
          <a:endParaRPr lang="tr-TR" sz="3200" kern="1200" dirty="0"/>
        </a:p>
      </dsp:txBody>
      <dsp:txXfrm>
        <a:off x="53138" y="1250813"/>
        <a:ext cx="2289857" cy="9822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F841-3682-8146-8535-1D76CE09942F}">
      <dsp:nvSpPr>
        <dsp:cNvPr id="0" name=""/>
        <dsp:cNvSpPr/>
      </dsp:nvSpPr>
      <dsp:spPr>
        <a:xfrm rot="3017935">
          <a:off x="0" y="382069"/>
          <a:ext cx="1831330" cy="1144581"/>
        </a:xfrm>
        <a:prstGeom prst="swooshArrow">
          <a:avLst>
            <a:gd name="adj1" fmla="val 25000"/>
            <a:gd name="adj2" fmla="val 25000"/>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ABA18E5-9355-FB41-9C7C-493A1A78B78F}">
      <dsp:nvSpPr>
        <dsp:cNvPr id="0" name=""/>
        <dsp:cNvSpPr/>
      </dsp:nvSpPr>
      <dsp:spPr>
        <a:xfrm>
          <a:off x="954361" y="762605"/>
          <a:ext cx="135518" cy="135518"/>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5AACD2A-891A-0B4F-A6F2-10D968FA9D36}">
      <dsp:nvSpPr>
        <dsp:cNvPr id="0" name=""/>
        <dsp:cNvSpPr/>
      </dsp:nvSpPr>
      <dsp:spPr>
        <a:xfrm>
          <a:off x="732532" y="681950"/>
          <a:ext cx="732532" cy="84470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808" bIns="0" numCol="1" spcCol="1270" anchor="t" anchorCtr="0">
          <a:noAutofit/>
        </a:bodyPr>
        <a:lstStyle/>
        <a:p>
          <a:pPr marL="0" lvl="0" indent="0" algn="r" defTabSz="666750">
            <a:lnSpc>
              <a:spcPct val="90000"/>
            </a:lnSpc>
            <a:spcBef>
              <a:spcPct val="0"/>
            </a:spcBef>
            <a:spcAft>
              <a:spcPct val="35000"/>
            </a:spcAft>
            <a:buNone/>
          </a:pPr>
          <a:endParaRPr lang="tr-TR" sz="1500" kern="1200" dirty="0"/>
        </a:p>
      </dsp:txBody>
      <dsp:txXfrm>
        <a:off x="768291" y="717709"/>
        <a:ext cx="661014" cy="7731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A5DF0-2BB0-B84F-A1DC-89E903D14AB6}">
      <dsp:nvSpPr>
        <dsp:cNvPr id="0" name=""/>
        <dsp:cNvSpPr/>
      </dsp:nvSpPr>
      <dsp:spPr>
        <a:xfrm rot="4396374">
          <a:off x="-32034" y="558701"/>
          <a:ext cx="1445614" cy="1008136"/>
        </a:xfrm>
        <a:prstGeom prst="swooshArrow">
          <a:avLst>
            <a:gd name="adj1" fmla="val 16310"/>
            <a:gd name="adj2" fmla="val 313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B621A6D-4D9C-5B40-AAE0-346954671934}">
      <dsp:nvSpPr>
        <dsp:cNvPr id="0" name=""/>
        <dsp:cNvSpPr/>
      </dsp:nvSpPr>
      <dsp:spPr>
        <a:xfrm>
          <a:off x="165785" y="184240"/>
          <a:ext cx="681562" cy="267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endParaRPr lang="tr-TR" sz="1600" kern="1200" dirty="0"/>
        </a:p>
      </dsp:txBody>
      <dsp:txXfrm>
        <a:off x="165785" y="184240"/>
        <a:ext cx="681562" cy="26793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pPr>
              <a:defRPr/>
            </a:pPr>
            <a:endParaRPr lang="tr-TR"/>
          </a:p>
        </p:txBody>
      </p:sp>
      <p:sp>
        <p:nvSpPr>
          <p:cNvPr id="3" name="2 Veri Yer Tutucusu"/>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pPr>
              <a:defRPr/>
            </a:pPr>
            <a:fld id="{45C6D25A-34FD-42E4-8DC3-5C246B1744D3}" type="datetimeFigureOut">
              <a:rPr lang="tr-TR"/>
              <a:pPr>
                <a:defRPr/>
              </a:pPr>
              <a:t>12.03.2018</a:t>
            </a:fld>
            <a:endParaRPr lang="tr-TR"/>
          </a:p>
        </p:txBody>
      </p:sp>
      <p:sp>
        <p:nvSpPr>
          <p:cNvPr id="4" name="3 Altbilgi Yer Tutucusu"/>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pPr>
              <a:defRPr/>
            </a:pPr>
            <a:endParaRPr lang="tr-TR"/>
          </a:p>
        </p:txBody>
      </p:sp>
      <p:sp>
        <p:nvSpPr>
          <p:cNvPr id="5" name="4 Slayt Numarası Yer Tutucusu"/>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pPr>
              <a:defRPr/>
            </a:pPr>
            <a:fld id="{A3D3C5B1-0CB8-465D-8E8F-180A4AB045D3}" type="slidenum">
              <a:rPr lang="tr-TR"/>
              <a:pPr>
                <a:defRPr/>
              </a:pPr>
              <a:t>‹#›</a:t>
            </a:fld>
            <a:endParaRPr lang="tr-TR"/>
          </a:p>
        </p:txBody>
      </p:sp>
    </p:spTree>
    <p:extLst>
      <p:ext uri="{BB962C8B-B14F-4D97-AF65-F5344CB8AC3E}">
        <p14:creationId xmlns:p14="http://schemas.microsoft.com/office/powerpoint/2010/main" val="4062795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smtClean="0"/>
            </a:lvl1pPr>
          </a:lstStyle>
          <a:p>
            <a:pPr>
              <a:defRPr/>
            </a:pPr>
            <a:endParaRPr lang="tr-TR"/>
          </a:p>
        </p:txBody>
      </p:sp>
      <p:sp>
        <p:nvSpPr>
          <p:cNvPr id="3" name="2 Veri Yer Tutucusu"/>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smtClean="0"/>
            </a:lvl1pPr>
          </a:lstStyle>
          <a:p>
            <a:pPr>
              <a:defRPr/>
            </a:pPr>
            <a:fld id="{5BA069ED-AF44-432A-AFDF-74BD6FB42DDE}" type="datetimeFigureOut">
              <a:rPr lang="tr-TR"/>
              <a:pPr>
                <a:defRPr/>
              </a:pPr>
              <a:t>12.03.2018</a:t>
            </a:fld>
            <a:endParaRPr lang="tr-TR"/>
          </a:p>
        </p:txBody>
      </p:sp>
      <p:sp>
        <p:nvSpPr>
          <p:cNvPr id="4" name="3 Slayt Görüntüsü Yer Tutucusu"/>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709613" y="4860925"/>
            <a:ext cx="5683250" cy="4605338"/>
          </a:xfrm>
          <a:prstGeom prst="rect">
            <a:avLst/>
          </a:prstGeom>
        </p:spPr>
        <p:txBody>
          <a:bodyPr vert="horz" lIns="91440" tIns="45720" rIns="91440" bIns="45720" rtlCol="0">
            <a:normAutofit/>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5 Altbilgi Yer Tutucusu"/>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smtClean="0"/>
            </a:lvl1pPr>
          </a:lstStyle>
          <a:p>
            <a:pPr>
              <a:defRPr/>
            </a:pPr>
            <a:endParaRPr lang="tr-TR"/>
          </a:p>
        </p:txBody>
      </p:sp>
      <p:sp>
        <p:nvSpPr>
          <p:cNvPr id="7" name="6 Slayt Numarası Yer Tutucusu"/>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smtClean="0"/>
            </a:lvl1pPr>
          </a:lstStyle>
          <a:p>
            <a:pPr>
              <a:defRPr/>
            </a:pPr>
            <a:fld id="{A89C5FF3-D18D-4409-AF1F-D74FB9410F65}" type="slidenum">
              <a:rPr lang="tr-TR"/>
              <a:pPr>
                <a:defRPr/>
              </a:pPr>
              <a:t>‹#›</a:t>
            </a:fld>
            <a:endParaRPr lang="tr-TR"/>
          </a:p>
        </p:txBody>
      </p:sp>
    </p:spTree>
    <p:extLst>
      <p:ext uri="{BB962C8B-B14F-4D97-AF65-F5344CB8AC3E}">
        <p14:creationId xmlns:p14="http://schemas.microsoft.com/office/powerpoint/2010/main" val="37566927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1</a:t>
            </a:fld>
            <a:endParaRPr lang="tr-TR"/>
          </a:p>
        </p:txBody>
      </p:sp>
    </p:spTree>
    <p:extLst>
      <p:ext uri="{BB962C8B-B14F-4D97-AF65-F5344CB8AC3E}">
        <p14:creationId xmlns:p14="http://schemas.microsoft.com/office/powerpoint/2010/main" val="219970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472462" algn="just" defTabSz="480471">
              <a:lnSpc>
                <a:spcPct val="150000"/>
              </a:lnSpc>
              <a:spcBef>
                <a:spcPts val="2492"/>
              </a:spcBef>
            </a:pPr>
            <a:r>
              <a:rPr lang="tr-TR" sz="2600" dirty="0">
                <a:latin typeface="Times New Roman" panose="02020603050405020304" pitchFamily="18" charset="0"/>
                <a:cs typeface="Times New Roman" panose="02020603050405020304" pitchFamily="18" charset="0"/>
              </a:rPr>
              <a:t>Yapılmış olan retrospektif bir çalışmanın analiz sonuçlarına göre, erken çocukluk çağı çürüğünde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kullanımının uzun süreli ve memnun edici sonuçlar sergilediği bildirilmektedir (</a:t>
            </a:r>
            <a:r>
              <a:rPr lang="tr-TR" sz="2600" dirty="0" err="1">
                <a:latin typeface="Times New Roman" panose="02020603050405020304" pitchFamily="18" charset="0"/>
                <a:cs typeface="Times New Roman" panose="02020603050405020304" pitchFamily="18" charset="0"/>
              </a:rPr>
              <a:t>Bucher</a:t>
            </a:r>
            <a:r>
              <a:rPr lang="tr-TR" sz="2600" dirty="0">
                <a:latin typeface="Times New Roman" panose="02020603050405020304" pitchFamily="18" charset="0"/>
                <a:cs typeface="Times New Roman" panose="02020603050405020304" pitchFamily="18" charset="0"/>
              </a:rPr>
              <a:t> ve ark., 2014).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restorasyonların hızlı uygulanma prosedürü sayesinde </a:t>
            </a:r>
            <a:r>
              <a:rPr lang="tr-TR" sz="2600" dirty="0" err="1">
                <a:latin typeface="Times New Roman" panose="02020603050405020304" pitchFamily="18" charset="0"/>
                <a:cs typeface="Times New Roman" panose="02020603050405020304" pitchFamily="18" charset="0"/>
              </a:rPr>
              <a:t>kooperasyonu</a:t>
            </a:r>
            <a:r>
              <a:rPr lang="tr-TR" sz="2600" dirty="0">
                <a:latin typeface="Times New Roman" panose="02020603050405020304" pitchFamily="18" charset="0"/>
                <a:cs typeface="Times New Roman" panose="02020603050405020304" pitchFamily="18" charset="0"/>
              </a:rPr>
              <a:t> zayıf olan çocuklarda kullanılması uygun bir seçenek olarak tanımlanmaktadır (</a:t>
            </a:r>
            <a:r>
              <a:rPr lang="tr-TR" sz="2600" dirty="0" err="1">
                <a:latin typeface="Times New Roman" panose="02020603050405020304" pitchFamily="18" charset="0"/>
                <a:cs typeface="Times New Roman" panose="02020603050405020304" pitchFamily="18" charset="0"/>
              </a:rPr>
              <a:t>Ilie</a:t>
            </a:r>
            <a:r>
              <a:rPr lang="tr-TR" sz="2600" dirty="0">
                <a:latin typeface="Times New Roman" panose="02020603050405020304" pitchFamily="18" charset="0"/>
                <a:cs typeface="Times New Roman" panose="02020603050405020304" pitchFamily="18" charset="0"/>
              </a:rPr>
              <a:t> ve ark., 2014). </a:t>
            </a:r>
          </a:p>
          <a:p>
            <a:pPr indent="472462" algn="just" defTabSz="480471" fontAlgn="auto">
              <a:lnSpc>
                <a:spcPct val="150000"/>
              </a:lnSpc>
              <a:spcBef>
                <a:spcPts val="2492"/>
              </a:spcBef>
              <a:spcAft>
                <a:spcPts val="0"/>
              </a:spcAft>
              <a:defRPr/>
            </a:pP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nanohibrit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kompozitlerle</a:t>
            </a:r>
            <a:r>
              <a:rPr lang="tr-TR" sz="2600" dirty="0">
                <a:latin typeface="Times New Roman" panose="02020603050405020304" pitchFamily="18" charset="0"/>
                <a:cs typeface="Times New Roman" panose="02020603050405020304" pitchFamily="18" charset="0"/>
              </a:rPr>
              <a:t> karşılaştırıldıkları bir çalışmanın sonuçlarına göre;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nanofil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rezinlerden</a:t>
            </a:r>
            <a:r>
              <a:rPr lang="tr-TR" sz="2600" dirty="0">
                <a:latin typeface="Times New Roman" panose="02020603050405020304" pitchFamily="18" charset="0"/>
                <a:cs typeface="Times New Roman" panose="02020603050405020304" pitchFamily="18" charset="0"/>
              </a:rPr>
              <a:t> daha iyi mekanik özellikler sergilediği bildirilmektedir. Ayrıca klinik olarak derin, dar ve ulaşımı zor </a:t>
            </a:r>
            <a:r>
              <a:rPr lang="tr-TR" sz="2600" dirty="0" err="1">
                <a:latin typeface="Times New Roman" panose="02020603050405020304" pitchFamily="18" charset="0"/>
                <a:cs typeface="Times New Roman" panose="02020603050405020304" pitchFamily="18" charset="0"/>
              </a:rPr>
              <a:t>kavitelerin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bulk-fill’in</a:t>
            </a:r>
            <a:r>
              <a:rPr lang="tr-TR" sz="2600" dirty="0">
                <a:latin typeface="Times New Roman" panose="02020603050405020304" pitchFamily="18" charset="0"/>
                <a:cs typeface="Times New Roman" panose="02020603050405020304" pitchFamily="18" charset="0"/>
              </a:rPr>
              <a:t> akışkan formu ile, geniş </a:t>
            </a:r>
            <a:r>
              <a:rPr lang="tr-TR" sz="2600" dirty="0" err="1">
                <a:latin typeface="Times New Roman" panose="02020603050405020304" pitchFamily="18" charset="0"/>
                <a:cs typeface="Times New Roman" panose="02020603050405020304" pitchFamily="18" charset="0"/>
              </a:rPr>
              <a:t>kavitelerin</a:t>
            </a:r>
            <a:r>
              <a:rPr lang="tr-TR" sz="2600" dirty="0">
                <a:latin typeface="Times New Roman" panose="02020603050405020304" pitchFamily="18" charset="0"/>
                <a:cs typeface="Times New Roman" panose="02020603050405020304" pitchFamily="18" charset="0"/>
              </a:rPr>
              <a:t> ise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bulk-fill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rezinlerle</a:t>
            </a:r>
            <a:r>
              <a:rPr lang="tr-TR" sz="2600" dirty="0">
                <a:latin typeface="Times New Roman" panose="02020603050405020304" pitchFamily="18" charset="0"/>
                <a:cs typeface="Times New Roman" panose="02020603050405020304" pitchFamily="18" charset="0"/>
              </a:rPr>
              <a:t> daha hızlı ve kolaylıkla restore edilebileceği belirtilmektedir (</a:t>
            </a:r>
            <a:r>
              <a:rPr lang="tr-TR" sz="2600" dirty="0" err="1">
                <a:latin typeface="Times New Roman" panose="02020603050405020304" pitchFamily="18" charset="0"/>
                <a:cs typeface="Times New Roman" panose="02020603050405020304" pitchFamily="18" charset="0"/>
              </a:rPr>
              <a:t>Ilie</a:t>
            </a:r>
            <a:r>
              <a:rPr lang="tr-TR" sz="2600" dirty="0">
                <a:latin typeface="Times New Roman" panose="02020603050405020304" pitchFamily="18" charset="0"/>
                <a:cs typeface="Times New Roman" panose="02020603050405020304" pitchFamily="18" charset="0"/>
              </a:rPr>
              <a:t> ve ark., 2014).</a:t>
            </a:r>
          </a:p>
          <a:p>
            <a:pPr indent="472462" algn="just" defTabSz="480471">
              <a:lnSpc>
                <a:spcPct val="150000"/>
              </a:lnSpc>
              <a:spcBef>
                <a:spcPts val="2492"/>
              </a:spcBef>
            </a:pPr>
            <a:endParaRPr lang="tr-TR"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210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algn="just" defTabSz="495330" fontAlgn="auto">
              <a:lnSpc>
                <a:spcPct val="117999"/>
              </a:lnSpc>
              <a:spcBef>
                <a:spcPts val="0"/>
              </a:spcBef>
              <a:spcAft>
                <a:spcPts val="0"/>
              </a:spcAft>
              <a:defRPr/>
            </a:pP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rezinlerin</a:t>
            </a:r>
            <a:r>
              <a:rPr lang="tr-TR" sz="2600" dirty="0">
                <a:latin typeface="Times New Roman" panose="02020603050405020304" pitchFamily="18" charset="0"/>
                <a:cs typeface="Times New Roman" panose="02020603050405020304" pitchFamily="18" charset="0"/>
              </a:rPr>
              <a:t> özelliklerini geliştirmek ve cam </a:t>
            </a:r>
            <a:r>
              <a:rPr lang="tr-TR" sz="2600" dirty="0" err="1">
                <a:latin typeface="Times New Roman" panose="02020603050405020304" pitchFamily="18" charset="0"/>
                <a:cs typeface="Times New Roman" panose="02020603050405020304" pitchFamily="18" charset="0"/>
              </a:rPr>
              <a:t>iyonomerlerin</a:t>
            </a:r>
            <a:r>
              <a:rPr lang="tr-TR" sz="2600" dirty="0">
                <a:latin typeface="Times New Roman" panose="02020603050405020304" pitchFamily="18" charset="0"/>
                <a:cs typeface="Times New Roman" panose="02020603050405020304" pitchFamily="18" charset="0"/>
              </a:rPr>
              <a:t> olumlu özelliklerinden </a:t>
            </a:r>
            <a:r>
              <a:rPr lang="tr-TR" sz="2600" dirty="0" err="1">
                <a:latin typeface="Times New Roman" panose="02020603050405020304" pitchFamily="18" charset="0"/>
                <a:cs typeface="Times New Roman" panose="02020603050405020304" pitchFamily="18" charset="0"/>
              </a:rPr>
              <a:t>faydalanmka</a:t>
            </a:r>
            <a:r>
              <a:rPr lang="tr-TR" sz="2600" dirty="0">
                <a:latin typeface="Times New Roman" panose="02020603050405020304" pitchFamily="18" charset="0"/>
                <a:cs typeface="Times New Roman" panose="02020603050405020304" pitchFamily="18" charset="0"/>
              </a:rPr>
              <a:t> adına, yapılarına  reaksiyona girmemiş cam partiküllerinin (PRG-</a:t>
            </a:r>
            <a:r>
              <a:rPr lang="tr-TR" sz="2600" dirty="0" err="1">
                <a:latin typeface="Times New Roman" panose="02020603050405020304" pitchFamily="18" charset="0"/>
                <a:cs typeface="Times New Roman" panose="02020603050405020304" pitchFamily="18" charset="0"/>
              </a:rPr>
              <a:t>pre</a:t>
            </a:r>
            <a:r>
              <a:rPr lang="tr-TR" sz="2600" dirty="0">
                <a:latin typeface="Times New Roman" panose="02020603050405020304" pitchFamily="18" charset="0"/>
                <a:cs typeface="Times New Roman" panose="02020603050405020304" pitchFamily="18" charset="0"/>
              </a:rPr>
              <a:t>-</a:t>
            </a:r>
            <a:r>
              <a:rPr lang="tr-TR" sz="2600" dirty="0" err="1">
                <a:latin typeface="Times New Roman" panose="02020603050405020304" pitchFamily="18" charset="0"/>
                <a:cs typeface="Times New Roman" panose="02020603050405020304" pitchFamily="18" charset="0"/>
              </a:rPr>
              <a:t>reacted</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glass</a:t>
            </a:r>
            <a:r>
              <a:rPr lang="tr-TR" sz="2600" dirty="0">
                <a:latin typeface="Times New Roman" panose="02020603050405020304" pitchFamily="18" charset="0"/>
                <a:cs typeface="Times New Roman" panose="02020603050405020304" pitchFamily="18" charset="0"/>
              </a:rPr>
              <a:t>) eklenmesi, materyalden flor </a:t>
            </a:r>
            <a:r>
              <a:rPr lang="tr-TR" sz="2600" dirty="0" err="1">
                <a:latin typeface="Times New Roman" panose="02020603050405020304" pitchFamily="18" charset="0"/>
                <a:cs typeface="Times New Roman" panose="02020603050405020304" pitchFamily="18" charset="0"/>
              </a:rPr>
              <a:t>salımını</a:t>
            </a:r>
            <a:r>
              <a:rPr lang="tr-TR" sz="2600" dirty="0">
                <a:latin typeface="Times New Roman" panose="02020603050405020304" pitchFamily="18" charset="0"/>
                <a:cs typeface="Times New Roman" panose="02020603050405020304" pitchFamily="18" charset="0"/>
              </a:rPr>
              <a:t> sağlamakta ve böylelikle </a:t>
            </a:r>
            <a:r>
              <a:rPr lang="tr-TR" sz="2600" dirty="0" err="1">
                <a:latin typeface="Times New Roman" panose="02020603050405020304" pitchFamily="18" charset="0"/>
                <a:cs typeface="Times New Roman" panose="02020603050405020304" pitchFamily="18" charset="0"/>
              </a:rPr>
              <a:t>antikaryojenik</a:t>
            </a:r>
            <a:r>
              <a:rPr lang="tr-TR" sz="2600" dirty="0">
                <a:latin typeface="Times New Roman" panose="02020603050405020304" pitchFamily="18" charset="0"/>
                <a:cs typeface="Times New Roman" panose="02020603050405020304" pitchFamily="18" charset="0"/>
              </a:rPr>
              <a:t> özellik göstermektedir. PRG partikülleri, ortamda su varlığında </a:t>
            </a:r>
            <a:r>
              <a:rPr lang="tr-TR" sz="2600" dirty="0" err="1">
                <a:latin typeface="Times New Roman" panose="02020603050405020304" pitchFamily="18" charset="0"/>
                <a:cs typeface="Times New Roman" panose="02020603050405020304" pitchFamily="18" charset="0"/>
              </a:rPr>
              <a:t>floroalumina</a:t>
            </a:r>
            <a:r>
              <a:rPr lang="tr-TR" sz="2600" dirty="0">
                <a:latin typeface="Times New Roman" panose="02020603050405020304" pitchFamily="18" charset="0"/>
                <a:cs typeface="Times New Roman" panose="02020603050405020304" pitchFamily="18" charset="0"/>
              </a:rPr>
              <a:t> silikat cam ve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arasında asit-baz reaksiyonuyla oluşmaktadır. Bu güçlendirilmiş cam partiküllü polimerler içeren yeni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materyaller </a:t>
            </a:r>
            <a:r>
              <a:rPr lang="tr-TR" sz="2600" dirty="0">
                <a:solidFill>
                  <a:schemeClr val="accent5">
                    <a:lumMod val="60000"/>
                    <a:lumOff val="40000"/>
                  </a:schemeClr>
                </a:solidFill>
                <a:latin typeface="Times New Roman" panose="02020603050405020304" pitchFamily="18" charset="0"/>
                <a:cs typeface="Times New Roman" panose="02020603050405020304" pitchFamily="18" charset="0"/>
              </a:rPr>
              <a:t>GİOMER</a:t>
            </a:r>
            <a:r>
              <a:rPr lang="tr-TR" sz="2600" dirty="0">
                <a:latin typeface="Times New Roman" panose="02020603050405020304" pitchFamily="18" charset="0"/>
                <a:cs typeface="Times New Roman" panose="02020603050405020304" pitchFamily="18" charset="0"/>
              </a:rPr>
              <a:t> (</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G</a:t>
            </a:r>
            <a:r>
              <a:rPr lang="tr-TR" sz="2600" dirty="0" err="1">
                <a:latin typeface="Times New Roman" panose="02020603050405020304" pitchFamily="18" charset="0"/>
                <a:cs typeface="Times New Roman" panose="02020603050405020304" pitchFamily="18" charset="0"/>
              </a:rPr>
              <a:t>lass</a:t>
            </a:r>
            <a:r>
              <a:rPr lang="tr-TR" sz="2600" dirty="0">
                <a:latin typeface="Times New Roman" panose="02020603050405020304" pitchFamily="18" charset="0"/>
                <a:cs typeface="Times New Roman" panose="02020603050405020304" pitchFamily="18" charset="0"/>
              </a:rPr>
              <a:t> </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İyo</a:t>
            </a:r>
            <a:r>
              <a:rPr lang="tr-TR" sz="2600" dirty="0" err="1">
                <a:latin typeface="Times New Roman" panose="02020603050405020304" pitchFamily="18" charset="0"/>
                <a:cs typeface="Times New Roman" panose="02020603050405020304" pitchFamily="18" charset="0"/>
              </a:rPr>
              <a:t>nomer+poli</a:t>
            </a:r>
            <a:r>
              <a:rPr lang="tr-TR" sz="2600" dirty="0" err="1">
                <a:solidFill>
                  <a:schemeClr val="accent5">
                    <a:lumMod val="60000"/>
                    <a:lumOff val="40000"/>
                  </a:schemeClr>
                </a:solidFill>
                <a:latin typeface="Times New Roman" panose="02020603050405020304" pitchFamily="18" charset="0"/>
                <a:cs typeface="Times New Roman" panose="02020603050405020304" pitchFamily="18" charset="0"/>
              </a:rPr>
              <a:t>mer</a:t>
            </a:r>
            <a:r>
              <a:rPr lang="tr-TR" sz="2600" dirty="0">
                <a:latin typeface="Times New Roman" panose="02020603050405020304" pitchFamily="18" charset="0"/>
                <a:cs typeface="Times New Roman" panose="02020603050405020304" pitchFamily="18" charset="0"/>
              </a:rPr>
              <a:t>) olarak adlandırılmaktadır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içeriğinde bulunan reaksiyona girmemiş cam partiküller sayesinde flor salım, yeniden florla yüklenebilme ve uzun dönem flor salabilme özellikleri taşımaktadır (</a:t>
            </a:r>
            <a:r>
              <a:rPr lang="tr-TR" sz="2600" dirty="0" err="1">
                <a:latin typeface="Times New Roman" panose="02020603050405020304" pitchFamily="18" charset="0"/>
                <a:cs typeface="Times New Roman" panose="02020603050405020304" pitchFamily="18" charset="0"/>
              </a:rPr>
              <a:t>Teranaka</a:t>
            </a:r>
            <a:r>
              <a:rPr lang="tr-TR" sz="2600" dirty="0">
                <a:latin typeface="Times New Roman" panose="02020603050405020304" pitchFamily="18" charset="0"/>
                <a:cs typeface="Times New Roman" panose="02020603050405020304" pitchFamily="18" charset="0"/>
              </a:rPr>
              <a:t> ve ark., 2001). </a:t>
            </a:r>
            <a:endParaRPr lang="tr-TR" dirty="0"/>
          </a:p>
        </p:txBody>
      </p:sp>
    </p:spTree>
    <p:extLst>
      <p:ext uri="{BB962C8B-B14F-4D97-AF65-F5344CB8AC3E}">
        <p14:creationId xmlns:p14="http://schemas.microsoft.com/office/powerpoint/2010/main" val="121988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487075" algn="just">
              <a:lnSpc>
                <a:spcPct val="150000"/>
              </a:lnSpc>
              <a:spcBef>
                <a:spcPts val="2600"/>
              </a:spcBef>
            </a:pPr>
            <a:r>
              <a:rPr lang="tr-TR" sz="2600" dirty="0">
                <a:latin typeface="Times New Roman" panose="02020603050405020304" pitchFamily="18" charset="0"/>
                <a:cs typeface="Times New Roman" panose="02020603050405020304" pitchFamily="18" charset="0"/>
              </a:rPr>
              <a:t>Reaksiyona girmemiş cam partiküllerinin iki farklı tipi bulunmaktadır. İlk tipinde sadece yüzeyi önceden reaksiyona girmiş PRG doldurucuları (S-PRG -</a:t>
            </a:r>
            <a:r>
              <a:rPr lang="tr-TR" sz="2600" dirty="0" err="1">
                <a:latin typeface="Times New Roman" panose="02020603050405020304" pitchFamily="18" charset="0"/>
                <a:cs typeface="Times New Roman" panose="02020603050405020304" pitchFamily="18" charset="0"/>
              </a:rPr>
              <a:t>Beautifil</a:t>
            </a:r>
            <a:r>
              <a:rPr lang="tr-TR" sz="2600" dirty="0">
                <a:latin typeface="Times New Roman" panose="02020603050405020304" pitchFamily="18" charset="0"/>
                <a:cs typeface="Times New Roman" panose="02020603050405020304" pitchFamily="18" charset="0"/>
              </a:rPr>
              <a:t>), ikincisi ise tamamen önceden reaksiyona girmiş PRG doldurucuları (F-PRG-</a:t>
            </a:r>
            <a:r>
              <a:rPr lang="tr-TR" sz="2600" dirty="0" err="1">
                <a:latin typeface="Times New Roman" panose="02020603050405020304" pitchFamily="18" charset="0"/>
                <a:cs typeface="Times New Roman" panose="02020603050405020304" pitchFamily="18" charset="0"/>
              </a:rPr>
              <a:t>Reactmer</a:t>
            </a:r>
            <a:r>
              <a:rPr lang="tr-TR" sz="2600" dirty="0">
                <a:latin typeface="Times New Roman" panose="02020603050405020304" pitchFamily="18" charset="0"/>
                <a:cs typeface="Times New Roman" panose="02020603050405020304" pitchFamily="18" charset="0"/>
              </a:rPr>
              <a:t>) şeklindedir (Okuyama ve ark., 2006; </a:t>
            </a:r>
            <a:r>
              <a:rPr lang="tr-TR" sz="2600" dirty="0" err="1">
                <a:latin typeface="Times New Roman" panose="02020603050405020304" pitchFamily="18" charset="0"/>
                <a:cs typeface="Times New Roman" panose="02020603050405020304" pitchFamily="18" charset="0"/>
              </a:rPr>
              <a:t>Gordan</a:t>
            </a:r>
            <a:r>
              <a:rPr lang="tr-TR" sz="2600" dirty="0">
                <a:latin typeface="Times New Roman" panose="02020603050405020304" pitchFamily="18" charset="0"/>
                <a:cs typeface="Times New Roman" panose="02020603050405020304" pitchFamily="18" charset="0"/>
              </a:rPr>
              <a:t> ve ark., 2007). Bu sistemlerin flor salımı yapabilme özelliği olan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adeziv</a:t>
            </a:r>
            <a:r>
              <a:rPr lang="tr-TR" sz="2600" dirty="0">
                <a:latin typeface="Times New Roman" panose="02020603050405020304" pitchFamily="18" charset="0"/>
                <a:cs typeface="Times New Roman" panose="02020603050405020304" pitchFamily="18" charset="0"/>
              </a:rPr>
              <a:t> sistemleri de üretilmiştir. Üreticiler daha yüksek başarı için </a:t>
            </a:r>
            <a:r>
              <a:rPr lang="tr-TR" sz="2600" dirty="0" err="1">
                <a:latin typeface="Times New Roman" panose="02020603050405020304" pitchFamily="18" charset="0"/>
                <a:cs typeface="Times New Roman" panose="02020603050405020304" pitchFamily="18" charset="0"/>
              </a:rPr>
              <a:t>giomerlerin</a:t>
            </a:r>
            <a:r>
              <a:rPr lang="tr-TR" sz="2600" dirty="0">
                <a:latin typeface="Times New Roman" panose="02020603050405020304" pitchFamily="18" charset="0"/>
                <a:cs typeface="Times New Roman" panose="02020603050405020304" pitchFamily="18" charset="0"/>
              </a:rPr>
              <a:t> bu </a:t>
            </a:r>
            <a:r>
              <a:rPr lang="tr-TR" sz="2600" dirty="0" err="1">
                <a:latin typeface="Times New Roman" panose="02020603050405020304" pitchFamily="18" charset="0"/>
                <a:cs typeface="Times New Roman" panose="02020603050405020304" pitchFamily="18" charset="0"/>
              </a:rPr>
              <a:t>adezivlerle</a:t>
            </a:r>
            <a:r>
              <a:rPr lang="tr-TR" sz="2600" dirty="0">
                <a:latin typeface="Times New Roman" panose="02020603050405020304" pitchFamily="18" charset="0"/>
                <a:cs typeface="Times New Roman" panose="02020603050405020304" pitchFamily="18" charset="0"/>
              </a:rPr>
              <a:t> beraber kullanımlarını tavsiye etmektedir (</a:t>
            </a:r>
            <a:r>
              <a:rPr lang="tr-TR" sz="2600" dirty="0" err="1">
                <a:latin typeface="Times New Roman" panose="02020603050405020304" pitchFamily="18" charset="0"/>
                <a:cs typeface="Times New Roman" panose="02020603050405020304" pitchFamily="18" charset="0"/>
              </a:rPr>
              <a:t>Naoum</a:t>
            </a:r>
            <a:r>
              <a:rPr lang="tr-TR" sz="2600" dirty="0">
                <a:latin typeface="Times New Roman" panose="02020603050405020304" pitchFamily="18" charset="0"/>
                <a:cs typeface="Times New Roman" panose="02020603050405020304" pitchFamily="18" charset="0"/>
              </a:rPr>
              <a:t> ve ark., 2012; </a:t>
            </a:r>
            <a:r>
              <a:rPr lang="tr-TR" sz="2600" dirty="0" err="1">
                <a:latin typeface="Times New Roman" panose="02020603050405020304" pitchFamily="18" charset="0"/>
                <a:cs typeface="Times New Roman" panose="02020603050405020304" pitchFamily="18" charset="0"/>
              </a:rPr>
              <a:t>Sabatini</a:t>
            </a:r>
            <a:r>
              <a:rPr lang="tr-TR" sz="2600" dirty="0">
                <a:latin typeface="Times New Roman" panose="02020603050405020304" pitchFamily="18" charset="0"/>
                <a:cs typeface="Times New Roman" panose="02020603050405020304" pitchFamily="18" charset="0"/>
              </a:rPr>
              <a:t>, 2013; </a:t>
            </a:r>
            <a:r>
              <a:rPr lang="tr-TR" sz="2600" dirty="0" err="1">
                <a:latin typeface="Times New Roman" panose="02020603050405020304" pitchFamily="18" charset="0"/>
                <a:cs typeface="Times New Roman" panose="02020603050405020304" pitchFamily="18" charset="0"/>
              </a:rPr>
              <a:t>Gönülol</a:t>
            </a:r>
            <a:r>
              <a:rPr lang="tr-TR" sz="2600" dirty="0">
                <a:latin typeface="Times New Roman" panose="02020603050405020304" pitchFamily="18" charset="0"/>
                <a:cs typeface="Times New Roman" panose="02020603050405020304" pitchFamily="18" charset="0"/>
              </a:rPr>
              <a:t> ve ark., 2014).</a:t>
            </a:r>
          </a:p>
          <a:p>
            <a:pPr indent="487075" algn="just">
              <a:lnSpc>
                <a:spcPct val="150000"/>
              </a:lnSpc>
              <a:spcBef>
                <a:spcPts val="2600"/>
              </a:spcBef>
            </a:pPr>
            <a:r>
              <a:rPr lang="tr-TR" sz="2600" dirty="0" err="1">
                <a:latin typeface="Times New Roman" panose="02020603050405020304" pitchFamily="18" charset="0"/>
                <a:cs typeface="Times New Roman" panose="02020603050405020304" pitchFamily="18" charset="0"/>
              </a:rPr>
              <a:t>Beautifil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Shoufu</a:t>
            </a:r>
            <a:r>
              <a:rPr lang="tr-TR" sz="2600" dirty="0">
                <a:latin typeface="Times New Roman" panose="02020603050405020304" pitchFamily="18" charset="0"/>
                <a:cs typeface="Times New Roman" panose="02020603050405020304" pitchFamily="18" charset="0"/>
              </a:rPr>
              <a:t>, Kyoto, Japan)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ve PRG teknolojisiyle üretilmiş </a:t>
            </a:r>
            <a:r>
              <a:rPr lang="tr-TR" sz="2600" dirty="0" err="1">
                <a:latin typeface="Times New Roman" panose="02020603050405020304" pitchFamily="18" charset="0"/>
                <a:cs typeface="Times New Roman" panose="02020603050405020304" pitchFamily="18" charset="0"/>
              </a:rPr>
              <a:t>giomer</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materyalidir. Yapılmış olan bir in-</a:t>
            </a:r>
            <a:r>
              <a:rPr lang="tr-TR" sz="2600" dirty="0" err="1">
                <a:latin typeface="Times New Roman" panose="02020603050405020304" pitchFamily="18" charset="0"/>
                <a:cs typeface="Times New Roman" panose="02020603050405020304" pitchFamily="18" charset="0"/>
              </a:rPr>
              <a:t>vitro</a:t>
            </a:r>
            <a:r>
              <a:rPr lang="tr-TR" sz="2600" dirty="0">
                <a:latin typeface="Times New Roman" panose="02020603050405020304" pitchFamily="18" charset="0"/>
                <a:cs typeface="Times New Roman" panose="02020603050405020304" pitchFamily="18" charset="0"/>
              </a:rPr>
              <a:t> çalışmada </a:t>
            </a:r>
            <a:r>
              <a:rPr lang="tr-TR" sz="2600" dirty="0" err="1">
                <a:latin typeface="Times New Roman" panose="02020603050405020304" pitchFamily="18" charset="0"/>
                <a:cs typeface="Times New Roman" panose="02020603050405020304" pitchFamily="18" charset="0"/>
              </a:rPr>
              <a:t>Beautifil’in</a:t>
            </a:r>
            <a:r>
              <a:rPr lang="tr-TR" sz="2600" dirty="0">
                <a:latin typeface="Times New Roman" panose="02020603050405020304" pitchFamily="18" charset="0"/>
                <a:cs typeface="Times New Roman" panose="02020603050405020304" pitchFamily="18" charset="0"/>
              </a:rPr>
              <a:t> flor salım ve geri alım değerleri incelenmiş ve sonucunda ilk birkaç günde flor salım miktarını düşük oranda tespit ederken, 21. günde anlamlı olarak arttığını tespit etmişlerdir (Okuyama ve ark., 2006).</a:t>
            </a:r>
          </a:p>
          <a:p>
            <a:endParaRPr lang="tr-TR" dirty="0"/>
          </a:p>
        </p:txBody>
      </p:sp>
    </p:spTree>
    <p:extLst>
      <p:ext uri="{BB962C8B-B14F-4D97-AF65-F5344CB8AC3E}">
        <p14:creationId xmlns:p14="http://schemas.microsoft.com/office/powerpoint/2010/main" val="55039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S-PRG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daha çok </a:t>
            </a: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endikasyonu</a:t>
            </a:r>
            <a:r>
              <a:rPr lang="tr-TR" sz="2600" dirty="0">
                <a:latin typeface="Times New Roman" panose="02020603050405020304" pitchFamily="18" charset="0"/>
                <a:cs typeface="Times New Roman" panose="02020603050405020304" pitchFamily="18" charset="0"/>
              </a:rPr>
              <a:t> olan restorasyonlarda kullanılırken, F-PRG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ise genellikle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bağlayıcı sistem, </a:t>
            </a:r>
            <a:r>
              <a:rPr lang="tr-TR" sz="2600" dirty="0" err="1">
                <a:latin typeface="Times New Roman" panose="02020603050405020304" pitchFamily="18" charset="0"/>
                <a:cs typeface="Times New Roman" panose="02020603050405020304" pitchFamily="18" charset="0"/>
              </a:rPr>
              <a:t>fissur</a:t>
            </a:r>
            <a:r>
              <a:rPr lang="tr-TR" sz="2600" dirty="0">
                <a:latin typeface="Times New Roman" panose="02020603050405020304" pitchFamily="18" charset="0"/>
                <a:cs typeface="Times New Roman" panose="02020603050405020304" pitchFamily="18" charset="0"/>
              </a:rPr>
              <a:t> örtücü ya da kuvvet almayan bölgelerde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 olarak kullanılmaktadır. F-PRG grubu materyallerden, sertleşme reaksiyonları sonrasında yüksek oranda su emilimi olmaktadır. Bu durum klinik olarak başarısızlıklara neden olduğu için daha çok </a:t>
            </a: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bağlayıcı ajan olarak kullanımları tavsiye edilmektedir</a:t>
            </a:r>
          </a:p>
          <a:p>
            <a:pPr defTabSz="495330" fontAlgn="auto">
              <a:lnSpc>
                <a:spcPct val="117999"/>
              </a:lnSpc>
              <a:spcBef>
                <a:spcPts val="0"/>
              </a:spcBef>
              <a:spcAft>
                <a:spcPts val="0"/>
              </a:spcAft>
              <a:defRPr/>
            </a:pPr>
            <a:endParaRPr lang="tr-TR" sz="2600" dirty="0">
              <a:latin typeface="Times New Roman" panose="02020603050405020304" pitchFamily="18" charset="0"/>
              <a:cs typeface="Times New Roman" panose="02020603050405020304" pitchFamily="18" charset="0"/>
            </a:endParaRPr>
          </a:p>
          <a:p>
            <a:pPr algn="ctr" defTabSz="495330" fontAlgn="auto" hangingPunct="0">
              <a:spcBef>
                <a:spcPts val="0"/>
              </a:spcBef>
              <a:spcAft>
                <a:spcPts val="0"/>
              </a:spcAft>
            </a:pPr>
            <a:endParaRPr lang="tr-TR" sz="2600" dirty="0">
              <a:solidFill>
                <a:srgbClr val="FFFFFF"/>
              </a:solidFill>
              <a:latin typeface="Helvetica Neue"/>
              <a:ea typeface="Helvetica Neue"/>
              <a:cs typeface="Helvetica Neue"/>
              <a:sym typeface="Chalkduster"/>
            </a:endParaRPr>
          </a:p>
          <a:p>
            <a:pPr defTabSz="495330" fontAlgn="auto">
              <a:lnSpc>
                <a:spcPct val="117999"/>
              </a:lnSpc>
              <a:spcBef>
                <a:spcPts val="0"/>
              </a:spcBef>
              <a:spcAft>
                <a:spcPts val="0"/>
              </a:spcAft>
              <a:defRPr/>
            </a:pPr>
            <a:endParaRPr lang="tr-TR" sz="26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168545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Kolay uygulanabilmeleri,</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Flor salımı yapmaları ve yeniden florla yüklenebilmeleri,</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Radyoopasite</a:t>
            </a:r>
            <a:r>
              <a:rPr lang="tr-TR" sz="2600" dirty="0">
                <a:latin typeface="Times New Roman" panose="02020603050405020304" pitchFamily="18" charset="0"/>
                <a:cs typeface="Times New Roman" panose="02020603050405020304" pitchFamily="18" charset="0"/>
              </a:rPr>
              <a:t>,</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Estetik özelliklerinin yüksek olması,</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Biyouyumlu</a:t>
            </a:r>
            <a:r>
              <a:rPr lang="tr-TR" sz="2600" dirty="0">
                <a:latin typeface="Times New Roman" panose="02020603050405020304" pitchFamily="18" charset="0"/>
                <a:cs typeface="Times New Roman" panose="02020603050405020304" pitchFamily="18" charset="0"/>
              </a:rPr>
              <a:t> olmaları,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Bitirme ve parlatma işlemlerinin kolay yapılabilmesi,</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Polimerizasyonlarının</a:t>
            </a:r>
            <a:r>
              <a:rPr lang="tr-TR" sz="2600" dirty="0">
                <a:latin typeface="Times New Roman" panose="02020603050405020304" pitchFamily="18" charset="0"/>
                <a:cs typeface="Times New Roman" panose="02020603050405020304" pitchFamily="18" charset="0"/>
              </a:rPr>
              <a:t> ışıkla aktive </a:t>
            </a:r>
            <a:r>
              <a:rPr lang="tr-TR" sz="2600" dirty="0" err="1">
                <a:latin typeface="Times New Roman" panose="02020603050405020304" pitchFamily="18" charset="0"/>
                <a:cs typeface="Times New Roman" panose="02020603050405020304" pitchFamily="18" charset="0"/>
              </a:rPr>
              <a:t>olmaksı</a:t>
            </a:r>
            <a:r>
              <a:rPr lang="tr-TR" sz="2600" dirty="0">
                <a:latin typeface="Times New Roman" panose="02020603050405020304" pitchFamily="18" charset="0"/>
                <a:cs typeface="Times New Roman" panose="02020603050405020304" pitchFamily="18" charset="0"/>
              </a:rPr>
              <a:t>,</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Homojen bağlanma için viskozitelerinin ideal olması,</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Kompozit</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rezinler</a:t>
            </a:r>
            <a:r>
              <a:rPr lang="tr-TR" sz="2600" dirty="0">
                <a:latin typeface="Times New Roman" panose="02020603050405020304" pitchFamily="18" charset="0"/>
                <a:cs typeface="Times New Roman" panose="02020603050405020304" pitchFamily="18" charset="0"/>
              </a:rPr>
              <a:t> gibi dayanaklı olmaları olarak sayılabilmektedir. </a:t>
            </a:r>
          </a:p>
          <a:p>
            <a:pPr indent="355564" algn="just" defTabSz="361591">
              <a:spcBef>
                <a:spcPts val="1842"/>
              </a:spcBef>
              <a:defRPr sz="1460"/>
            </a:pPr>
            <a:r>
              <a:rPr lang="tr-TR" sz="2600" dirty="0">
                <a:latin typeface="Times New Roman" panose="02020603050405020304" pitchFamily="18" charset="0"/>
                <a:cs typeface="Times New Roman" panose="02020603050405020304" pitchFamily="18" charset="0"/>
              </a:rPr>
              <a:t>Ancak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de diş dokusuna bağlanabilmek için </a:t>
            </a:r>
            <a:r>
              <a:rPr lang="tr-TR" sz="2600" dirty="0" err="1">
                <a:latin typeface="Times New Roman" panose="02020603050405020304" pitchFamily="18" charset="0"/>
                <a:cs typeface="Times New Roman" panose="02020603050405020304" pitchFamily="18" charset="0"/>
              </a:rPr>
              <a:t>bonding</a:t>
            </a:r>
            <a:r>
              <a:rPr lang="tr-TR" sz="2600" dirty="0">
                <a:latin typeface="Times New Roman" panose="02020603050405020304" pitchFamily="18" charset="0"/>
                <a:cs typeface="Times New Roman" panose="02020603050405020304" pitchFamily="18" charset="0"/>
              </a:rPr>
              <a:t> ajanlara gereksinim duymaktadırlar (Yap ve ark., 2002; </a:t>
            </a:r>
            <a:r>
              <a:rPr lang="tr-TR" sz="2600" dirty="0" err="1">
                <a:latin typeface="Times New Roman" panose="02020603050405020304" pitchFamily="18" charset="0"/>
                <a:cs typeface="Times New Roman" panose="02020603050405020304" pitchFamily="18" charset="0"/>
              </a:rPr>
              <a:t>Ikemura</a:t>
            </a:r>
            <a:r>
              <a:rPr lang="tr-TR" sz="2600" dirty="0">
                <a:latin typeface="Times New Roman" panose="02020603050405020304" pitchFamily="18" charset="0"/>
                <a:cs typeface="Times New Roman" panose="02020603050405020304" pitchFamily="18" charset="0"/>
              </a:rPr>
              <a:t> ve ark., 2003; </a:t>
            </a:r>
            <a:r>
              <a:rPr lang="tr-TR" sz="2600" dirty="0" err="1">
                <a:latin typeface="Times New Roman" panose="02020603050405020304" pitchFamily="18" charset="0"/>
                <a:cs typeface="Times New Roman" panose="02020603050405020304" pitchFamily="18" charset="0"/>
              </a:rPr>
              <a:t>Gordan</a:t>
            </a:r>
            <a:r>
              <a:rPr lang="tr-TR" sz="2600" dirty="0">
                <a:latin typeface="Times New Roman" panose="02020603050405020304" pitchFamily="18" charset="0"/>
                <a:cs typeface="Times New Roman" panose="02020603050405020304" pitchFamily="18" charset="0"/>
              </a:rPr>
              <a:t> ve ark., 2007; </a:t>
            </a:r>
            <a:r>
              <a:rPr lang="tr-TR" sz="2600" dirty="0" err="1">
                <a:latin typeface="Times New Roman" panose="02020603050405020304" pitchFamily="18" charset="0"/>
                <a:cs typeface="Times New Roman" panose="02020603050405020304" pitchFamily="18" charset="0"/>
              </a:rPr>
              <a:t>Kimyai</a:t>
            </a:r>
            <a:r>
              <a:rPr lang="tr-TR" sz="2600" dirty="0">
                <a:latin typeface="Times New Roman" panose="02020603050405020304" pitchFamily="18" charset="0"/>
                <a:cs typeface="Times New Roman" panose="02020603050405020304" pitchFamily="18" charset="0"/>
              </a:rPr>
              <a:t> ve ark., 2011; </a:t>
            </a:r>
            <a:r>
              <a:rPr lang="tr-TR" sz="2600" dirty="0" err="1">
                <a:latin typeface="Times New Roman" panose="02020603050405020304" pitchFamily="18" charset="0"/>
                <a:cs typeface="Times New Roman" panose="02020603050405020304" pitchFamily="18" charset="0"/>
              </a:rPr>
              <a:t>Rao</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Malhotra</a:t>
            </a:r>
            <a:r>
              <a:rPr lang="tr-TR" sz="2600" dirty="0">
                <a:latin typeface="Times New Roman" panose="02020603050405020304" pitchFamily="18" charset="0"/>
                <a:cs typeface="Times New Roman" panose="02020603050405020304" pitchFamily="18" charset="0"/>
              </a:rPr>
              <a:t>, 2011; </a:t>
            </a:r>
            <a:r>
              <a:rPr lang="tr-TR" sz="2600" dirty="0" err="1">
                <a:latin typeface="Times New Roman" panose="02020603050405020304" pitchFamily="18" charset="0"/>
                <a:cs typeface="Times New Roman" panose="02020603050405020304" pitchFamily="18" charset="0"/>
              </a:rPr>
              <a:t>Kooi</a:t>
            </a:r>
            <a:r>
              <a:rPr lang="tr-TR" sz="2600" dirty="0">
                <a:latin typeface="Times New Roman" panose="02020603050405020304" pitchFamily="18" charset="0"/>
                <a:cs typeface="Times New Roman" panose="02020603050405020304" pitchFamily="18" charset="0"/>
              </a:rPr>
              <a:t> ve ark., 2012; </a:t>
            </a:r>
            <a:r>
              <a:rPr lang="tr-TR" sz="2600" dirty="0" err="1">
                <a:latin typeface="Times New Roman" panose="02020603050405020304" pitchFamily="18" charset="0"/>
                <a:cs typeface="Times New Roman" panose="02020603050405020304" pitchFamily="18" charset="0"/>
              </a:rPr>
              <a:t>Yadav</a:t>
            </a:r>
            <a:r>
              <a:rPr lang="tr-TR" sz="2600" dirty="0">
                <a:latin typeface="Times New Roman" panose="02020603050405020304" pitchFamily="18" charset="0"/>
                <a:cs typeface="Times New Roman" panose="02020603050405020304" pitchFamily="18" charset="0"/>
              </a:rPr>
              <a:t> ve ark., 2012).</a:t>
            </a:r>
          </a:p>
          <a:p>
            <a:endParaRPr lang="tr-TR" dirty="0"/>
          </a:p>
        </p:txBody>
      </p:sp>
    </p:spTree>
    <p:extLst>
      <p:ext uri="{BB962C8B-B14F-4D97-AF65-F5344CB8AC3E}">
        <p14:creationId xmlns:p14="http://schemas.microsoft.com/office/powerpoint/2010/main" val="157388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t>Giomerlerin flor salımı yapabilmeleri sayesinde restorasyon yüzeyinde plak birikimi azalmaktadır (Saku ve ark., 2010). Giomerlerin yüksek flor salabilme ve yeniden depolama özellikleri sayesinde sekonder çürük oluşumunu ve demineralizasyonu %14-35 oranında azalttığı bildirilmektedir (Dionysopoulos ve ark., 2003; Naoum ve ark., 2011).</a:t>
            </a:r>
          </a:p>
        </p:txBody>
      </p:sp>
    </p:spTree>
    <p:extLst>
      <p:ext uri="{BB962C8B-B14F-4D97-AF65-F5344CB8AC3E}">
        <p14:creationId xmlns:p14="http://schemas.microsoft.com/office/powerpoint/2010/main" val="1030115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Tüm özellikler ve yapılan çalışmalar değerlendirildiğinde, S-PRG </a:t>
            </a:r>
            <a:r>
              <a:rPr lang="tr-TR" sz="2600" dirty="0" err="1">
                <a:latin typeface="Times New Roman" panose="02020603050405020304" pitchFamily="18" charset="0"/>
                <a:cs typeface="Times New Roman" panose="02020603050405020304" pitchFamily="18" charset="0"/>
              </a:rPr>
              <a:t>giomerler</a:t>
            </a:r>
            <a:r>
              <a:rPr lang="tr-TR" sz="2600" dirty="0">
                <a:latin typeface="Times New Roman" panose="02020603050405020304" pitchFamily="18" charset="0"/>
                <a:cs typeface="Times New Roman" panose="02020603050405020304" pitchFamily="18" charset="0"/>
              </a:rPr>
              <a:t> süt dişlerindeki restorasyonlarda, flor salım özellikleri sebebiyle yüksek çürük riski olan çocuklarda, </a:t>
            </a:r>
            <a:r>
              <a:rPr lang="tr-TR" sz="2600" dirty="0" err="1">
                <a:latin typeface="Times New Roman" panose="02020603050405020304" pitchFamily="18" charset="0"/>
                <a:cs typeface="Times New Roman" panose="02020603050405020304" pitchFamily="18" charset="0"/>
              </a:rPr>
              <a:t>rekürrent</a:t>
            </a:r>
            <a:r>
              <a:rPr lang="tr-TR" sz="2600" dirty="0">
                <a:latin typeface="Times New Roman" panose="02020603050405020304" pitchFamily="18" charset="0"/>
                <a:cs typeface="Times New Roman" panose="02020603050405020304" pitchFamily="18" charset="0"/>
              </a:rPr>
              <a:t> çürüklerin önlemesinde kullanımları özellikle tavsiye edilmektedir.</a:t>
            </a:r>
          </a:p>
          <a:p>
            <a:endParaRPr lang="tr-TR" dirty="0"/>
          </a:p>
        </p:txBody>
      </p:sp>
    </p:spTree>
    <p:extLst>
      <p:ext uri="{BB962C8B-B14F-4D97-AF65-F5344CB8AC3E}">
        <p14:creationId xmlns:p14="http://schemas.microsoft.com/office/powerpoint/2010/main" val="1969193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365306" algn="just" defTabSz="371498">
              <a:lnSpc>
                <a:spcPct val="150000"/>
              </a:lnSpc>
              <a:spcBef>
                <a:spcPts val="1950"/>
              </a:spcBef>
              <a:defRPr sz="1500"/>
            </a:pPr>
            <a:r>
              <a:rPr lang="tr-TR" sz="2600" dirty="0">
                <a:latin typeface="Times New Roman" panose="02020603050405020304" pitchFamily="18" charset="0"/>
                <a:cs typeface="Times New Roman" panose="02020603050405020304" pitchFamily="18" charset="0"/>
              </a:rPr>
              <a:t>Estetik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materyallerde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-doldurucuların kullanılması daha iyi bir parlatma ve daha pürüzsüz bir bitim ile sonuçlanmaktadır. Aynı zamanda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 doldurucuların eklenmesi ile daha yüksek dayanıklılık elde edilmektedir (</a:t>
            </a:r>
            <a:r>
              <a:rPr lang="tr-TR" sz="2600" dirty="0" err="1">
                <a:latin typeface="Times New Roman" panose="02020603050405020304" pitchFamily="18" charset="0"/>
                <a:cs typeface="Times New Roman" panose="02020603050405020304" pitchFamily="18" charset="0"/>
              </a:rPr>
              <a:t>Pitkethy</a:t>
            </a:r>
            <a:r>
              <a:rPr lang="tr-TR" sz="2600" dirty="0">
                <a:latin typeface="Times New Roman" panose="02020603050405020304" pitchFamily="18" charset="0"/>
                <a:cs typeface="Times New Roman" panose="02020603050405020304" pitchFamily="18" charset="0"/>
              </a:rPr>
              <a:t>,  2003).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-doldurucuların </a:t>
            </a:r>
            <a:r>
              <a:rPr lang="tr-TR" sz="2600" dirty="0" err="1">
                <a:latin typeface="Times New Roman" panose="02020603050405020304" pitchFamily="18" charset="0"/>
                <a:cs typeface="Times New Roman" panose="02020603050405020304" pitchFamily="18" charset="0"/>
              </a:rPr>
              <a:t>CİS’lerde</a:t>
            </a:r>
            <a:r>
              <a:rPr lang="tr-TR" sz="2600" dirty="0">
                <a:latin typeface="Times New Roman" panose="02020603050405020304" pitchFamily="18" charset="0"/>
                <a:cs typeface="Times New Roman" panose="02020603050405020304" pitchFamily="18" charset="0"/>
              </a:rPr>
              <a:t> kullanılması sonucunda,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modifiye</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simanın estetik ve düşük aşınma direnci problemlerinin çözüldüğü,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adı verilen yeni bir materyal geliştirilmiştir (</a:t>
            </a:r>
            <a:r>
              <a:rPr lang="tr-TR" sz="2600" dirty="0" err="1">
                <a:latin typeface="Times New Roman" panose="02020603050405020304" pitchFamily="18" charset="0"/>
                <a:cs typeface="Times New Roman" panose="02020603050405020304" pitchFamily="18" charset="0"/>
              </a:rPr>
              <a:t>Duinen</a:t>
            </a:r>
            <a:r>
              <a:rPr lang="tr-TR" sz="2600" dirty="0">
                <a:latin typeface="Times New Roman" panose="02020603050405020304" pitchFamily="18" charset="0"/>
                <a:cs typeface="Times New Roman" panose="02020603050405020304" pitchFamily="18" charset="0"/>
              </a:rPr>
              <a:t>, 2006).</a:t>
            </a:r>
          </a:p>
          <a:p>
            <a:pPr indent="365306" algn="just" defTabSz="371498">
              <a:lnSpc>
                <a:spcPct val="150000"/>
              </a:lnSpc>
              <a:spcBef>
                <a:spcPts val="1950"/>
              </a:spcBef>
              <a:defRPr sz="1500"/>
            </a:pPr>
            <a:r>
              <a:rPr lang="tr-TR" sz="2600" dirty="0" err="1">
                <a:latin typeface="Times New Roman" panose="02020603050405020304" pitchFamily="18" charset="0"/>
                <a:cs typeface="Times New Roman" panose="02020603050405020304" pitchFamily="18" charset="0"/>
              </a:rPr>
              <a:t>CİS’lerin</a:t>
            </a:r>
            <a:r>
              <a:rPr lang="tr-TR" sz="2600" dirty="0">
                <a:latin typeface="Times New Roman" panose="02020603050405020304" pitchFamily="18" charset="0"/>
                <a:cs typeface="Times New Roman" panose="02020603050405020304" pitchFamily="18" charset="0"/>
              </a:rPr>
              <a:t> özelliklerinin geliştirilmesi ile ortaya çıkan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simanlar, üstün fiziksel özelliklere sahip oldukları iddiaları ile piyasaya sürülmüştür. 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simanın tozu, </a:t>
            </a:r>
            <a:r>
              <a:rPr lang="tr-TR" sz="2600" dirty="0" err="1">
                <a:latin typeface="Times New Roman" panose="02020603050405020304" pitchFamily="18" charset="0"/>
                <a:cs typeface="Times New Roman" panose="02020603050405020304" pitchFamily="18" charset="0"/>
              </a:rPr>
              <a:t>nano</a:t>
            </a:r>
            <a:r>
              <a:rPr lang="tr-TR" sz="2600" dirty="0">
                <a:latin typeface="Times New Roman" panose="02020603050405020304" pitchFamily="18" charset="0"/>
                <a:cs typeface="Times New Roman" panose="02020603050405020304" pitchFamily="18" charset="0"/>
              </a:rPr>
              <a:t> ebatta toz partiküller, ikincil doldurucu olarak kalsiyum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dialkil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siloksanlar</a:t>
            </a:r>
            <a:r>
              <a:rPr lang="tr-TR" sz="2600" dirty="0">
                <a:latin typeface="Times New Roman" panose="02020603050405020304" pitchFamily="18" charset="0"/>
                <a:cs typeface="Times New Roman" panose="02020603050405020304" pitchFamily="18" charset="0"/>
              </a:rPr>
              <a:t> ile işlemden geçirilmiştir reaktif cam içermektedir. </a:t>
            </a:r>
            <a:r>
              <a:rPr lang="tr-TR" sz="2600" dirty="0" err="1">
                <a:latin typeface="Times New Roman" panose="02020603050405020304" pitchFamily="18" charset="0"/>
                <a:cs typeface="Times New Roman" panose="02020603050405020304" pitchFamily="18" charset="0"/>
              </a:rPr>
              <a:t>Likitinde</a:t>
            </a:r>
            <a:r>
              <a:rPr lang="tr-TR" sz="2600" dirty="0">
                <a:latin typeface="Times New Roman" panose="02020603050405020304" pitchFamily="18" charset="0"/>
                <a:cs typeface="Times New Roman" panose="02020603050405020304" pitchFamily="18" charset="0"/>
              </a:rPr>
              <a:t> ise geleneksel cam </a:t>
            </a:r>
            <a:r>
              <a:rPr lang="tr-TR" sz="2600" dirty="0" err="1">
                <a:latin typeface="Times New Roman" panose="02020603050405020304" pitchFamily="18" charset="0"/>
                <a:cs typeface="Times New Roman" panose="02020603050405020304" pitchFamily="18" charset="0"/>
              </a:rPr>
              <a:t>iyonomerlerde</a:t>
            </a:r>
            <a:r>
              <a:rPr lang="tr-TR" sz="2600" dirty="0">
                <a:latin typeface="Times New Roman" panose="02020603050405020304" pitchFamily="18" charset="0"/>
                <a:cs typeface="Times New Roman" panose="02020603050405020304" pitchFamily="18" charset="0"/>
              </a:rPr>
              <a:t> olduğu gibi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bulunmaktadır.</a:t>
            </a:r>
          </a:p>
          <a:p>
            <a:r>
              <a:rPr lang="tr-TR" dirty="0"/>
              <a:t> </a:t>
            </a:r>
          </a:p>
        </p:txBody>
      </p:sp>
    </p:spTree>
    <p:extLst>
      <p:ext uri="{BB962C8B-B14F-4D97-AF65-F5344CB8AC3E}">
        <p14:creationId xmlns:p14="http://schemas.microsoft.com/office/powerpoint/2010/main" val="147214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55000" lnSpcReduction="20000"/>
          </a:bodyPr>
          <a:lstStyle/>
          <a:p>
            <a:pPr indent="228925" algn="just" defTabSz="232805">
              <a:spcBef>
                <a:spcPts val="1192"/>
              </a:spcBef>
              <a:defRPr sz="939"/>
            </a:pPr>
            <a:r>
              <a:rPr lang="tr-TR" sz="2600" dirty="0">
                <a:latin typeface="Times New Roman" panose="02020603050405020304" pitchFamily="18" charset="0"/>
                <a:cs typeface="Times New Roman" panose="02020603050405020304" pitchFamily="18" charset="0"/>
              </a:rPr>
              <a:t>Cam </a:t>
            </a:r>
            <a:r>
              <a:rPr lang="tr-TR" sz="2600" dirty="0" err="1">
                <a:latin typeface="Times New Roman" panose="02020603050405020304" pitchFamily="18" charset="0"/>
                <a:cs typeface="Times New Roman" panose="02020603050405020304" pitchFamily="18" charset="0"/>
              </a:rPr>
              <a:t>karbomer</a:t>
            </a:r>
            <a:r>
              <a:rPr lang="tr-TR" sz="2600" dirty="0">
                <a:latin typeface="Times New Roman" panose="02020603050405020304" pitchFamily="18" charset="0"/>
                <a:cs typeface="Times New Roman" panose="02020603050405020304" pitchFamily="18" charset="0"/>
              </a:rPr>
              <a:t> simanın piyasadaki ürünlerinden biri olan GCP </a:t>
            </a:r>
            <a:r>
              <a:rPr lang="tr-TR" sz="2600" dirty="0" err="1">
                <a:latin typeface="Times New Roman" panose="02020603050405020304" pitchFamily="18" charset="0"/>
                <a:cs typeface="Times New Roman" panose="02020603050405020304" pitchFamily="18" charset="0"/>
              </a:rPr>
              <a:t>Glass</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Fill</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siman içeren karbonize </a:t>
            </a:r>
            <a:r>
              <a:rPr lang="tr-TR" sz="2600" dirty="0" err="1">
                <a:latin typeface="Times New Roman" panose="02020603050405020304" pitchFamily="18" charset="0"/>
                <a:cs typeface="Times New Roman" panose="02020603050405020304" pitchFamily="18" charset="0"/>
              </a:rPr>
              <a:t>nanopartiküllerden</a:t>
            </a:r>
            <a:r>
              <a:rPr lang="tr-TR" sz="2600" dirty="0">
                <a:latin typeface="Times New Roman" panose="02020603050405020304" pitchFamily="18" charset="0"/>
                <a:cs typeface="Times New Roman" panose="02020603050405020304" pitchFamily="18" charset="0"/>
              </a:rPr>
              <a:t> oluşan yeni bir üründür.  Bu ürünün başlıca avantajları;</a:t>
            </a:r>
          </a:p>
          <a:p>
            <a:pPr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Özel tasarlanmış doldurucu ve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a:t>
            </a:r>
            <a:r>
              <a:rPr lang="tr-TR" sz="2600" dirty="0" err="1">
                <a:latin typeface="Times New Roman" panose="02020603050405020304" pitchFamily="18" charset="0"/>
                <a:cs typeface="Times New Roman" panose="02020603050405020304" pitchFamily="18" charset="0"/>
              </a:rPr>
              <a:t>hidroksiapatit</a:t>
            </a:r>
            <a:r>
              <a:rPr lang="tr-TR" sz="2600" dirty="0">
                <a:latin typeface="Times New Roman" panose="02020603050405020304" pitchFamily="18" charset="0"/>
                <a:cs typeface="Times New Roman" panose="02020603050405020304" pitchFamily="18" charset="0"/>
              </a:rPr>
              <a:t> parçacıklı içeriği sayesinde</a:t>
            </a:r>
          </a:p>
          <a:p>
            <a:pPr lvl="1"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Üstün basınç ve eğilme dayanımı,</a:t>
            </a:r>
          </a:p>
          <a:p>
            <a:pPr lvl="1"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Yüksek aşınma direnci,  </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Biyouyumluluğu</a:t>
            </a:r>
            <a:r>
              <a:rPr lang="tr-TR" sz="2600" dirty="0">
                <a:latin typeface="Times New Roman" panose="02020603050405020304" pitchFamily="18" charset="0"/>
                <a:cs typeface="Times New Roman" panose="02020603050405020304" pitchFamily="18" charset="0"/>
              </a:rPr>
              <a:t>,</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Dentine</a:t>
            </a:r>
            <a:r>
              <a:rPr lang="tr-TR" sz="2600" dirty="0">
                <a:latin typeface="Times New Roman" panose="02020603050405020304" pitchFamily="18" charset="0"/>
                <a:cs typeface="Times New Roman" panose="02020603050405020304" pitchFamily="18" charset="0"/>
              </a:rPr>
              <a:t> ve mineye kimyasal olarak bağlanması,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Dentin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marjinlerinde</a:t>
            </a:r>
            <a:r>
              <a:rPr lang="tr-TR" sz="2600" dirty="0">
                <a:latin typeface="Times New Roman" panose="02020603050405020304" pitchFamily="18" charset="0"/>
                <a:cs typeface="Times New Roman" panose="02020603050405020304" pitchFamily="18" charset="0"/>
              </a:rPr>
              <a:t> güçlü bir kapama sağlaması,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Nanoteknolojik</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floroapatit</a:t>
            </a:r>
            <a:r>
              <a:rPr lang="tr-TR" sz="2600" dirty="0">
                <a:latin typeface="Times New Roman" panose="02020603050405020304" pitchFamily="18" charset="0"/>
                <a:cs typeface="Times New Roman" panose="02020603050405020304" pitchFamily="18" charset="0"/>
              </a:rPr>
              <a:t> partikülleri sayesinde </a:t>
            </a:r>
            <a:r>
              <a:rPr lang="tr-TR" sz="2600" dirty="0" err="1">
                <a:latin typeface="Times New Roman" panose="02020603050405020304" pitchFamily="18" charset="0"/>
                <a:cs typeface="Times New Roman" panose="02020603050405020304" pitchFamily="18" charset="0"/>
              </a:rPr>
              <a:t>remineralizasyonu</a:t>
            </a:r>
            <a:r>
              <a:rPr lang="tr-TR" sz="2600" dirty="0">
                <a:latin typeface="Times New Roman" panose="02020603050405020304" pitchFamily="18" charset="0"/>
                <a:cs typeface="Times New Roman" panose="02020603050405020304" pitchFamily="18" charset="0"/>
              </a:rPr>
              <a:t> hızlandırması,</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solvent</a:t>
            </a:r>
            <a:r>
              <a:rPr lang="tr-TR" sz="2600" dirty="0">
                <a:latin typeface="Times New Roman" panose="02020603050405020304" pitchFamily="18" charset="0"/>
                <a:cs typeface="Times New Roman" panose="02020603050405020304" pitchFamily="18" charset="0"/>
              </a:rPr>
              <a:t> ve metal içermemesi,</a:t>
            </a:r>
          </a:p>
          <a:p>
            <a:pPr algn="just" defTabSz="232805">
              <a:spcBef>
                <a:spcPts val="1192"/>
              </a:spcBef>
              <a:buFont typeface="Wingdings" panose="05000000000000000000" pitchFamily="2" charset="2"/>
              <a:buChar char="v"/>
              <a:defRPr sz="939"/>
            </a:pPr>
            <a:r>
              <a:rPr lang="tr-TR" sz="2600" dirty="0">
                <a:latin typeface="Times New Roman" panose="02020603050405020304" pitchFamily="18" charset="0"/>
                <a:cs typeface="Times New Roman" panose="02020603050405020304" pitchFamily="18" charset="0"/>
              </a:rPr>
              <a:t>Mine ve </a:t>
            </a:r>
            <a:r>
              <a:rPr lang="tr-TR" sz="2600" dirty="0" err="1">
                <a:latin typeface="Times New Roman" panose="02020603050405020304" pitchFamily="18" charset="0"/>
                <a:cs typeface="Times New Roman" panose="02020603050405020304" pitchFamily="18" charset="0"/>
              </a:rPr>
              <a:t>dentinde</a:t>
            </a:r>
            <a:r>
              <a:rPr lang="tr-TR" sz="2600" dirty="0">
                <a:latin typeface="Times New Roman" panose="02020603050405020304" pitchFamily="18" charset="0"/>
                <a:cs typeface="Times New Roman" panose="02020603050405020304" pitchFamily="18" charset="0"/>
              </a:rPr>
              <a:t> asitlemeyi gerektirmemesi,</a:t>
            </a:r>
          </a:p>
          <a:p>
            <a:pPr algn="just" defTabSz="232805">
              <a:spcBef>
                <a:spcPts val="1192"/>
              </a:spcBef>
              <a:buFont typeface="Wingdings" panose="05000000000000000000" pitchFamily="2" charset="2"/>
              <a:buChar char="v"/>
              <a:defRPr sz="939"/>
            </a:pPr>
            <a:r>
              <a:rPr lang="tr-TR" sz="2600" dirty="0" err="1">
                <a:latin typeface="Times New Roman" panose="02020603050405020304" pitchFamily="18" charset="0"/>
                <a:cs typeface="Times New Roman" panose="02020603050405020304" pitchFamily="18" charset="0"/>
              </a:rPr>
              <a:t>Radyoopaklığı</a:t>
            </a:r>
            <a:r>
              <a:rPr lang="tr-TR" sz="2600" dirty="0">
                <a:latin typeface="Times New Roman" panose="02020603050405020304" pitchFamily="18" charset="0"/>
                <a:cs typeface="Times New Roman" panose="02020603050405020304" pitchFamily="18" charset="0"/>
              </a:rPr>
              <a:t> sayesinde </a:t>
            </a:r>
            <a:r>
              <a:rPr lang="tr-TR" sz="2600" dirty="0" err="1">
                <a:latin typeface="Times New Roman" panose="02020603050405020304" pitchFamily="18" charset="0"/>
                <a:cs typeface="Times New Roman" panose="02020603050405020304" pitchFamily="18" charset="0"/>
              </a:rPr>
              <a:t>postoperatif</a:t>
            </a:r>
            <a:r>
              <a:rPr lang="tr-TR" sz="2600" dirty="0">
                <a:latin typeface="Times New Roman" panose="02020603050405020304" pitchFamily="18" charset="0"/>
                <a:cs typeface="Times New Roman" panose="02020603050405020304" pitchFamily="18" charset="0"/>
              </a:rPr>
              <a:t> teşhisi kolaylaştırması olarak sıralanmaktadır</a:t>
            </a:r>
          </a:p>
          <a:p>
            <a:endParaRPr lang="tr-TR" dirty="0"/>
          </a:p>
        </p:txBody>
      </p:sp>
    </p:spTree>
    <p:extLst>
      <p:ext uri="{BB962C8B-B14F-4D97-AF65-F5344CB8AC3E}">
        <p14:creationId xmlns:p14="http://schemas.microsoft.com/office/powerpoint/2010/main" val="31561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Daimi dişlerde stres altında olmayan alanlardaki Sınıf I ve II restorasyonlarda,</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Süt dişlerinde Sınıf I ve II restorasyonlarda,</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Kuron ve köprülerde kor materyali olarak,</a:t>
            </a:r>
          </a:p>
          <a:p>
            <a:pPr algn="just" defTabSz="232805">
              <a:spcBef>
                <a:spcPts val="1192"/>
              </a:spcBef>
              <a:buFont typeface="Wingdings" panose="05000000000000000000" pitchFamily="2" charset="2"/>
              <a:buChar char="v"/>
              <a:defRPr sz="939"/>
            </a:pPr>
            <a:r>
              <a:rPr lang="tr-TR" sz="2600" dirty="0" err="1">
                <a:cs typeface="Times New Roman" panose="02020603050405020304" pitchFamily="18" charset="0"/>
              </a:rPr>
              <a:t>Servikal</a:t>
            </a:r>
            <a:r>
              <a:rPr lang="tr-TR" sz="2600" dirty="0">
                <a:cs typeface="Times New Roman" panose="02020603050405020304" pitchFamily="18" charset="0"/>
              </a:rPr>
              <a:t> dolgularda,</a:t>
            </a:r>
          </a:p>
          <a:p>
            <a:pPr algn="just" defTabSz="232805">
              <a:spcBef>
                <a:spcPts val="1192"/>
              </a:spcBef>
              <a:buFont typeface="Wingdings" panose="05000000000000000000" pitchFamily="2" charset="2"/>
              <a:buChar char="v"/>
              <a:defRPr sz="939"/>
            </a:pPr>
            <a:r>
              <a:rPr lang="tr-TR" sz="2600" dirty="0" err="1">
                <a:cs typeface="Times New Roman" panose="02020603050405020304" pitchFamily="18" charset="0"/>
              </a:rPr>
              <a:t>Fissür</a:t>
            </a:r>
            <a:r>
              <a:rPr lang="tr-TR" sz="2600" dirty="0">
                <a:cs typeface="Times New Roman" panose="02020603050405020304" pitchFamily="18" charset="0"/>
              </a:rPr>
              <a:t> örtücü olarak,</a:t>
            </a:r>
          </a:p>
          <a:p>
            <a:pPr algn="just" defTabSz="232805">
              <a:spcBef>
                <a:spcPts val="1192"/>
              </a:spcBef>
              <a:buFont typeface="Wingdings" panose="05000000000000000000" pitchFamily="2" charset="2"/>
              <a:buChar char="v"/>
              <a:defRPr sz="939"/>
            </a:pPr>
            <a:r>
              <a:rPr lang="tr-TR" sz="2600" dirty="0">
                <a:cs typeface="Times New Roman" panose="02020603050405020304" pitchFamily="18" charset="0"/>
              </a:rPr>
              <a:t>Sınıf V restorasyonlarda kullanımları</a:t>
            </a:r>
            <a:endParaRPr lang="tr-TR" dirty="0"/>
          </a:p>
          <a:p>
            <a:endParaRPr lang="tr-TR" dirty="0"/>
          </a:p>
        </p:txBody>
      </p:sp>
    </p:spTree>
    <p:extLst>
      <p:ext uri="{BB962C8B-B14F-4D97-AF65-F5344CB8AC3E}">
        <p14:creationId xmlns:p14="http://schemas.microsoft.com/office/powerpoint/2010/main" val="2319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a:t>
            </a:r>
          </a:p>
          <a:p>
            <a:pPr defTabSz="495330" fontAlgn="auto">
              <a:lnSpc>
                <a:spcPct val="117999"/>
              </a:lnSpc>
              <a:spcBef>
                <a:spcPts val="0"/>
              </a:spcBef>
              <a:spcAft>
                <a:spcPts val="0"/>
              </a:spcAft>
              <a:defRPr/>
            </a:pPr>
            <a:r>
              <a:rPr lang="tr-TR" dirty="0"/>
              <a:t>Geleneksel kompozit rezinlerle ilgili problemleri ortadan kaldırmak için yeni bir restoratif materyal olarak, uzun yıllar elektrik, elektronik, bilim, teknoloji ve inşaat sektörlerinde bilinen seramikler, organik-modifikasyon-seramik kelimelerinin ilk hecelerinden oluşan ORMOSER ismiyle piyasada yerlerini almışlardır.(</a:t>
            </a:r>
            <a:r>
              <a:rPr lang="tr-TR" dirty="0" err="1"/>
              <a:t>Cunha</a:t>
            </a:r>
            <a:r>
              <a:rPr lang="tr-TR" dirty="0"/>
              <a:t> ve ark., 2003; Zimmerli ve ark., 2009; Dayangaç, 2011).</a:t>
            </a:r>
          </a:p>
          <a:p>
            <a:pPr defTabSz="495330" fontAlgn="auto">
              <a:lnSpc>
                <a:spcPct val="117999"/>
              </a:lnSpc>
              <a:spcBef>
                <a:spcPts val="0"/>
              </a:spcBef>
              <a:spcAft>
                <a:spcPts val="0"/>
              </a:spcAft>
              <a:defRPr/>
            </a:pPr>
            <a:endParaRPr lang="tr-TR" dirty="0"/>
          </a:p>
          <a:p>
            <a:endParaRPr lang="tr-TR" dirty="0"/>
          </a:p>
        </p:txBody>
      </p:sp>
    </p:spTree>
    <p:extLst>
      <p:ext uri="{BB962C8B-B14F-4D97-AF65-F5344CB8AC3E}">
        <p14:creationId xmlns:p14="http://schemas.microsoft.com/office/powerpoint/2010/main" val="3608707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795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21</a:t>
            </a:fld>
            <a:endParaRPr lang="tr-TR"/>
          </a:p>
        </p:txBody>
      </p:sp>
    </p:spTree>
    <p:extLst>
      <p:ext uri="{BB962C8B-B14F-4D97-AF65-F5344CB8AC3E}">
        <p14:creationId xmlns:p14="http://schemas.microsoft.com/office/powerpoint/2010/main" val="3666187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62500" lnSpcReduction="20000"/>
          </a:bodyPr>
          <a:lstStyle/>
          <a:p>
            <a:pPr indent="487075" algn="just">
              <a:spcBef>
                <a:spcPts val="2600"/>
              </a:spcBef>
            </a:pPr>
            <a:r>
              <a:rPr lang="tr-TR" sz="2600" dirty="0">
                <a:latin typeface="Times New Roman" panose="02020603050405020304" pitchFamily="18" charset="0"/>
                <a:cs typeface="Times New Roman" panose="02020603050405020304" pitchFamily="18" charset="0"/>
              </a:rPr>
              <a:t>Çocuk diş hekimleri tedavi ettikleri hasta popülasyonu sebebiyle </a:t>
            </a:r>
            <a:r>
              <a:rPr lang="tr-TR" sz="2600" dirty="0" err="1">
                <a:latin typeface="Times New Roman" panose="02020603050405020304" pitchFamily="18" charset="0"/>
                <a:cs typeface="Times New Roman" panose="02020603050405020304" pitchFamily="18" charset="0"/>
              </a:rPr>
              <a:t>RMCİS’ler</a:t>
            </a:r>
            <a:r>
              <a:rPr lang="tr-TR" sz="2600" dirty="0">
                <a:latin typeface="Times New Roman" panose="02020603050405020304" pitchFamily="18" charset="0"/>
                <a:cs typeface="Times New Roman" panose="02020603050405020304" pitchFamily="18" charset="0"/>
              </a:rPr>
              <a:t> ve özellikle </a:t>
            </a:r>
            <a:r>
              <a:rPr lang="tr-TR" sz="2600" dirty="0" err="1">
                <a:latin typeface="Times New Roman" panose="02020603050405020304" pitchFamily="18" charset="0"/>
                <a:cs typeface="Times New Roman" panose="02020603050405020304" pitchFamily="18" charset="0"/>
              </a:rPr>
              <a:t>nano-iyonomerleri</a:t>
            </a:r>
            <a:r>
              <a:rPr lang="tr-TR" sz="2600" dirty="0">
                <a:latin typeface="Times New Roman" panose="02020603050405020304" pitchFamily="18" charset="0"/>
                <a:cs typeface="Times New Roman" panose="02020603050405020304" pitchFamily="18" charset="0"/>
              </a:rPr>
              <a:t> çok çeşitli uygulamalarda kullanabilmektedir. Uyum zorluğu yaşayan ya da uyumsuz olan, özel tedavi gereksinimi olan, uyumlu fakat çok sayıda çürüğü bulunan çocuklarda, çürüğe yatkınlığı olan </a:t>
            </a:r>
            <a:r>
              <a:rPr lang="tr-TR" sz="2600" dirty="0" err="1">
                <a:latin typeface="Times New Roman" panose="02020603050405020304" pitchFamily="18" charset="0"/>
                <a:cs typeface="Times New Roman" panose="02020603050405020304" pitchFamily="18" charset="0"/>
              </a:rPr>
              <a:t>adölesanlarda</a:t>
            </a:r>
            <a:r>
              <a:rPr lang="tr-TR" sz="2600" dirty="0">
                <a:latin typeface="Times New Roman" panose="02020603050405020304" pitchFamily="18" charset="0"/>
                <a:cs typeface="Times New Roman" panose="02020603050405020304" pitchFamily="18" charset="0"/>
              </a:rPr>
              <a:t> ve yarı sürmüş halde </a:t>
            </a:r>
            <a:r>
              <a:rPr lang="tr-TR" sz="2600" dirty="0" err="1">
                <a:latin typeface="Times New Roman" panose="02020603050405020304" pitchFamily="18" charset="0"/>
                <a:cs typeface="Times New Roman" panose="02020603050405020304" pitchFamily="18" charset="0"/>
              </a:rPr>
              <a:t>hipoplastik</a:t>
            </a:r>
            <a:r>
              <a:rPr lang="tr-TR" sz="2600" dirty="0">
                <a:latin typeface="Times New Roman" panose="02020603050405020304" pitchFamily="18" charset="0"/>
                <a:cs typeface="Times New Roman" panose="02020603050405020304" pitchFamily="18" charset="0"/>
              </a:rPr>
              <a:t> ya da </a:t>
            </a:r>
            <a:r>
              <a:rPr lang="tr-TR" sz="2600" dirty="0" err="1">
                <a:latin typeface="Times New Roman" panose="02020603050405020304" pitchFamily="18" charset="0"/>
                <a:cs typeface="Times New Roman" panose="02020603050405020304" pitchFamily="18" charset="0"/>
              </a:rPr>
              <a:t>çürüklü</a:t>
            </a:r>
            <a:r>
              <a:rPr lang="tr-TR" sz="2600" dirty="0">
                <a:latin typeface="Times New Roman" panose="02020603050405020304" pitchFamily="18" charset="0"/>
                <a:cs typeface="Times New Roman" panose="02020603050405020304" pitchFamily="18" charset="0"/>
              </a:rPr>
              <a:t> daimi </a:t>
            </a:r>
            <a:r>
              <a:rPr lang="tr-TR" sz="2600" dirty="0" err="1">
                <a:latin typeface="Times New Roman" panose="02020603050405020304" pitchFamily="18" charset="0"/>
                <a:cs typeface="Times New Roman" panose="02020603050405020304" pitchFamily="18" charset="0"/>
              </a:rPr>
              <a:t>molarlarda</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nanoiyonomerlerin</a:t>
            </a:r>
            <a:r>
              <a:rPr lang="tr-TR" sz="2600" dirty="0">
                <a:latin typeface="Times New Roman" panose="02020603050405020304" pitchFamily="18" charset="0"/>
                <a:cs typeface="Times New Roman" panose="02020603050405020304" pitchFamily="18" charset="0"/>
              </a:rPr>
              <a:t> kullanımları söz konusu olmaktadır (</a:t>
            </a:r>
            <a:r>
              <a:rPr lang="tr-TR" sz="2600" dirty="0" err="1">
                <a:latin typeface="Times New Roman" panose="02020603050405020304" pitchFamily="18" charset="0"/>
                <a:cs typeface="Times New Roman" panose="02020603050405020304" pitchFamily="18" charset="0"/>
              </a:rPr>
              <a:t>Killian</a:t>
            </a:r>
            <a:r>
              <a:rPr lang="tr-TR" sz="2600" dirty="0">
                <a:latin typeface="Times New Roman" panose="02020603050405020304" pitchFamily="18" charset="0"/>
                <a:cs typeface="Times New Roman" panose="02020603050405020304" pitchFamily="18" charset="0"/>
              </a:rPr>
              <a:t> ve </a:t>
            </a:r>
            <a:r>
              <a:rPr lang="tr-TR" sz="2600" dirty="0" err="1">
                <a:latin typeface="Times New Roman" panose="02020603050405020304" pitchFamily="18" charset="0"/>
                <a:cs typeface="Times New Roman" panose="02020603050405020304" pitchFamily="18" charset="0"/>
              </a:rPr>
              <a:t>Croll</a:t>
            </a:r>
            <a:r>
              <a:rPr lang="tr-TR" sz="2600" dirty="0">
                <a:latin typeface="Times New Roman" panose="02020603050405020304" pitchFamily="18" charset="0"/>
                <a:cs typeface="Times New Roman" panose="02020603050405020304" pitchFamily="18" charset="0"/>
              </a:rPr>
              <a:t> 2010).</a:t>
            </a:r>
          </a:p>
          <a:p>
            <a:pPr indent="487075" algn="just">
              <a:spcBef>
                <a:spcPts val="2600"/>
              </a:spcBef>
            </a:pPr>
            <a:r>
              <a:rPr lang="tr-TR" sz="2600" dirty="0">
                <a:latin typeface="Times New Roman" panose="02020603050405020304" pitchFamily="18" charset="0"/>
                <a:cs typeface="Times New Roman" panose="02020603050405020304" pitchFamily="18" charset="0"/>
              </a:rPr>
              <a:t>Üretici firmaya göre kullanım </a:t>
            </a:r>
            <a:r>
              <a:rPr lang="tr-TR" sz="2600" dirty="0" err="1">
                <a:latin typeface="Times New Roman" panose="02020603050405020304" pitchFamily="18" charset="0"/>
                <a:cs typeface="Times New Roman" panose="02020603050405020304" pitchFamily="18" charset="0"/>
              </a:rPr>
              <a:t>endikasyonları</a:t>
            </a:r>
            <a:r>
              <a:rPr lang="tr-TR" sz="2600" dirty="0">
                <a:latin typeface="Times New Roman" panose="02020603050405020304" pitchFamily="18" charset="0"/>
                <a:cs typeface="Times New Roman" panose="02020603050405020304" pitchFamily="18" charset="0"/>
              </a:rPr>
              <a:t> ise;</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Sınıf I-V tüm süt dişi restorasyonlarında,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Geçici </a:t>
            </a:r>
            <a:r>
              <a:rPr lang="tr-TR" sz="2600" dirty="0" err="1">
                <a:latin typeface="Times New Roman" panose="02020603050405020304" pitchFamily="18" charset="0"/>
                <a:cs typeface="Times New Roman" panose="02020603050405020304" pitchFamily="18" charset="0"/>
              </a:rPr>
              <a:t>terapötik</a:t>
            </a:r>
            <a:r>
              <a:rPr lang="tr-TR" sz="2600" dirty="0">
                <a:latin typeface="Times New Roman" panose="02020603050405020304" pitchFamily="18" charset="0"/>
                <a:cs typeface="Times New Roman" panose="02020603050405020304" pitchFamily="18" charset="0"/>
              </a:rPr>
              <a:t> restorasyonlarda,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Daimi dişlerin küçük Sınıf I, III, IV restorasyonlarında, </a:t>
            </a:r>
          </a:p>
          <a:p>
            <a:pPr algn="just">
              <a:spcBef>
                <a:spcPts val="2600"/>
              </a:spcBef>
              <a:buFont typeface="Wingdings" panose="05000000000000000000" pitchFamily="2" charset="2"/>
              <a:buChar char="v"/>
            </a:pPr>
            <a:r>
              <a:rPr lang="tr-TR" sz="2600" dirty="0">
                <a:latin typeface="Times New Roman" panose="02020603050405020304" pitchFamily="18" charset="0"/>
                <a:cs typeface="Times New Roman" panose="02020603050405020304" pitchFamily="18" charset="0"/>
              </a:rPr>
              <a:t>Sandviç tekniğin kullanıldığı restorasyonlarda.</a:t>
            </a:r>
          </a:p>
          <a:p>
            <a:endParaRPr lang="tr-TR" dirty="0"/>
          </a:p>
        </p:txBody>
      </p:sp>
    </p:spTree>
    <p:extLst>
      <p:ext uri="{BB962C8B-B14F-4D97-AF65-F5344CB8AC3E}">
        <p14:creationId xmlns:p14="http://schemas.microsoft.com/office/powerpoint/2010/main" val="1381334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lnSpcReduction="20000"/>
          </a:bodyPr>
          <a:lstStyle/>
          <a:p>
            <a:pPr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EQUIA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siman olarak da adlandırılmakta ve geleneksel </a:t>
            </a:r>
            <a:r>
              <a:rPr lang="tr-TR" sz="2600" dirty="0" err="1">
                <a:latin typeface="Times New Roman" panose="02020603050405020304" pitchFamily="18" charset="0"/>
                <a:cs typeface="Times New Roman" panose="02020603050405020304" pitchFamily="18" charset="0"/>
              </a:rPr>
              <a:t>CİS’lerin</a:t>
            </a:r>
            <a:r>
              <a:rPr lang="tr-TR" sz="2600" dirty="0">
                <a:latin typeface="Times New Roman" panose="02020603050405020304" pitchFamily="18" charset="0"/>
                <a:cs typeface="Times New Roman" panose="02020603050405020304" pitchFamily="18" charset="0"/>
              </a:rPr>
              <a:t> başarısız optik özelliklerine karşın,  </a:t>
            </a:r>
            <a:r>
              <a:rPr lang="tr-TR" sz="2600" dirty="0" err="1">
                <a:latin typeface="Times New Roman" panose="02020603050405020304" pitchFamily="18" charset="0"/>
                <a:cs typeface="Times New Roman" panose="02020603050405020304" pitchFamily="18" charset="0"/>
              </a:rPr>
              <a:t>Vita</a:t>
            </a:r>
            <a:r>
              <a:rPr lang="tr-TR" sz="2600" dirty="0">
                <a:latin typeface="Times New Roman" panose="02020603050405020304" pitchFamily="18" charset="0"/>
                <a:cs typeface="Times New Roman" panose="02020603050405020304" pitchFamily="18" charset="0"/>
              </a:rPr>
              <a:t> renk skalasına göre A1, A2, A3.5, B1, B2, B3 ve C4 renkleri bulunmakta ayrıca ışıkla </a:t>
            </a:r>
            <a:r>
              <a:rPr lang="tr-TR" sz="2600" dirty="0" err="1">
                <a:latin typeface="Times New Roman" panose="02020603050405020304" pitchFamily="18" charset="0"/>
                <a:cs typeface="Times New Roman" panose="02020603050405020304" pitchFamily="18" charset="0"/>
              </a:rPr>
              <a:t>polimerize</a:t>
            </a:r>
            <a:r>
              <a:rPr lang="tr-TR" sz="2600" dirty="0">
                <a:latin typeface="Times New Roman" panose="02020603050405020304" pitchFamily="18" charset="0"/>
                <a:cs typeface="Times New Roman" panose="02020603050405020304" pitchFamily="18" charset="0"/>
              </a:rPr>
              <a:t> olabilen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bir örtücü (G-</a:t>
            </a:r>
            <a:r>
              <a:rPr lang="tr-TR" sz="2600" dirty="0" err="1">
                <a:latin typeface="Times New Roman" panose="02020603050405020304" pitchFamily="18" charset="0"/>
                <a:cs typeface="Times New Roman" panose="02020603050405020304" pitchFamily="18" charset="0"/>
              </a:rPr>
              <a:t>Coat</a:t>
            </a:r>
            <a:r>
              <a:rPr lang="tr-TR" sz="2600" dirty="0">
                <a:latin typeface="Times New Roman" panose="02020603050405020304" pitchFamily="18" charset="0"/>
                <a:cs typeface="Times New Roman" panose="02020603050405020304" pitchFamily="18" charset="0"/>
              </a:rPr>
              <a:t>) içermektedir. Bu örtücü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restorasyon yüzeyine ve </a:t>
            </a:r>
            <a:r>
              <a:rPr lang="tr-TR" sz="2600" dirty="0" err="1">
                <a:latin typeface="Times New Roman" panose="02020603050405020304" pitchFamily="18" charset="0"/>
                <a:cs typeface="Times New Roman" panose="02020603050405020304" pitchFamily="18" charset="0"/>
              </a:rPr>
              <a:t>marjinlerine</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infiltre</a:t>
            </a:r>
            <a:r>
              <a:rPr lang="tr-TR" sz="2600" dirty="0">
                <a:latin typeface="Times New Roman" panose="02020603050405020304" pitchFamily="18" charset="0"/>
                <a:cs typeface="Times New Roman" panose="02020603050405020304" pitchFamily="18" charset="0"/>
              </a:rPr>
              <a:t> olarak, restorasyonun dayanıklılığını arttırmakta ve marjinal bölgedeki </a:t>
            </a:r>
            <a:r>
              <a:rPr lang="tr-TR" sz="2600" dirty="0" err="1">
                <a:latin typeface="Times New Roman" panose="02020603050405020304" pitchFamily="18" charset="0"/>
                <a:cs typeface="Times New Roman" panose="02020603050405020304" pitchFamily="18" charset="0"/>
              </a:rPr>
              <a:t>mikrokırıklara</a:t>
            </a:r>
            <a:r>
              <a:rPr lang="tr-TR" sz="2600" dirty="0">
                <a:latin typeface="Times New Roman" panose="02020603050405020304" pitchFamily="18" charset="0"/>
                <a:cs typeface="Times New Roman" panose="02020603050405020304" pitchFamily="18" charset="0"/>
              </a:rPr>
              <a:t> karşı daha dirençli hale gelmesini sağlamaktadır (Basso, 2011).</a:t>
            </a:r>
          </a:p>
          <a:p>
            <a:endParaRPr lang="tr-TR" dirty="0"/>
          </a:p>
        </p:txBody>
      </p:sp>
    </p:spTree>
    <p:extLst>
      <p:ext uri="{BB962C8B-B14F-4D97-AF65-F5344CB8AC3E}">
        <p14:creationId xmlns:p14="http://schemas.microsoft.com/office/powerpoint/2010/main" val="2047684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7500" lnSpcReduction="20000"/>
          </a:bodyPr>
          <a:lstStyle/>
          <a:p>
            <a:pPr indent="355564" algn="just" defTabSz="361591">
              <a:spcBef>
                <a:spcPts val="1842"/>
              </a:spcBef>
              <a:defRPr sz="1460"/>
            </a:pPr>
            <a:r>
              <a:rPr lang="tr-TR" sz="2600" dirty="0">
                <a:latin typeface="Times New Roman" panose="02020603050405020304" pitchFamily="18" charset="0"/>
                <a:cs typeface="Times New Roman" panose="02020603050405020304" pitchFamily="18" charset="0"/>
              </a:rPr>
              <a:t>Üretici firma talimatları doğrultusunda </a:t>
            </a:r>
            <a:r>
              <a:rPr lang="tr-TR" sz="2600" dirty="0" err="1">
                <a:latin typeface="Times New Roman" panose="02020603050405020304" pitchFamily="18" charset="0"/>
                <a:cs typeface="Times New Roman" panose="02020603050405020304" pitchFamily="18" charset="0"/>
              </a:rPr>
              <a:t>EQUIA’nın</a:t>
            </a:r>
            <a:r>
              <a:rPr lang="tr-TR" sz="2600" dirty="0">
                <a:latin typeface="Times New Roman" panose="02020603050405020304" pitchFamily="18" charset="0"/>
                <a:cs typeface="Times New Roman" panose="02020603050405020304" pitchFamily="18" charset="0"/>
              </a:rPr>
              <a:t> başlıca kullanım alanları;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Sınıf I restorasyonlar</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Basınca maruz kalmayan Sınıf III restorasyonlar</a:t>
            </a:r>
          </a:p>
          <a:p>
            <a:pPr algn="just" defTabSz="361591">
              <a:spcBef>
                <a:spcPts val="1842"/>
              </a:spcBef>
              <a:buFont typeface="Wingdings" panose="05000000000000000000" pitchFamily="2" charset="2"/>
              <a:buChar char="v"/>
              <a:defRPr sz="1460"/>
            </a:pPr>
            <a:r>
              <a:rPr lang="tr-TR" sz="2600" dirty="0" err="1">
                <a:latin typeface="Times New Roman" panose="02020603050405020304" pitchFamily="18" charset="0"/>
                <a:cs typeface="Times New Roman" panose="02020603050405020304" pitchFamily="18" charset="0"/>
              </a:rPr>
              <a:t>İstmusun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kusplar</a:t>
            </a:r>
            <a:r>
              <a:rPr lang="tr-TR" sz="2600" dirty="0">
                <a:latin typeface="Times New Roman" panose="02020603050405020304" pitchFamily="18" charset="0"/>
                <a:cs typeface="Times New Roman" panose="02020603050405020304" pitchFamily="18" charset="0"/>
              </a:rPr>
              <a:t> arası mesafenin yarısından daha az olması şartıyla basınca maruz kalan Sınıf II restorasyonlar</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Geçici/ara restorasyon malzemesi olarak</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Sınıf V ve kök yüzey restorasyonları</a:t>
            </a:r>
          </a:p>
          <a:p>
            <a:pPr algn="just" defTabSz="361591">
              <a:spcBef>
                <a:spcPts val="1842"/>
              </a:spcBef>
              <a:buFont typeface="Wingdings" panose="05000000000000000000" pitchFamily="2" charset="2"/>
              <a:buChar char="v"/>
              <a:defRPr sz="1460"/>
            </a:pPr>
            <a:r>
              <a:rPr lang="tr-TR" sz="2600" dirty="0">
                <a:latin typeface="Times New Roman" panose="02020603050405020304" pitchFamily="18" charset="0"/>
                <a:cs typeface="Times New Roman" panose="02020603050405020304" pitchFamily="18" charset="0"/>
              </a:rPr>
              <a:t>Kor yapımı olarak belirtilmektedir (GC EQUIA, Europe).</a:t>
            </a:r>
          </a:p>
          <a:p>
            <a:pPr indent="355564" algn="just" defTabSz="361591">
              <a:spcBef>
                <a:spcPts val="1842"/>
              </a:spcBef>
              <a:defRPr sz="1460"/>
            </a:pPr>
            <a:r>
              <a:rPr lang="tr-TR" sz="2600" dirty="0" err="1">
                <a:latin typeface="Times New Roman" panose="02020603050405020304" pitchFamily="18" charset="0"/>
                <a:cs typeface="Times New Roman" panose="02020603050405020304" pitchFamily="18" charset="0"/>
              </a:rPr>
              <a:t>EQUIA’nın</a:t>
            </a:r>
            <a:r>
              <a:rPr lang="tr-TR" sz="2600" dirty="0">
                <a:latin typeface="Times New Roman" panose="02020603050405020304" pitchFamily="18" charset="0"/>
                <a:cs typeface="Times New Roman" panose="02020603050405020304" pitchFamily="18" charset="0"/>
              </a:rPr>
              <a:t> adezyonu </a:t>
            </a:r>
            <a:r>
              <a:rPr lang="tr-TR" sz="2600" dirty="0" err="1">
                <a:latin typeface="Times New Roman" panose="02020603050405020304" pitchFamily="18" charset="0"/>
                <a:cs typeface="Times New Roman" panose="02020603050405020304" pitchFamily="18" charset="0"/>
              </a:rPr>
              <a:t>dentine</a:t>
            </a:r>
            <a:r>
              <a:rPr lang="tr-TR" sz="2600" dirty="0">
                <a:latin typeface="Times New Roman" panose="02020603050405020304" pitchFamily="18" charset="0"/>
                <a:cs typeface="Times New Roman" panose="02020603050405020304" pitchFamily="18" charset="0"/>
              </a:rPr>
              <a:t> olan </a:t>
            </a:r>
            <a:r>
              <a:rPr lang="tr-TR" sz="2600" dirty="0" err="1">
                <a:latin typeface="Times New Roman" panose="02020603050405020304" pitchFamily="18" charset="0"/>
                <a:cs typeface="Times New Roman" panose="02020603050405020304" pitchFamily="18" charset="0"/>
              </a:rPr>
              <a:t>mikromekanik</a:t>
            </a:r>
            <a:r>
              <a:rPr lang="tr-TR" sz="2600" dirty="0">
                <a:latin typeface="Times New Roman" panose="02020603050405020304" pitchFamily="18" charset="0"/>
                <a:cs typeface="Times New Roman" panose="02020603050405020304" pitchFamily="18" charset="0"/>
              </a:rPr>
              <a:t> kilitlenme ve mine ve </a:t>
            </a:r>
            <a:r>
              <a:rPr lang="tr-TR" sz="2600" dirty="0" err="1">
                <a:latin typeface="Times New Roman" panose="02020603050405020304" pitchFamily="18" charset="0"/>
                <a:cs typeface="Times New Roman" panose="02020603050405020304" pitchFamily="18" charset="0"/>
              </a:rPr>
              <a:t>dentinde</a:t>
            </a:r>
            <a:r>
              <a:rPr lang="tr-TR" sz="2600" dirty="0">
                <a:latin typeface="Times New Roman" panose="02020603050405020304" pitchFamily="18" charset="0"/>
                <a:cs typeface="Times New Roman" panose="02020603050405020304" pitchFamily="18" charset="0"/>
              </a:rPr>
              <a:t> bulunan </a:t>
            </a:r>
            <a:r>
              <a:rPr lang="tr-TR" sz="2600" dirty="0" err="1">
                <a:latin typeface="Times New Roman" panose="02020603050405020304" pitchFamily="18" charset="0"/>
                <a:cs typeface="Times New Roman" panose="02020603050405020304" pitchFamily="18" charset="0"/>
              </a:rPr>
              <a:t>hidroksiapatit</a:t>
            </a:r>
            <a:r>
              <a:rPr lang="tr-TR" sz="2600" dirty="0">
                <a:latin typeface="Times New Roman" panose="02020603050405020304" pitchFamily="18" charset="0"/>
                <a:cs typeface="Times New Roman" panose="02020603050405020304" pitchFamily="18" charset="0"/>
              </a:rPr>
              <a:t> tabakasına kimyasal bağlanma ile olmaktadır</a:t>
            </a:r>
          </a:p>
          <a:p>
            <a:pPr indent="355564" algn="just" defTabSz="361591" fontAlgn="auto">
              <a:lnSpc>
                <a:spcPct val="117999"/>
              </a:lnSpc>
              <a:spcBef>
                <a:spcPts val="1842"/>
              </a:spcBef>
              <a:spcAft>
                <a:spcPts val="0"/>
              </a:spcAft>
              <a:defRPr sz="1460"/>
            </a:pPr>
            <a:r>
              <a:rPr lang="tr-TR" sz="2600" dirty="0">
                <a:latin typeface="Times New Roman" panose="02020603050405020304" pitchFamily="18" charset="0"/>
                <a:cs typeface="Times New Roman" panose="02020603050405020304" pitchFamily="18" charset="0"/>
              </a:rPr>
              <a:t>Modern </a:t>
            </a:r>
            <a:r>
              <a:rPr lang="tr-TR" sz="2600" dirty="0" err="1">
                <a:latin typeface="Times New Roman" panose="02020603050405020304" pitchFamily="18" charset="0"/>
                <a:cs typeface="Times New Roman" panose="02020603050405020304" pitchFamily="18" charset="0"/>
              </a:rPr>
              <a:t>CİS’ler</a:t>
            </a:r>
            <a:r>
              <a:rPr lang="tr-TR" sz="2600" dirty="0">
                <a:latin typeface="Times New Roman" panose="02020603050405020304" pitchFamily="18" charset="0"/>
                <a:cs typeface="Times New Roman" panose="02020603050405020304" pitchFamily="18" charset="0"/>
              </a:rPr>
              <a:t> özellikle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olanlardan EQUIA, tek aşamada </a:t>
            </a:r>
            <a:r>
              <a:rPr lang="tr-TR" sz="2600" dirty="0" err="1">
                <a:latin typeface="Times New Roman" panose="02020603050405020304" pitchFamily="18" charset="0"/>
                <a:cs typeface="Times New Roman" panose="02020603050405020304" pitchFamily="18" charset="0"/>
              </a:rPr>
              <a:t>kaviteye</a:t>
            </a:r>
            <a:r>
              <a:rPr lang="tr-TR" sz="2600" dirty="0">
                <a:latin typeface="Times New Roman" panose="02020603050405020304" pitchFamily="18" charset="0"/>
                <a:cs typeface="Times New Roman" panose="02020603050405020304" pitchFamily="18" charset="0"/>
              </a:rPr>
              <a:t> uygulanabilmektedir. Uygulama sonrasında yüzeyinin </a:t>
            </a:r>
            <a:r>
              <a:rPr lang="tr-TR" sz="2600" dirty="0" err="1">
                <a:latin typeface="Times New Roman" panose="02020603050405020304" pitchFamily="18" charset="0"/>
                <a:cs typeface="Times New Roman" panose="02020603050405020304" pitchFamily="18" charset="0"/>
              </a:rPr>
              <a:t>nanodolduruculu</a:t>
            </a:r>
            <a:r>
              <a:rPr lang="tr-TR" sz="2600" dirty="0">
                <a:latin typeface="Times New Roman" panose="02020603050405020304" pitchFamily="18" charset="0"/>
                <a:cs typeface="Times New Roman" panose="02020603050405020304" pitchFamily="18" charset="0"/>
              </a:rPr>
              <a:t> bir </a:t>
            </a:r>
            <a:r>
              <a:rPr lang="tr-TR" sz="2600" dirty="0" err="1">
                <a:latin typeface="Times New Roman" panose="02020603050405020304" pitchFamily="18" charset="0"/>
                <a:cs typeface="Times New Roman" panose="02020603050405020304" pitchFamily="18" charset="0"/>
              </a:rPr>
              <a:t>rezin</a:t>
            </a:r>
            <a:r>
              <a:rPr lang="tr-TR" sz="2600" dirty="0">
                <a:latin typeface="Times New Roman" panose="02020603050405020304" pitchFamily="18" charset="0"/>
                <a:cs typeface="Times New Roman" panose="02020603050405020304" pitchFamily="18" charset="0"/>
              </a:rPr>
              <a:t> ile </a:t>
            </a:r>
            <a:r>
              <a:rPr lang="tr-TR" sz="2600" dirty="0" err="1">
                <a:latin typeface="Times New Roman" panose="02020603050405020304" pitchFamily="18" charset="0"/>
                <a:cs typeface="Times New Roman" panose="02020603050405020304" pitchFamily="18" charset="0"/>
              </a:rPr>
              <a:t>örtülenmesi</a:t>
            </a:r>
            <a:r>
              <a:rPr lang="tr-TR" sz="2600" dirty="0">
                <a:latin typeface="Times New Roman" panose="02020603050405020304" pitchFamily="18" charset="0"/>
                <a:cs typeface="Times New Roman" panose="02020603050405020304" pitchFamily="18" charset="0"/>
              </a:rPr>
              <a:t> gerekmektedir. Materyalin uygulanması sonrasında </a:t>
            </a:r>
            <a:r>
              <a:rPr lang="tr-TR" sz="2600" dirty="0" err="1">
                <a:latin typeface="Times New Roman" panose="02020603050405020304" pitchFamily="18" charset="0"/>
                <a:cs typeface="Times New Roman" panose="02020603050405020304" pitchFamily="18" charset="0"/>
              </a:rPr>
              <a:t>tamamiyle</a:t>
            </a:r>
            <a:r>
              <a:rPr lang="tr-TR" sz="2600" dirty="0">
                <a:latin typeface="Times New Roman" panose="02020603050405020304" pitchFamily="18" charset="0"/>
                <a:cs typeface="Times New Roman" panose="02020603050405020304" pitchFamily="18" charset="0"/>
              </a:rPr>
              <a:t> sertleşmesi, karıştırma işleminden sonra 5 dakika içinde tamamlanmaktadır. Geleneksel </a:t>
            </a:r>
            <a:r>
              <a:rPr lang="tr-TR" sz="2600" dirty="0" err="1">
                <a:latin typeface="Times New Roman" panose="02020603050405020304" pitchFamily="18" charset="0"/>
                <a:cs typeface="Times New Roman" panose="02020603050405020304" pitchFamily="18" charset="0"/>
              </a:rPr>
              <a:t>CİS’ler</a:t>
            </a:r>
            <a:r>
              <a:rPr lang="tr-TR" sz="2600" dirty="0">
                <a:latin typeface="Times New Roman" panose="02020603050405020304" pitchFamily="18" charset="0"/>
                <a:cs typeface="Times New Roman" panose="02020603050405020304" pitchFamily="18" charset="0"/>
              </a:rPr>
              <a:t> için bu sürenin 5 dakikadan daha fazla olduğu bildirilmektedir.</a:t>
            </a:r>
          </a:p>
          <a:p>
            <a:pPr indent="355564" algn="just" defTabSz="361591">
              <a:spcBef>
                <a:spcPts val="1842"/>
              </a:spcBef>
              <a:defRPr sz="1460"/>
            </a:pPr>
            <a:endParaRPr lang="tr-TR" sz="2600"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001972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70000" lnSpcReduction="20000"/>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EQUIA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sistemin içeriği olan FUJİ IX GP </a:t>
            </a:r>
            <a:r>
              <a:rPr lang="tr-TR" sz="2600" dirty="0" err="1">
                <a:latin typeface="Times New Roman" panose="02020603050405020304" pitchFamily="18" charset="0"/>
                <a:cs typeface="Times New Roman" panose="02020603050405020304" pitchFamily="18" charset="0"/>
              </a:rPr>
              <a:t>Extra</a:t>
            </a:r>
            <a:r>
              <a:rPr lang="tr-TR" sz="2600" dirty="0">
                <a:latin typeface="Times New Roman" panose="02020603050405020304" pitchFamily="18" charset="0"/>
                <a:cs typeface="Times New Roman" panose="02020603050405020304" pitchFamily="18" charset="0"/>
              </a:rPr>
              <a:t> yüksek </a:t>
            </a:r>
            <a:r>
              <a:rPr lang="tr-TR" sz="2600" dirty="0" err="1">
                <a:latin typeface="Times New Roman" panose="02020603050405020304" pitchFamily="18" charset="0"/>
                <a:cs typeface="Times New Roman" panose="02020603050405020304" pitchFamily="18" charset="0"/>
              </a:rPr>
              <a:t>viskoziteli</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CİS’in</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kaviteye</a:t>
            </a:r>
            <a:r>
              <a:rPr lang="tr-TR" sz="2600" dirty="0">
                <a:latin typeface="Times New Roman" panose="02020603050405020304" pitchFamily="18" charset="0"/>
                <a:cs typeface="Times New Roman" panose="02020603050405020304" pitchFamily="18" charset="0"/>
              </a:rPr>
              <a:t> uygulanması öncesinde, </a:t>
            </a:r>
            <a:r>
              <a:rPr lang="tr-TR" sz="2600" dirty="0" err="1">
                <a:latin typeface="Times New Roman" panose="02020603050405020304" pitchFamily="18" charset="0"/>
                <a:cs typeface="Times New Roman" panose="02020603050405020304" pitchFamily="18" charset="0"/>
              </a:rPr>
              <a:t>kavite</a:t>
            </a:r>
            <a:r>
              <a:rPr lang="tr-TR" sz="2600" dirty="0">
                <a:latin typeface="Times New Roman" panose="02020603050405020304" pitchFamily="18" charset="0"/>
                <a:cs typeface="Times New Roman" panose="02020603050405020304" pitchFamily="18" charset="0"/>
              </a:rPr>
              <a:t> yüzeyine hazırlayıcı ‘</a:t>
            </a:r>
            <a:r>
              <a:rPr lang="tr-TR" sz="2600" dirty="0" err="1">
                <a:latin typeface="Times New Roman" panose="02020603050405020304" pitchFamily="18" charset="0"/>
                <a:cs typeface="Times New Roman" panose="02020603050405020304" pitchFamily="18" charset="0"/>
              </a:rPr>
              <a:t>cavity</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conditioner</a:t>
            </a:r>
            <a:r>
              <a:rPr lang="tr-TR" sz="2600" dirty="0">
                <a:latin typeface="Times New Roman" panose="02020603050405020304" pitchFamily="18" charset="0"/>
                <a:cs typeface="Times New Roman" panose="02020603050405020304" pitchFamily="18" charset="0"/>
              </a:rPr>
              <a:t>’ olarak %20’lik </a:t>
            </a:r>
            <a:r>
              <a:rPr lang="tr-TR" sz="2600" dirty="0" err="1">
                <a:latin typeface="Times New Roman" panose="02020603050405020304" pitchFamily="18" charset="0"/>
                <a:cs typeface="Times New Roman" panose="02020603050405020304" pitchFamily="18" charset="0"/>
              </a:rPr>
              <a:t>poliakrilik</a:t>
            </a:r>
            <a:r>
              <a:rPr lang="tr-TR" sz="2600" dirty="0">
                <a:latin typeface="Times New Roman" panose="02020603050405020304" pitchFamily="18" charset="0"/>
                <a:cs typeface="Times New Roman" panose="02020603050405020304" pitchFamily="18" charset="0"/>
              </a:rPr>
              <a:t> asit uygulanabileceği üretici firma önerileri arasında </a:t>
            </a:r>
            <a:r>
              <a:rPr lang="tr-TR" sz="2600" dirty="0" err="1">
                <a:latin typeface="Times New Roman" panose="02020603050405020304" pitchFamily="18" charset="0"/>
                <a:cs typeface="Times New Roman" panose="02020603050405020304" pitchFamily="18" charset="0"/>
              </a:rPr>
              <a:t>bulunamaktadır</a:t>
            </a:r>
            <a:r>
              <a:rPr lang="tr-TR" sz="2600" dirty="0">
                <a:latin typeface="Times New Roman" panose="02020603050405020304" pitchFamily="18" charset="0"/>
                <a:cs typeface="Times New Roman" panose="02020603050405020304" pitchFamily="18" charset="0"/>
              </a:rPr>
              <a:t>. Yüzey hazırlayıcı (</a:t>
            </a:r>
            <a:r>
              <a:rPr lang="tr-TR" sz="2600" dirty="0" err="1">
                <a:latin typeface="Times New Roman" panose="02020603050405020304" pitchFamily="18" charset="0"/>
                <a:cs typeface="Times New Roman" panose="02020603050405020304" pitchFamily="18" charset="0"/>
              </a:rPr>
              <a:t>cavity</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conditioner</a:t>
            </a:r>
            <a:r>
              <a:rPr lang="tr-TR" sz="2600" dirty="0">
                <a:latin typeface="Times New Roman" panose="02020603050405020304" pitchFamily="18" charset="0"/>
                <a:cs typeface="Times New Roman" panose="02020603050405020304" pitchFamily="18" charset="0"/>
              </a:rPr>
              <a:t>) uygulanması </a:t>
            </a:r>
            <a:r>
              <a:rPr lang="tr-TR" sz="2600" dirty="0" err="1">
                <a:latin typeface="Times New Roman" panose="02020603050405020304" pitchFamily="18" charset="0"/>
                <a:cs typeface="Times New Roman" panose="02020603050405020304" pitchFamily="18" charset="0"/>
              </a:rPr>
              <a:t>mikromekanik</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retansiyonu</a:t>
            </a:r>
            <a:r>
              <a:rPr lang="tr-TR" sz="2600" dirty="0">
                <a:latin typeface="Times New Roman" panose="02020603050405020304" pitchFamily="18" charset="0"/>
                <a:cs typeface="Times New Roman" panose="02020603050405020304" pitchFamily="18" charset="0"/>
              </a:rPr>
              <a:t> arttırmakta böylelikle bağlanma kuvvetinde artış olmaktadır (Fırat ve ark., 2011) Ancak yüzey hazırlayıcı ajan uygulama sonrasında, siman ile diş sert dokuları arasında kimyasal bir adezyon meydana gelmekte ve bu bağlanma sonucunda simanın iyondan zengin tabakası diş sert dokularına sıkı bir şekilde birleşmektedir. Bu nedenle yüzey hazırlayıcı uygulamadan simanı uygulayan çalışmalar da mevcuttur (Fırat ve ark.,, 2011 </a:t>
            </a:r>
            <a:r>
              <a:rPr lang="tr-TR" sz="2600" dirty="0" err="1">
                <a:latin typeface="Times New Roman" panose="02020603050405020304" pitchFamily="18" charset="0"/>
                <a:cs typeface="Times New Roman" panose="02020603050405020304" pitchFamily="18" charset="0"/>
              </a:rPr>
              <a:t>Friedl</a:t>
            </a:r>
            <a:r>
              <a:rPr lang="tr-TR" sz="2600" dirty="0">
                <a:latin typeface="Times New Roman" panose="02020603050405020304" pitchFamily="18" charset="0"/>
                <a:cs typeface="Times New Roman" panose="02020603050405020304" pitchFamily="18" charset="0"/>
              </a:rPr>
              <a:t> ve ark., 2011). Bu çalışmaların sonuçlarına göre </a:t>
            </a:r>
            <a:r>
              <a:rPr lang="tr-TR" sz="2600" dirty="0" err="1">
                <a:latin typeface="Times New Roman" panose="02020603050405020304" pitchFamily="18" charset="0"/>
                <a:cs typeface="Times New Roman" panose="02020603050405020304" pitchFamily="18" charset="0"/>
              </a:rPr>
              <a:t>retansiyon</a:t>
            </a:r>
            <a:r>
              <a:rPr lang="tr-TR" sz="2600" dirty="0">
                <a:latin typeface="Times New Roman" panose="02020603050405020304" pitchFamily="18" charset="0"/>
                <a:cs typeface="Times New Roman" panose="02020603050405020304" pitchFamily="18" charset="0"/>
              </a:rPr>
              <a:t> açısından bir fark olmadığı, restorasyonların başarılı olduğu bildirilmektedir.</a:t>
            </a:r>
          </a:p>
          <a:p>
            <a:endParaRPr lang="tr-TR" dirty="0"/>
          </a:p>
        </p:txBody>
      </p:sp>
    </p:spTree>
    <p:extLst>
      <p:ext uri="{BB962C8B-B14F-4D97-AF65-F5344CB8AC3E}">
        <p14:creationId xmlns:p14="http://schemas.microsoft.com/office/powerpoint/2010/main" val="1203471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92500"/>
          </a:bodyPr>
          <a:lstStyle/>
          <a:p>
            <a:pPr algn="just" defTabSz="495330" fontAlgn="auto">
              <a:lnSpc>
                <a:spcPct val="117999"/>
              </a:lnSpc>
              <a:spcBef>
                <a:spcPts val="0"/>
              </a:spcBef>
              <a:spcAft>
                <a:spcPts val="0"/>
              </a:spcAft>
              <a:defRPr/>
            </a:pPr>
            <a:r>
              <a:rPr lang="tr-TR" sz="2600" dirty="0">
                <a:latin typeface="Times New Roman" panose="02020603050405020304" pitchFamily="18" charset="0"/>
                <a:cs typeface="Times New Roman" panose="02020603050405020304" pitchFamily="18" charset="0"/>
              </a:rPr>
              <a:t>Son yıllarda amalgam popülaritesinin azalmasıyla birlikte, amalgam ile aynı derecede güçlü, güvenli bir materyalin onun yerine geçmesine ihtiyaç vardır.   </a:t>
            </a:r>
            <a:r>
              <a:rPr lang="tr-TR" sz="2600" dirty="0" err="1">
                <a:latin typeface="Times New Roman" panose="02020603050405020304" pitchFamily="18" charset="0"/>
                <a:cs typeface="Times New Roman" panose="02020603050405020304" pitchFamily="18" charset="0"/>
              </a:rPr>
              <a:t>Zirkonomer</a:t>
            </a:r>
            <a:r>
              <a:rPr lang="tr-TR" sz="2600" dirty="0">
                <a:latin typeface="Times New Roman" panose="02020603050405020304" pitchFamily="18" charset="0"/>
                <a:cs typeface="Times New Roman" panose="02020603050405020304" pitchFamily="18" charset="0"/>
              </a:rPr>
              <a:t>; cıva tehlikesini tamamen ortadan kaldırarak </a:t>
            </a:r>
            <a:r>
              <a:rPr lang="tr-TR" sz="2600" dirty="0" err="1">
                <a:latin typeface="Times New Roman" panose="02020603050405020304" pitchFamily="18" charset="0"/>
                <a:cs typeface="Times New Roman" panose="02020603050405020304" pitchFamily="18" charset="0"/>
              </a:rPr>
              <a:t>CİS’in</a:t>
            </a:r>
            <a:r>
              <a:rPr lang="tr-TR" sz="2600" dirty="0">
                <a:latin typeface="Times New Roman" panose="02020603050405020304" pitchFamily="18" charset="0"/>
                <a:cs typeface="Times New Roman" panose="02020603050405020304" pitchFamily="18" charset="0"/>
              </a:rPr>
              <a:t> koruyucu yararları ile amalgamın güçlü ve dayanıklılığına sahip yeni bir </a:t>
            </a:r>
            <a:r>
              <a:rPr lang="tr-TR" sz="2600" dirty="0" err="1">
                <a:latin typeface="Times New Roman" panose="02020603050405020304" pitchFamily="18" charset="0"/>
                <a:cs typeface="Times New Roman" panose="02020603050405020304" pitchFamily="18" charset="0"/>
              </a:rPr>
              <a:t>restoratif</a:t>
            </a:r>
            <a:r>
              <a:rPr lang="tr-TR" sz="2600" dirty="0">
                <a:latin typeface="Times New Roman" panose="02020603050405020304" pitchFamily="18" charset="0"/>
                <a:cs typeface="Times New Roman" panose="02020603050405020304" pitchFamily="18" charset="0"/>
              </a:rPr>
              <a:t> cam </a:t>
            </a:r>
            <a:r>
              <a:rPr lang="tr-TR" sz="2600" dirty="0" err="1">
                <a:latin typeface="Times New Roman" panose="02020603050405020304" pitchFamily="18" charset="0"/>
                <a:cs typeface="Times New Roman" panose="02020603050405020304" pitchFamily="18" charset="0"/>
              </a:rPr>
              <a:t>iyonomer</a:t>
            </a:r>
            <a:r>
              <a:rPr lang="tr-TR" sz="2600" dirty="0">
                <a:latin typeface="Times New Roman" panose="02020603050405020304" pitchFamily="18" charset="0"/>
                <a:cs typeface="Times New Roman" panose="02020603050405020304" pitchFamily="18" charset="0"/>
              </a:rPr>
              <a:t> sınıfı tanımlamaktadır (</a:t>
            </a:r>
            <a:r>
              <a:rPr lang="tr-TR" sz="2600" dirty="0" err="1">
                <a:latin typeface="Times New Roman" panose="02020603050405020304" pitchFamily="18" charset="0"/>
                <a:cs typeface="Times New Roman" panose="02020603050405020304" pitchFamily="18" charset="0"/>
              </a:rPr>
              <a:t>Zirconia</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Reinforced</a:t>
            </a:r>
            <a:r>
              <a:rPr lang="tr-TR" sz="2600" dirty="0">
                <a:latin typeface="Times New Roman" panose="02020603050405020304" pitchFamily="18" charset="0"/>
                <a:cs typeface="Times New Roman" panose="02020603050405020304" pitchFamily="18" charset="0"/>
              </a:rPr>
              <a:t> </a:t>
            </a:r>
            <a:r>
              <a:rPr lang="tr-TR" sz="2600" dirty="0" err="1">
                <a:latin typeface="Times New Roman" panose="02020603050405020304" pitchFamily="18" charset="0"/>
                <a:cs typeface="Times New Roman" panose="02020603050405020304" pitchFamily="18" charset="0"/>
              </a:rPr>
              <a:t>Restorative</a:t>
            </a:r>
            <a:r>
              <a:rPr lang="tr-TR" sz="2600" dirty="0">
                <a:latin typeface="Times New Roman" panose="02020603050405020304" pitchFamily="18" charset="0"/>
                <a:cs typeface="Times New Roman" panose="02020603050405020304" pitchFamily="18" charset="0"/>
              </a:rPr>
              <a:t>).</a:t>
            </a:r>
          </a:p>
          <a:p>
            <a:endParaRPr lang="tr-TR" dirty="0"/>
          </a:p>
        </p:txBody>
      </p:sp>
    </p:spTree>
    <p:extLst>
      <p:ext uri="{BB962C8B-B14F-4D97-AF65-F5344CB8AC3E}">
        <p14:creationId xmlns:p14="http://schemas.microsoft.com/office/powerpoint/2010/main" val="153479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normAutofit fontScale="85000" lnSpcReduction="10000"/>
          </a:bodyPr>
          <a:lstStyle/>
          <a:p>
            <a:pPr algn="just" defTabSz="495330" fontAlgn="auto">
              <a:lnSpc>
                <a:spcPct val="117999"/>
              </a:lnSpc>
              <a:spcBef>
                <a:spcPts val="0"/>
              </a:spcBef>
              <a:spcAft>
                <a:spcPts val="0"/>
              </a:spcAft>
              <a:defRPr/>
            </a:pPr>
            <a:r>
              <a:rPr lang="tr-TR" sz="2600" dirty="0" err="1">
                <a:latin typeface="Times New Roman" panose="02020603050405020304" pitchFamily="18" charset="0"/>
                <a:cs typeface="Times New Roman" panose="02020603050405020304" pitchFamily="18" charset="0"/>
              </a:rPr>
              <a:t>Zirkonomerlerin</a:t>
            </a:r>
            <a:r>
              <a:rPr lang="tr-TR" sz="2600" dirty="0">
                <a:latin typeface="Times New Roman" panose="02020603050405020304" pitchFamily="18" charset="0"/>
                <a:cs typeface="Times New Roman" panose="02020603050405020304" pitchFamily="18" charset="0"/>
              </a:rPr>
              <a:t> içeriğindeki cam bileşen olan </a:t>
            </a:r>
            <a:r>
              <a:rPr lang="tr-TR" sz="2600" dirty="0" err="1">
                <a:latin typeface="Times New Roman" panose="02020603050405020304" pitchFamily="18" charset="0"/>
                <a:cs typeface="Times New Roman" panose="02020603050405020304" pitchFamily="18" charset="0"/>
              </a:rPr>
              <a:t>zirkonya</a:t>
            </a:r>
            <a:r>
              <a:rPr lang="tr-TR" sz="2600" dirty="0">
                <a:latin typeface="Times New Roman" panose="02020603050405020304" pitchFamily="18" charset="0"/>
                <a:cs typeface="Times New Roman" panose="02020603050405020304" pitchFamily="18" charset="0"/>
              </a:rPr>
              <a:t> ve seramik, restorasyonun yapısal bütünlüğünü güçlendirmektedir. Yapısında bulunan </a:t>
            </a:r>
            <a:r>
              <a:rPr lang="tr-TR" sz="2600" dirty="0" err="1">
                <a:latin typeface="Times New Roman" panose="02020603050405020304" pitchFamily="18" charset="0"/>
                <a:cs typeface="Times New Roman" panose="02020603050405020304" pitchFamily="18" charset="0"/>
              </a:rPr>
              <a:t>polialkenoik</a:t>
            </a:r>
            <a:r>
              <a:rPr lang="tr-TR" sz="2600" dirty="0">
                <a:latin typeface="Times New Roman" panose="02020603050405020304" pitchFamily="18" charset="0"/>
                <a:cs typeface="Times New Roman" panose="02020603050405020304" pitchFamily="18" charset="0"/>
              </a:rPr>
              <a:t> asit ve cam bileşenler ile materyalin mekanik özellikleri arttırılırken işleme kolaylığı da sağlanmaktadır. Amalgam yerine arka grup bölgede stres altında kalan alanların restorasyonu için kullanıldığında restorasyona üstün mekanik özellikler kazandırmaktadır</a:t>
            </a:r>
          </a:p>
          <a:p>
            <a:endParaRPr lang="tr-TR" dirty="0"/>
          </a:p>
          <a:p>
            <a:r>
              <a:rPr dirty="0"/>
              <a:t>Olağan üstü güçlü yapısı, dayanıklılığı ve yüksek çürük riski olan hastaların daimi dişlerindeki arka grup bölge restorasyonlarında sürekli flor koruması sağladığı için ideal bir restoratif materyal olarak tanımlanmaktadır (Patel ve ark., 2015; Zirconia Reinforced Restorative).</a:t>
            </a:r>
          </a:p>
        </p:txBody>
      </p:sp>
    </p:spTree>
    <p:extLst>
      <p:ext uri="{BB962C8B-B14F-4D97-AF65-F5344CB8AC3E}">
        <p14:creationId xmlns:p14="http://schemas.microsoft.com/office/powerpoint/2010/main" val="164105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28</a:t>
            </a:fld>
            <a:endParaRPr lang="tr-TR"/>
          </a:p>
        </p:txBody>
      </p:sp>
    </p:spTree>
    <p:extLst>
      <p:ext uri="{BB962C8B-B14F-4D97-AF65-F5344CB8AC3E}">
        <p14:creationId xmlns:p14="http://schemas.microsoft.com/office/powerpoint/2010/main" val="1893545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Sonuç olarak</a:t>
            </a:r>
            <a:r>
              <a:rPr lang="tr-TR" baseline="0" dirty="0"/>
              <a:t> ideal </a:t>
            </a:r>
            <a:r>
              <a:rPr lang="tr-TR" baseline="0" dirty="0" err="1"/>
              <a:t>restoratif</a:t>
            </a:r>
            <a:r>
              <a:rPr lang="tr-TR" baseline="0" dirty="0"/>
              <a:t> materyal arayışı halen devam etmektedir . </a:t>
            </a:r>
            <a:r>
              <a:rPr lang="tr-TR" baseline="0" dirty="0" err="1"/>
              <a:t>Restoratif</a:t>
            </a:r>
            <a:r>
              <a:rPr lang="tr-TR" baseline="0" dirty="0"/>
              <a:t> materyal seçinde materyalin özellikleri ve üretici firmanın kullanım talimatları göz önünde bulundurulması gerekmektedir.  Materyalin doğru </a:t>
            </a:r>
            <a:r>
              <a:rPr lang="tr-TR" baseline="0" dirty="0" err="1"/>
              <a:t>endikasyonla</a:t>
            </a:r>
            <a:r>
              <a:rPr lang="tr-TR" baseline="0" dirty="0"/>
              <a:t> kullanımı  restorasyon ömrünü arttırmakta ve yenilenme ihtiyacını azaltmaktadır</a:t>
            </a:r>
            <a:endParaRPr lang="tr-TR" dirty="0"/>
          </a:p>
        </p:txBody>
      </p:sp>
    </p:spTree>
    <p:extLst>
      <p:ext uri="{BB962C8B-B14F-4D97-AF65-F5344CB8AC3E}">
        <p14:creationId xmlns:p14="http://schemas.microsoft.com/office/powerpoint/2010/main" val="56802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lvl1pPr>
              <a:defRPr sz="1400"/>
            </a:lvl1pPr>
          </a:lstStyle>
          <a:p>
            <a:r>
              <a:t>Ormoserler, geleneksel kompozitlerin en büyük problemlerinden biri olan polimerizasyon büzülmesini azaltmak için yeniden formüle edilmiş olan materyallerdir. Ormoserlerin başlıca özellikleri; düşük çekme dayanımı, yüksek aşınma direnci, biyouyumluluk ve antikaryojenik özellik göstermeleri olarak sıralanmaktadır (Hickel ve ark., 1998).</a:t>
            </a:r>
          </a:p>
        </p:txBody>
      </p:sp>
    </p:spTree>
    <p:extLst>
      <p:ext uri="{BB962C8B-B14F-4D97-AF65-F5344CB8AC3E}">
        <p14:creationId xmlns:p14="http://schemas.microsoft.com/office/powerpoint/2010/main" val="1268574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pPr>
              <a:defRPr/>
            </a:pPr>
            <a:fld id="{A89C5FF3-D18D-4409-AF1F-D74FB9410F65}" type="slidenum">
              <a:rPr lang="tr-TR" smtClean="0"/>
              <a:pPr>
                <a:defRPr/>
              </a:pPr>
              <a:t>30</a:t>
            </a:fld>
            <a:endParaRPr lang="tr-TR"/>
          </a:p>
        </p:txBody>
      </p:sp>
    </p:spTree>
    <p:extLst>
      <p:ext uri="{BB962C8B-B14F-4D97-AF65-F5344CB8AC3E}">
        <p14:creationId xmlns:p14="http://schemas.microsoft.com/office/powerpoint/2010/main" val="3386233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normAutofit fontScale="40000" lnSpcReduction="20000"/>
          </a:bodyPr>
          <a:lstStyle/>
          <a:p>
            <a:r>
              <a:rPr lang="tr-TR" dirty="0" err="1"/>
              <a:t>Ormoserlerin</a:t>
            </a:r>
            <a:r>
              <a:rPr lang="tr-TR" dirty="0"/>
              <a:t> mekanik ve </a:t>
            </a:r>
            <a:r>
              <a:rPr lang="tr-TR" dirty="0" err="1"/>
              <a:t>termomekanik</a:t>
            </a:r>
            <a:r>
              <a:rPr lang="tr-TR" dirty="0"/>
              <a:t> özellikleri,  </a:t>
            </a:r>
            <a:r>
              <a:rPr lang="tr-TR" dirty="0" err="1"/>
              <a:t>bifonksiyonel</a:t>
            </a:r>
            <a:r>
              <a:rPr lang="tr-TR" dirty="0"/>
              <a:t> </a:t>
            </a:r>
            <a:r>
              <a:rPr lang="tr-TR" dirty="0" err="1"/>
              <a:t>monomerlerin</a:t>
            </a:r>
            <a:r>
              <a:rPr lang="tr-TR" dirty="0"/>
              <a:t> inorganik ve organik çapraz bağlarıyla ilişkilendirilmektedir. Organik çapraz bağlarda meydana gelen artış sonucunda termal genleşme katsayısında azalma gözlenmektedir (</a:t>
            </a:r>
            <a:r>
              <a:rPr lang="tr-TR" dirty="0" err="1"/>
              <a:t>Combe</a:t>
            </a:r>
            <a:r>
              <a:rPr lang="tr-TR" dirty="0"/>
              <a:t> ve </a:t>
            </a:r>
            <a:r>
              <a:rPr lang="tr-TR" dirty="0" err="1"/>
              <a:t>Burke</a:t>
            </a:r>
            <a:r>
              <a:rPr lang="tr-TR" dirty="0"/>
              <a:t>, 2000). </a:t>
            </a:r>
            <a:r>
              <a:rPr lang="tr-TR" dirty="0" err="1"/>
              <a:t>Ormoserlerin</a:t>
            </a:r>
            <a:r>
              <a:rPr lang="tr-TR" dirty="0"/>
              <a:t> termal genleşme katsayısının diş dokularına oldukça yakın bir değer gösterdiği bildirilmektedir (</a:t>
            </a:r>
            <a:r>
              <a:rPr lang="tr-TR" dirty="0" err="1"/>
              <a:t>Ilie</a:t>
            </a:r>
            <a:r>
              <a:rPr lang="tr-TR" dirty="0"/>
              <a:t> N. 2011).</a:t>
            </a:r>
          </a:p>
          <a:p>
            <a:endParaRPr lang="tr-TR" dirty="0"/>
          </a:p>
          <a:p>
            <a:pPr defTabSz="495330" fontAlgn="auto">
              <a:lnSpc>
                <a:spcPct val="117999"/>
              </a:lnSpc>
              <a:spcBef>
                <a:spcPts val="0"/>
              </a:spcBef>
              <a:spcAft>
                <a:spcPts val="0"/>
              </a:spcAft>
              <a:defRPr/>
            </a:pPr>
            <a:r>
              <a:rPr lang="tr-TR" dirty="0"/>
              <a:t>Materyalin inorganik polimer yapısı ve </a:t>
            </a:r>
            <a:r>
              <a:rPr lang="tr-TR" dirty="0" err="1"/>
              <a:t>silan</a:t>
            </a:r>
            <a:r>
              <a:rPr lang="tr-TR" dirty="0"/>
              <a:t> bağları sebebiyle </a:t>
            </a:r>
            <a:r>
              <a:rPr lang="tr-TR" dirty="0" err="1"/>
              <a:t>toksik</a:t>
            </a:r>
            <a:r>
              <a:rPr lang="tr-TR" dirty="0"/>
              <a:t> problemlere neden olmayacağı belirtilmektedir (</a:t>
            </a:r>
            <a:r>
              <a:rPr lang="tr-TR" dirty="0" err="1"/>
              <a:t>Hickel</a:t>
            </a:r>
            <a:r>
              <a:rPr lang="tr-TR" dirty="0"/>
              <a:t> ve ark., 1998; </a:t>
            </a:r>
            <a:r>
              <a:rPr lang="tr-TR" dirty="0" err="1"/>
              <a:t>Ajlouni</a:t>
            </a:r>
            <a:r>
              <a:rPr lang="tr-TR" dirty="0"/>
              <a:t> ve ark., 2005). </a:t>
            </a:r>
            <a:r>
              <a:rPr lang="tr-TR" dirty="0" err="1"/>
              <a:t>Ormoserin</a:t>
            </a:r>
            <a:r>
              <a:rPr lang="tr-TR" dirty="0"/>
              <a:t> kanıtlanmış ve kabul edilmiş </a:t>
            </a:r>
            <a:r>
              <a:rPr lang="tr-TR" dirty="0" err="1"/>
              <a:t>kompozit</a:t>
            </a:r>
            <a:r>
              <a:rPr lang="tr-TR" dirty="0"/>
              <a:t> teknolojisiyle kombinasyonu sonucunda </a:t>
            </a:r>
            <a:r>
              <a:rPr lang="tr-TR" dirty="0" err="1"/>
              <a:t>polimerizasyon</a:t>
            </a:r>
            <a:r>
              <a:rPr lang="tr-TR" dirty="0"/>
              <a:t> işlemi sonrasında artık </a:t>
            </a:r>
            <a:r>
              <a:rPr lang="tr-TR" dirty="0" err="1"/>
              <a:t>monomerler</a:t>
            </a:r>
            <a:r>
              <a:rPr lang="tr-TR" dirty="0"/>
              <a:t> oluşmamakta ve bu sayede çevre dokularla </a:t>
            </a:r>
            <a:r>
              <a:rPr lang="tr-TR" dirty="0" err="1"/>
              <a:t>biyouyumluluk</a:t>
            </a:r>
            <a:r>
              <a:rPr lang="tr-TR" dirty="0"/>
              <a:t> göstermektedir ( Ancak </a:t>
            </a:r>
            <a:r>
              <a:rPr lang="tr-TR" dirty="0" err="1"/>
              <a:t>Ormoser</a:t>
            </a:r>
            <a:r>
              <a:rPr lang="tr-TR" dirty="0"/>
              <a:t> bazlı </a:t>
            </a:r>
            <a:r>
              <a:rPr lang="tr-TR" dirty="0" err="1"/>
              <a:t>restoratif</a:t>
            </a:r>
            <a:r>
              <a:rPr lang="tr-TR" dirty="0"/>
              <a:t> materyallerin </a:t>
            </a:r>
            <a:r>
              <a:rPr lang="tr-TR" dirty="0" err="1"/>
              <a:t>toksisitesiyle</a:t>
            </a:r>
            <a:r>
              <a:rPr lang="tr-TR" dirty="0"/>
              <a:t> ilgili olarak daha ileri araştırmalara ihtiyaç vardır (</a:t>
            </a:r>
            <a:r>
              <a:rPr lang="tr-TR" dirty="0" err="1"/>
              <a:t>Hickel</a:t>
            </a:r>
            <a:r>
              <a:rPr lang="tr-TR" dirty="0"/>
              <a:t> ve ark., 1998).</a:t>
            </a:r>
          </a:p>
          <a:p>
            <a:pPr indent="355564" algn="just" defTabSz="361591">
              <a:lnSpc>
                <a:spcPct val="150000"/>
              </a:lnSpc>
              <a:spcBef>
                <a:spcPts val="1842"/>
              </a:spcBef>
              <a:defRPr sz="1460"/>
            </a:pPr>
            <a:r>
              <a:rPr lang="tr-TR" dirty="0" err="1"/>
              <a:t>ormoserlerin</a:t>
            </a:r>
            <a:r>
              <a:rPr lang="tr-TR" dirty="0"/>
              <a:t> avantajları;</a:t>
            </a:r>
          </a:p>
          <a:p>
            <a:pPr indent="355564" algn="just" defTabSz="361591">
              <a:lnSpc>
                <a:spcPct val="150000"/>
              </a:lnSpc>
              <a:spcBef>
                <a:spcPts val="1842"/>
              </a:spcBef>
              <a:defRPr sz="1460"/>
            </a:pPr>
            <a:r>
              <a:rPr lang="tr-TR" dirty="0"/>
              <a:t>•	Mükemmel estetik</a:t>
            </a:r>
          </a:p>
          <a:p>
            <a:pPr indent="355564" algn="just" defTabSz="361591">
              <a:lnSpc>
                <a:spcPct val="150000"/>
              </a:lnSpc>
              <a:spcBef>
                <a:spcPts val="1842"/>
              </a:spcBef>
              <a:defRPr sz="1460"/>
            </a:pPr>
            <a:r>
              <a:rPr lang="tr-TR" dirty="0"/>
              <a:t>•	Yüksek </a:t>
            </a:r>
            <a:r>
              <a:rPr lang="tr-TR" dirty="0" err="1"/>
              <a:t>biyouyumluluk</a:t>
            </a:r>
            <a:endParaRPr lang="tr-TR" dirty="0"/>
          </a:p>
          <a:p>
            <a:pPr indent="355564" algn="just" defTabSz="361591">
              <a:lnSpc>
                <a:spcPct val="150000"/>
              </a:lnSpc>
              <a:spcBef>
                <a:spcPts val="1842"/>
              </a:spcBef>
              <a:defRPr sz="1460"/>
            </a:pPr>
            <a:r>
              <a:rPr lang="tr-TR" dirty="0"/>
              <a:t>•	Uzun yıllar dayanıklılık</a:t>
            </a:r>
          </a:p>
          <a:p>
            <a:pPr indent="355564" algn="just" defTabSz="361591">
              <a:lnSpc>
                <a:spcPct val="150000"/>
              </a:lnSpc>
              <a:spcBef>
                <a:spcPts val="1842"/>
              </a:spcBef>
              <a:defRPr sz="1460"/>
            </a:pPr>
            <a:r>
              <a:rPr lang="tr-TR" dirty="0"/>
              <a:t>•	Manipülasyonun kolay olması</a:t>
            </a:r>
          </a:p>
          <a:p>
            <a:pPr indent="355564" algn="just" defTabSz="361591">
              <a:lnSpc>
                <a:spcPct val="150000"/>
              </a:lnSpc>
              <a:spcBef>
                <a:spcPts val="1842"/>
              </a:spcBef>
              <a:defRPr sz="1460"/>
            </a:pPr>
            <a:r>
              <a:rPr lang="tr-TR" dirty="0"/>
              <a:t>•	Marjinal adaptasyonunun yüksek olması</a:t>
            </a:r>
          </a:p>
          <a:p>
            <a:pPr indent="355564" algn="just" defTabSz="361591">
              <a:lnSpc>
                <a:spcPct val="150000"/>
              </a:lnSpc>
              <a:spcBef>
                <a:spcPts val="1842"/>
              </a:spcBef>
              <a:defRPr sz="1460"/>
            </a:pPr>
            <a:r>
              <a:rPr lang="tr-TR" dirty="0"/>
              <a:t>•	Düşük </a:t>
            </a:r>
            <a:r>
              <a:rPr lang="tr-TR" dirty="0" err="1"/>
              <a:t>polimerizasyon</a:t>
            </a:r>
            <a:r>
              <a:rPr lang="tr-TR" dirty="0"/>
              <a:t> büzülmesi</a:t>
            </a:r>
          </a:p>
          <a:p>
            <a:pPr indent="355564" algn="just" defTabSz="361591">
              <a:lnSpc>
                <a:spcPct val="150000"/>
              </a:lnSpc>
              <a:spcBef>
                <a:spcPts val="1842"/>
              </a:spcBef>
              <a:defRPr sz="1460"/>
            </a:pPr>
            <a:r>
              <a:rPr lang="tr-TR" dirty="0"/>
              <a:t>•	Termal genleşme katsayısının dişe çok yakın olması</a:t>
            </a:r>
          </a:p>
          <a:p>
            <a:pPr indent="355564" algn="just" defTabSz="361591">
              <a:lnSpc>
                <a:spcPct val="150000"/>
              </a:lnSpc>
              <a:spcBef>
                <a:spcPts val="1842"/>
              </a:spcBef>
              <a:defRPr sz="1460"/>
            </a:pPr>
            <a:r>
              <a:rPr lang="tr-TR" dirty="0"/>
              <a:t>•	Aşınma direncinin yüksek olması</a:t>
            </a:r>
          </a:p>
          <a:p>
            <a:pPr indent="355564" algn="just" defTabSz="361591">
              <a:lnSpc>
                <a:spcPct val="150000"/>
              </a:lnSpc>
              <a:spcBef>
                <a:spcPts val="1842"/>
              </a:spcBef>
              <a:defRPr sz="1460"/>
            </a:pPr>
            <a:r>
              <a:rPr lang="tr-TR" dirty="0"/>
              <a:t>•	Renk </a:t>
            </a:r>
            <a:r>
              <a:rPr lang="tr-TR" dirty="0" err="1"/>
              <a:t>stabilitesini</a:t>
            </a:r>
            <a:r>
              <a:rPr lang="tr-TR" dirty="0"/>
              <a:t> koruması</a:t>
            </a:r>
          </a:p>
          <a:p>
            <a:pPr indent="355564" algn="just" defTabSz="361591">
              <a:lnSpc>
                <a:spcPct val="150000"/>
              </a:lnSpc>
              <a:spcBef>
                <a:spcPts val="1842"/>
              </a:spcBef>
              <a:defRPr sz="1460"/>
            </a:pPr>
            <a:r>
              <a:rPr lang="tr-TR" dirty="0"/>
              <a:t>Tüm </a:t>
            </a:r>
            <a:r>
              <a:rPr lang="tr-TR" dirty="0" err="1"/>
              <a:t>kaviteler</a:t>
            </a:r>
            <a:r>
              <a:rPr lang="tr-TR" dirty="0"/>
              <a:t> için kullanılabilir olması olarak sıralanmaktadır </a:t>
            </a:r>
          </a:p>
          <a:p>
            <a:endParaRPr lang="tr-TR" dirty="0"/>
          </a:p>
        </p:txBody>
      </p:sp>
    </p:spTree>
    <p:extLst>
      <p:ext uri="{BB962C8B-B14F-4D97-AF65-F5344CB8AC3E}">
        <p14:creationId xmlns:p14="http://schemas.microsoft.com/office/powerpoint/2010/main" val="89225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Shape 591"/>
          <p:cNvSpPr>
            <a:spLocks noGrp="1" noRot="1" noChangeAspect="1"/>
          </p:cNvSpPr>
          <p:nvPr>
            <p:ph type="sldImg"/>
          </p:nvPr>
        </p:nvSpPr>
        <p:spPr>
          <a:prstGeom prst="rect">
            <a:avLst/>
          </a:prstGeom>
        </p:spPr>
        <p:txBody>
          <a:bodyPr/>
          <a:lstStyle/>
          <a:p>
            <a:endParaRPr/>
          </a:p>
        </p:txBody>
      </p:sp>
      <p:sp>
        <p:nvSpPr>
          <p:cNvPr id="592" name="Shape 592"/>
          <p:cNvSpPr>
            <a:spLocks noGrp="1"/>
          </p:cNvSpPr>
          <p:nvPr>
            <p:ph type="body" sz="quarter" idx="1"/>
          </p:nvPr>
        </p:nvSpPr>
        <p:spPr>
          <a:prstGeom prst="rect">
            <a:avLst/>
          </a:prstGeom>
        </p:spPr>
        <p:txBody>
          <a:bodyPr>
            <a:normAutofit fontScale="47500" lnSpcReduction="20000"/>
          </a:bodyPr>
          <a:lstStyle/>
          <a:p>
            <a:pPr indent="482204" algn="just" defTabSz="490376">
              <a:lnSpc>
                <a:spcPct val="150000"/>
              </a:lnSpc>
              <a:spcBef>
                <a:spcPts val="2492"/>
              </a:spcBef>
              <a:defRPr sz="1979"/>
            </a:pPr>
            <a:r>
              <a:rPr lang="tr-TR" dirty="0" err="1"/>
              <a:t>Ormoserlerin</a:t>
            </a:r>
            <a:r>
              <a:rPr lang="tr-TR" dirty="0"/>
              <a:t> klinik olarak;</a:t>
            </a:r>
          </a:p>
          <a:p>
            <a:pPr indent="482204" algn="just" defTabSz="490376">
              <a:lnSpc>
                <a:spcPct val="150000"/>
              </a:lnSpc>
              <a:spcBef>
                <a:spcPts val="2492"/>
              </a:spcBef>
              <a:defRPr sz="1979"/>
            </a:pPr>
            <a:r>
              <a:rPr lang="tr-TR" dirty="0"/>
              <a:t>•	Sınıf I-V tüm </a:t>
            </a:r>
            <a:r>
              <a:rPr lang="tr-TR" dirty="0" err="1"/>
              <a:t>kavite</a:t>
            </a:r>
            <a:r>
              <a:rPr lang="tr-TR" dirty="0"/>
              <a:t> restorasyonları için</a:t>
            </a:r>
          </a:p>
          <a:p>
            <a:pPr indent="482204" algn="just" defTabSz="490376">
              <a:lnSpc>
                <a:spcPct val="150000"/>
              </a:lnSpc>
              <a:spcBef>
                <a:spcPts val="2492"/>
              </a:spcBef>
              <a:defRPr sz="1979"/>
            </a:pPr>
            <a:r>
              <a:rPr lang="tr-TR" dirty="0"/>
              <a:t>•	Travma sebebiyle etkilenmiş </a:t>
            </a:r>
            <a:r>
              <a:rPr lang="tr-TR" dirty="0" err="1"/>
              <a:t>anterior</a:t>
            </a:r>
            <a:r>
              <a:rPr lang="tr-TR" dirty="0"/>
              <a:t> dişlerin restorasyonunda</a:t>
            </a:r>
          </a:p>
          <a:p>
            <a:pPr indent="482204" algn="just" defTabSz="490376">
              <a:lnSpc>
                <a:spcPct val="150000"/>
              </a:lnSpc>
              <a:spcBef>
                <a:spcPts val="2492"/>
              </a:spcBef>
              <a:defRPr sz="1979"/>
            </a:pPr>
            <a:r>
              <a:rPr lang="tr-TR" dirty="0"/>
              <a:t>•	</a:t>
            </a:r>
            <a:r>
              <a:rPr lang="tr-TR" dirty="0" err="1"/>
              <a:t>Anterior</a:t>
            </a:r>
            <a:r>
              <a:rPr lang="tr-TR" dirty="0"/>
              <a:t> dişlerdeki </a:t>
            </a:r>
            <a:r>
              <a:rPr lang="tr-TR" dirty="0" err="1"/>
              <a:t>veneer</a:t>
            </a:r>
            <a:r>
              <a:rPr lang="tr-TR" dirty="0"/>
              <a:t> uygulamalarında</a:t>
            </a:r>
          </a:p>
          <a:p>
            <a:pPr indent="482204" algn="just" defTabSz="490376">
              <a:lnSpc>
                <a:spcPct val="150000"/>
              </a:lnSpc>
              <a:spcBef>
                <a:spcPts val="2492"/>
              </a:spcBef>
              <a:defRPr sz="1979"/>
            </a:pPr>
            <a:r>
              <a:rPr lang="tr-TR" dirty="0"/>
              <a:t>•	</a:t>
            </a:r>
            <a:r>
              <a:rPr lang="tr-TR" dirty="0" err="1"/>
              <a:t>Veneer</a:t>
            </a:r>
            <a:r>
              <a:rPr lang="tr-TR" dirty="0"/>
              <a:t> tamirinde</a:t>
            </a:r>
          </a:p>
          <a:p>
            <a:pPr indent="482204" algn="just" defTabSz="490376">
              <a:lnSpc>
                <a:spcPct val="150000"/>
              </a:lnSpc>
              <a:spcBef>
                <a:spcPts val="2492"/>
              </a:spcBef>
              <a:defRPr sz="1979"/>
            </a:pPr>
            <a:r>
              <a:rPr lang="tr-TR" dirty="0"/>
              <a:t>•	Estetiğin şekil ve renginin düzeltilmesinde</a:t>
            </a:r>
          </a:p>
          <a:p>
            <a:pPr indent="482204" algn="just" defTabSz="490376">
              <a:lnSpc>
                <a:spcPct val="150000"/>
              </a:lnSpc>
              <a:spcBef>
                <a:spcPts val="2492"/>
              </a:spcBef>
              <a:defRPr sz="1979"/>
            </a:pPr>
            <a:r>
              <a:rPr lang="tr-TR" dirty="0"/>
              <a:t>•	Kor yapımında</a:t>
            </a:r>
          </a:p>
          <a:p>
            <a:pPr indent="482204" algn="just" defTabSz="490376">
              <a:lnSpc>
                <a:spcPct val="150000"/>
              </a:lnSpc>
              <a:spcBef>
                <a:spcPts val="2492"/>
              </a:spcBef>
              <a:defRPr sz="1979"/>
            </a:pPr>
            <a:r>
              <a:rPr lang="tr-TR" dirty="0"/>
              <a:t>•	</a:t>
            </a:r>
            <a:r>
              <a:rPr lang="tr-TR" dirty="0" err="1"/>
              <a:t>İndirekt</a:t>
            </a:r>
            <a:r>
              <a:rPr lang="tr-TR" dirty="0"/>
              <a:t> </a:t>
            </a:r>
            <a:r>
              <a:rPr lang="tr-TR" dirty="0" err="1"/>
              <a:t>inlay</a:t>
            </a:r>
            <a:r>
              <a:rPr lang="tr-TR" dirty="0"/>
              <a:t> restorasyonlarda</a:t>
            </a:r>
          </a:p>
          <a:p>
            <a:pPr algn="just" defTabSz="490376">
              <a:lnSpc>
                <a:spcPct val="150000"/>
              </a:lnSpc>
              <a:spcBef>
                <a:spcPts val="2492"/>
              </a:spcBef>
              <a:buFont typeface="Arial" charset="-94"/>
              <a:buChar char="•"/>
              <a:defRPr sz="1979"/>
            </a:pPr>
            <a:r>
              <a:rPr lang="tr-TR" dirty="0" err="1"/>
              <a:t>Splintleme</a:t>
            </a:r>
            <a:r>
              <a:rPr lang="tr-TR" dirty="0"/>
              <a:t> işlemlerinde kullanımları tavsiye edilmektedir</a:t>
            </a:r>
          </a:p>
          <a:p>
            <a:r>
              <a:rPr dirty="0"/>
              <a:t>Ayrıca ortodontik olarak braketlerin yapıştırılma işlemleri esnasında da kullanımlarının başarılı sonuçlar verdiği bildirilmektedir (Vicente ve Bravo 2007).</a:t>
            </a:r>
          </a:p>
        </p:txBody>
      </p:sp>
    </p:spTree>
    <p:extLst>
      <p:ext uri="{BB962C8B-B14F-4D97-AF65-F5344CB8AC3E}">
        <p14:creationId xmlns:p14="http://schemas.microsoft.com/office/powerpoint/2010/main" val="71414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err="1"/>
              <a:t>Restoratif</a:t>
            </a:r>
            <a:r>
              <a:rPr lang="tr-TR" dirty="0"/>
              <a:t> diş hekimliğinde gelişmeler doğrultusunda, 1998 yılında yüzey </a:t>
            </a:r>
            <a:r>
              <a:rPr lang="tr-TR" dirty="0" err="1"/>
              <a:t>pH</a:t>
            </a:r>
            <a:r>
              <a:rPr lang="tr-TR" dirty="0"/>
              <a:t> değişikliklerine bağlı olarak flor, hidroksil ve kalsiyum iyonları salabilen yeni </a:t>
            </a:r>
            <a:r>
              <a:rPr lang="tr-TR" dirty="0" err="1"/>
              <a:t>kompozitler</a:t>
            </a:r>
            <a:r>
              <a:rPr lang="tr-TR" dirty="0"/>
              <a:t> gündeme gelmektedir. Restorasyon ve diş yüzeyinde plak birikimine bağlı olarak meydana gelen </a:t>
            </a:r>
            <a:r>
              <a:rPr lang="tr-TR" dirty="0" err="1"/>
              <a:t>pH</a:t>
            </a:r>
            <a:r>
              <a:rPr lang="tr-TR" dirty="0"/>
              <a:t> değerindeki azalma bu </a:t>
            </a:r>
            <a:r>
              <a:rPr lang="tr-TR" dirty="0" err="1"/>
              <a:t>kompozitlerden</a:t>
            </a:r>
            <a:r>
              <a:rPr lang="tr-TR" dirty="0"/>
              <a:t> iyon </a:t>
            </a:r>
            <a:r>
              <a:rPr lang="tr-TR" dirty="0" err="1"/>
              <a:t>salımını</a:t>
            </a:r>
            <a:r>
              <a:rPr lang="tr-TR" dirty="0"/>
              <a:t> arttırmaktadır. Bu etkileşim geliştirilen bazik-alkali cam dolduruculara dayanmaktadır ve bakterilerin büyümesinin </a:t>
            </a:r>
            <a:r>
              <a:rPr lang="tr-TR" dirty="0" err="1"/>
              <a:t>inhibe</a:t>
            </a:r>
            <a:r>
              <a:rPr lang="tr-TR" dirty="0"/>
              <a:t> edilmesi amaçlanmaktadır. Bu amaç doğrultusunda, </a:t>
            </a:r>
            <a:r>
              <a:rPr lang="tr-TR" dirty="0" err="1"/>
              <a:t>karyojenik</a:t>
            </a:r>
            <a:r>
              <a:rPr lang="tr-TR" dirty="0"/>
              <a:t> bakterilerin ürettiği asitlerin tamponlanması, </a:t>
            </a:r>
            <a:r>
              <a:rPr lang="tr-TR" dirty="0" err="1"/>
              <a:t>demineralizasyonun</a:t>
            </a:r>
            <a:r>
              <a:rPr lang="tr-TR" dirty="0"/>
              <a:t> ve restorasyonların kenarında </a:t>
            </a:r>
            <a:r>
              <a:rPr lang="tr-TR" dirty="0" err="1"/>
              <a:t>sekonder</a:t>
            </a:r>
            <a:r>
              <a:rPr lang="tr-TR" dirty="0"/>
              <a:t> çürük oluşumunun engellenmesi beklenilmektedir. İyon salabilen </a:t>
            </a:r>
            <a:r>
              <a:rPr lang="tr-TR" dirty="0" err="1"/>
              <a:t>kompozitlere</a:t>
            </a:r>
            <a:r>
              <a:rPr lang="tr-TR" dirty="0"/>
              <a:t> örnek olarak </a:t>
            </a:r>
            <a:r>
              <a:rPr lang="tr-TR" dirty="0" err="1"/>
              <a:t>Ariston</a:t>
            </a:r>
            <a:r>
              <a:rPr lang="tr-TR" dirty="0"/>
              <a:t> gösterilmektedir (Ersoy ve ark., 2004; </a:t>
            </a:r>
            <a:r>
              <a:rPr lang="tr-TR" dirty="0" err="1"/>
              <a:t>Dayangaç</a:t>
            </a:r>
            <a:r>
              <a:rPr lang="tr-TR" dirty="0"/>
              <a:t>, 2011).</a:t>
            </a:r>
          </a:p>
          <a:p>
            <a:endParaRPr lang="tr-TR" dirty="0"/>
          </a:p>
        </p:txBody>
      </p:sp>
    </p:spTree>
    <p:extLst>
      <p:ext uri="{BB962C8B-B14F-4D97-AF65-F5344CB8AC3E}">
        <p14:creationId xmlns:p14="http://schemas.microsoft.com/office/powerpoint/2010/main" val="119945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Diş hekimliğinde özellikle çocuk diş hekimliğinde hem verimlilik/maliyet oranını arttırmak hem de daha hızlı ve kolay uygulanan </a:t>
            </a:r>
            <a:r>
              <a:rPr lang="tr-TR" dirty="0" err="1"/>
              <a:t>restoratif</a:t>
            </a:r>
            <a:r>
              <a:rPr lang="tr-TR" dirty="0"/>
              <a:t> prosedürleri ortaya koymak için çalışmalar devam etmektedir. Daha az uygulama basamağı gerektiren </a:t>
            </a:r>
            <a:r>
              <a:rPr lang="tr-TR" dirty="0" err="1"/>
              <a:t>restoratif</a:t>
            </a:r>
            <a:r>
              <a:rPr lang="tr-TR" dirty="0"/>
              <a:t> materyaller tedavi zamanını azaltmakta ve amalgamın yerine alternatif olarak kullanımları söz konusu olmaktadır (</a:t>
            </a:r>
            <a:r>
              <a:rPr lang="tr-TR" dirty="0" err="1"/>
              <a:t>Ilie</a:t>
            </a:r>
            <a:r>
              <a:rPr lang="tr-TR" dirty="0"/>
              <a:t> ve ark., 2014). Geleneksel </a:t>
            </a:r>
            <a:r>
              <a:rPr lang="tr-TR" dirty="0" err="1"/>
              <a:t>kompozitlerde</a:t>
            </a:r>
            <a:r>
              <a:rPr lang="tr-TR" dirty="0"/>
              <a:t> kullanılan asitle dağlama-yıkama ve tabakalama tekniği </a:t>
            </a:r>
            <a:r>
              <a:rPr lang="tr-TR" dirty="0" err="1"/>
              <a:t>bulk-fill</a:t>
            </a:r>
            <a:r>
              <a:rPr lang="tr-TR" dirty="0"/>
              <a:t> </a:t>
            </a:r>
            <a:r>
              <a:rPr lang="tr-TR" dirty="0" err="1"/>
              <a:t>kompozitlerin</a:t>
            </a:r>
            <a:r>
              <a:rPr lang="tr-TR" dirty="0"/>
              <a:t> kullanılmaya başlanılmasıyla yerini self </a:t>
            </a:r>
            <a:r>
              <a:rPr lang="tr-TR" dirty="0" err="1"/>
              <a:t>etch</a:t>
            </a:r>
            <a:r>
              <a:rPr lang="tr-TR" dirty="0"/>
              <a:t> </a:t>
            </a:r>
            <a:r>
              <a:rPr lang="tr-TR" dirty="0" err="1"/>
              <a:t>adezivlere</a:t>
            </a:r>
            <a:r>
              <a:rPr lang="tr-TR" dirty="0"/>
              <a:t> ve tek aşamalı tekniğe bırakmaktadır (</a:t>
            </a:r>
            <a:r>
              <a:rPr lang="tr-TR" dirty="0" err="1"/>
              <a:t>Ilie</a:t>
            </a:r>
            <a:r>
              <a:rPr lang="tr-TR" dirty="0"/>
              <a:t> ve ark., 2014).</a:t>
            </a:r>
          </a:p>
          <a:p>
            <a:endParaRPr lang="tr-TR" dirty="0"/>
          </a:p>
        </p:txBody>
      </p:sp>
    </p:spTree>
    <p:extLst>
      <p:ext uri="{BB962C8B-B14F-4D97-AF65-F5344CB8AC3E}">
        <p14:creationId xmlns:p14="http://schemas.microsoft.com/office/powerpoint/2010/main" val="1135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Arka gruptaki geniş </a:t>
            </a:r>
            <a:r>
              <a:rPr lang="tr-TR" dirty="0" err="1"/>
              <a:t>kaviteler</a:t>
            </a:r>
            <a:r>
              <a:rPr lang="tr-TR" dirty="0"/>
              <a:t> için </a:t>
            </a:r>
            <a:r>
              <a:rPr lang="tr-TR" dirty="0" err="1"/>
              <a:t>kompozit</a:t>
            </a:r>
            <a:r>
              <a:rPr lang="tr-TR" dirty="0"/>
              <a:t> </a:t>
            </a:r>
            <a:r>
              <a:rPr lang="tr-TR" dirty="0" err="1"/>
              <a:t>rezinlerin</a:t>
            </a:r>
            <a:r>
              <a:rPr lang="tr-TR" dirty="0"/>
              <a:t> genellikle 2mm kalınlığında tabakalar halinde yerleştirilmesi tavsiye edilmektedir (</a:t>
            </a:r>
            <a:r>
              <a:rPr lang="tr-TR" dirty="0" err="1"/>
              <a:t>Cenci</a:t>
            </a:r>
            <a:r>
              <a:rPr lang="tr-TR" dirty="0"/>
              <a:t> ve ark., 2005; </a:t>
            </a:r>
            <a:r>
              <a:rPr lang="tr-TR" dirty="0" err="1"/>
              <a:t>Duarte</a:t>
            </a:r>
            <a:r>
              <a:rPr lang="tr-TR" dirty="0"/>
              <a:t> ve </a:t>
            </a:r>
            <a:r>
              <a:rPr lang="tr-TR" dirty="0" err="1"/>
              <a:t>Saad</a:t>
            </a:r>
            <a:r>
              <a:rPr lang="tr-TR" dirty="0"/>
              <a:t>, 2008; </a:t>
            </a:r>
            <a:r>
              <a:rPr lang="tr-TR" dirty="0" err="1"/>
              <a:t>Nagpal</a:t>
            </a:r>
            <a:r>
              <a:rPr lang="tr-TR" dirty="0"/>
              <a:t> ve ark., 2011). Bu işlem esnasında da tabakalar arasında hava kabarcığı kalması ya da tabakaların </a:t>
            </a:r>
            <a:r>
              <a:rPr lang="tr-TR" dirty="0" err="1"/>
              <a:t>kontamine</a:t>
            </a:r>
            <a:r>
              <a:rPr lang="tr-TR" dirty="0"/>
              <a:t> olması gibi riskler bulunmaktadır (</a:t>
            </a:r>
            <a:r>
              <a:rPr lang="tr-TR" dirty="0" err="1"/>
              <a:t>Tarle</a:t>
            </a:r>
            <a:r>
              <a:rPr lang="tr-TR" dirty="0"/>
              <a:t> ve ark., 2015). Bu nedenle üreticiler uygulanması daha basit olan, tek aşamada </a:t>
            </a:r>
            <a:r>
              <a:rPr lang="tr-TR" dirty="0" err="1"/>
              <a:t>kaviteye</a:t>
            </a:r>
            <a:r>
              <a:rPr lang="tr-TR" dirty="0"/>
              <a:t> yerleştirilip </a:t>
            </a:r>
            <a:r>
              <a:rPr lang="tr-TR" dirty="0" err="1"/>
              <a:t>polimerizasyona</a:t>
            </a:r>
            <a:r>
              <a:rPr lang="tr-TR" dirty="0"/>
              <a:t> izin verebilen </a:t>
            </a:r>
            <a:r>
              <a:rPr lang="tr-TR" dirty="0" err="1"/>
              <a:t>bulk-fill</a:t>
            </a:r>
            <a:r>
              <a:rPr lang="tr-TR" dirty="0"/>
              <a:t> </a:t>
            </a:r>
            <a:r>
              <a:rPr lang="tr-TR" dirty="0" err="1"/>
              <a:t>kompozit</a:t>
            </a:r>
            <a:r>
              <a:rPr lang="tr-TR" dirty="0"/>
              <a:t> </a:t>
            </a:r>
            <a:r>
              <a:rPr lang="tr-TR" dirty="0" err="1"/>
              <a:t>rezinleri</a:t>
            </a:r>
            <a:r>
              <a:rPr lang="tr-TR" dirty="0"/>
              <a:t> piyasaya sürmüşlerdir. 4-5</a:t>
            </a:r>
            <a:r>
              <a:rPr lang="tr-TR" baseline="0" dirty="0"/>
              <a:t> </a:t>
            </a:r>
            <a:r>
              <a:rPr lang="tr-TR" dirty="0"/>
              <a:t>mm kalınlığına kadar yeterli </a:t>
            </a:r>
            <a:r>
              <a:rPr lang="tr-TR" dirty="0" err="1"/>
              <a:t>polimerizasyon</a:t>
            </a:r>
            <a:r>
              <a:rPr lang="tr-TR" dirty="0"/>
              <a:t> sağlayabildikleri için işlem basamakları azalmakta ve daha kısa sürede restorasyonlar tamamlanabilmektedir (</a:t>
            </a:r>
            <a:r>
              <a:rPr lang="tr-TR" dirty="0" err="1"/>
              <a:t>Orlowski</a:t>
            </a:r>
            <a:r>
              <a:rPr lang="tr-TR" dirty="0"/>
              <a:t> ve ark., 2015).</a:t>
            </a:r>
          </a:p>
          <a:p>
            <a:endParaRPr lang="tr-TR" dirty="0"/>
          </a:p>
        </p:txBody>
      </p:sp>
    </p:spTree>
    <p:extLst>
      <p:ext uri="{BB962C8B-B14F-4D97-AF65-F5344CB8AC3E}">
        <p14:creationId xmlns:p14="http://schemas.microsoft.com/office/powerpoint/2010/main" val="161760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defTabSz="495330" fontAlgn="auto">
              <a:lnSpc>
                <a:spcPct val="117999"/>
              </a:lnSpc>
              <a:spcBef>
                <a:spcPts val="0"/>
              </a:spcBef>
              <a:spcAft>
                <a:spcPts val="0"/>
              </a:spcAft>
              <a:defRPr/>
            </a:pPr>
            <a:r>
              <a:rPr lang="tr-TR" dirty="0"/>
              <a:t>Materyalin yüksek </a:t>
            </a:r>
            <a:r>
              <a:rPr lang="tr-TR" dirty="0" err="1"/>
              <a:t>translusensi</a:t>
            </a:r>
            <a:r>
              <a:rPr lang="tr-TR" dirty="0"/>
              <a:t> özelliğinin bulunması sayesinde, </a:t>
            </a:r>
            <a:r>
              <a:rPr lang="tr-TR" dirty="0" err="1"/>
              <a:t>polimerizasyonu</a:t>
            </a:r>
            <a:r>
              <a:rPr lang="tr-TR" dirty="0"/>
              <a:t> için uygulanan ışık 4 mm derinliğine kadar etki etmektedir. Yapısına eklenmiş olan yenilikçi başlatıcı ajanlar sayesinde ışınlama süresi azalmakta ve </a:t>
            </a:r>
            <a:r>
              <a:rPr lang="tr-TR" dirty="0" err="1"/>
              <a:t>polimerizasyon</a:t>
            </a:r>
            <a:r>
              <a:rPr lang="tr-TR" dirty="0"/>
              <a:t> derinliği artmaktadır (</a:t>
            </a:r>
            <a:r>
              <a:rPr lang="tr-TR" dirty="0" err="1"/>
              <a:t>Orlowski</a:t>
            </a:r>
            <a:r>
              <a:rPr lang="tr-TR" dirty="0"/>
              <a:t> ve ark., 2015). Düşük </a:t>
            </a:r>
            <a:r>
              <a:rPr lang="tr-TR" dirty="0" err="1"/>
              <a:t>polimerizasyon</a:t>
            </a:r>
            <a:r>
              <a:rPr lang="tr-TR" dirty="0"/>
              <a:t> büzülmesi ve yüksek doldurucu oranı sayesinde büzülme stresi çok düşük olmakta ve böylelikle daha kalın tabakalar halinde uygulanabilmektedir. Geniş renk alternatiflerinin olması sayesinde renk seçimi işlemi daha kolay olmakta ayrıca bitirme ve parlatma işlemleri daha kısa sürede tamamlanmaktadır (</a:t>
            </a:r>
            <a:r>
              <a:rPr lang="tr-TR" dirty="0" err="1"/>
              <a:t>Peutzfeldt</a:t>
            </a:r>
            <a:r>
              <a:rPr lang="tr-TR" dirty="0"/>
              <a:t> ve </a:t>
            </a:r>
            <a:r>
              <a:rPr lang="tr-TR" dirty="0" err="1"/>
              <a:t>Asmussen</a:t>
            </a:r>
            <a:r>
              <a:rPr lang="tr-TR" dirty="0"/>
              <a:t>, 2004; </a:t>
            </a:r>
            <a:r>
              <a:rPr lang="tr-TR" dirty="0" err="1"/>
              <a:t>Cenci</a:t>
            </a:r>
            <a:r>
              <a:rPr lang="tr-TR" dirty="0"/>
              <a:t> ve ark., 2005). </a:t>
            </a:r>
          </a:p>
        </p:txBody>
      </p:sp>
    </p:spTree>
    <p:extLst>
      <p:ext uri="{BB962C8B-B14F-4D97-AF65-F5344CB8AC3E}">
        <p14:creationId xmlns:p14="http://schemas.microsoft.com/office/powerpoint/2010/main" val="897969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E3F14CEF-8A24-40DA-8061-8B9326A63A42}"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31B35A5C-64EC-447D-B78A-32892601F4E2}"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80368A8C-0BBC-47B2-B4EE-78AA727AE55F}"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aşlık ve Maddeler">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Başlık Metni</a:t>
            </a:r>
          </a:p>
        </p:txBody>
      </p:sp>
      <p:sp>
        <p:nvSpPr>
          <p:cNvPr id="57" name="Shape 57"/>
          <p:cNvSpPr>
            <a:spLocks noGrp="1"/>
          </p:cNvSpPr>
          <p:nvPr>
            <p:ph type="body" idx="1"/>
          </p:nvPr>
        </p:nvSpPr>
        <p:spPr>
          <a:xfrm>
            <a:off x="892969" y="1946672"/>
            <a:ext cx="7358063"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Gövde Düzeyi Bir</a:t>
            </a:r>
          </a:p>
          <a:p>
            <a:pPr lvl="1"/>
            <a:r>
              <a:t>Gövde Düzeyi İki</a:t>
            </a:r>
          </a:p>
          <a:p>
            <a:pPr lvl="2"/>
            <a:r>
              <a:t>Gövde Düzeyi Üç</a:t>
            </a:r>
          </a:p>
          <a:p>
            <a:pPr lvl="3"/>
            <a:r>
              <a:t>Gövde Düzeyi Dört</a:t>
            </a:r>
          </a:p>
          <a:p>
            <a:pPr lvl="4"/>
            <a:r>
              <a:t>Gövde Düzeyi Beş</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68DEC3BC-7466-4354-9E27-C6B811684DCF}"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pPr>
              <a:defRPr/>
            </a:pPr>
            <a:endParaRPr lang="tr-TR"/>
          </a:p>
        </p:txBody>
      </p:sp>
      <p:sp>
        <p:nvSpPr>
          <p:cNvPr id="6" name="Rectangle 6"/>
          <p:cNvSpPr>
            <a:spLocks noGrp="1" noChangeArrowheads="1"/>
          </p:cNvSpPr>
          <p:nvPr>
            <p:ph type="sldNum" sz="quarter" idx="12"/>
          </p:nvPr>
        </p:nvSpPr>
        <p:spPr>
          <a:ln/>
        </p:spPr>
        <p:txBody>
          <a:bodyPr/>
          <a:lstStyle>
            <a:lvl1pPr>
              <a:defRPr/>
            </a:lvl1pPr>
          </a:lstStyle>
          <a:p>
            <a:pPr>
              <a:defRPr/>
            </a:pPr>
            <a:fld id="{BD5BF5F8-849A-4A34-9F23-1D6EA2642529}"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9D488494-310A-4274-8648-8E21A328E0DA}"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pPr>
              <a:defRPr/>
            </a:pPr>
            <a:endParaRPr lang="tr-TR"/>
          </a:p>
        </p:txBody>
      </p:sp>
      <p:sp>
        <p:nvSpPr>
          <p:cNvPr id="9" name="Rectangle 6"/>
          <p:cNvSpPr>
            <a:spLocks noGrp="1" noChangeArrowheads="1"/>
          </p:cNvSpPr>
          <p:nvPr>
            <p:ph type="sldNum" sz="quarter" idx="12"/>
          </p:nvPr>
        </p:nvSpPr>
        <p:spPr>
          <a:ln/>
        </p:spPr>
        <p:txBody>
          <a:bodyPr/>
          <a:lstStyle>
            <a:lvl1pPr>
              <a:defRPr/>
            </a:lvl1pPr>
          </a:lstStyle>
          <a:p>
            <a:pPr>
              <a:defRPr/>
            </a:pPr>
            <a:fld id="{574C87FF-E017-4ED3-B269-9B674FF40D7E}"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pPr>
              <a:defRPr/>
            </a:pPr>
            <a:endParaRPr lang="tr-TR"/>
          </a:p>
        </p:txBody>
      </p:sp>
      <p:sp>
        <p:nvSpPr>
          <p:cNvPr id="5" name="Rectangle 6"/>
          <p:cNvSpPr>
            <a:spLocks noGrp="1" noChangeArrowheads="1"/>
          </p:cNvSpPr>
          <p:nvPr>
            <p:ph type="sldNum" sz="quarter" idx="12"/>
          </p:nvPr>
        </p:nvSpPr>
        <p:spPr>
          <a:ln/>
        </p:spPr>
        <p:txBody>
          <a:bodyPr/>
          <a:lstStyle>
            <a:lvl1pPr>
              <a:defRPr/>
            </a:lvl1pPr>
          </a:lstStyle>
          <a:p>
            <a:pPr>
              <a:defRPr/>
            </a:pPr>
            <a:fld id="{DDD71F0D-AADC-4376-8585-7DE487C949B4}"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pPr>
              <a:defRPr/>
            </a:pPr>
            <a:endParaRPr lang="tr-TR"/>
          </a:p>
        </p:txBody>
      </p:sp>
      <p:sp>
        <p:nvSpPr>
          <p:cNvPr id="4" name="Rectangle 6"/>
          <p:cNvSpPr>
            <a:spLocks noGrp="1" noChangeArrowheads="1"/>
          </p:cNvSpPr>
          <p:nvPr>
            <p:ph type="sldNum" sz="quarter" idx="12"/>
          </p:nvPr>
        </p:nvSpPr>
        <p:spPr>
          <a:ln/>
        </p:spPr>
        <p:txBody>
          <a:bodyPr/>
          <a:lstStyle>
            <a:lvl1pPr>
              <a:defRPr/>
            </a:lvl1pPr>
          </a:lstStyle>
          <a:p>
            <a:pPr>
              <a:defRPr/>
            </a:pPr>
            <a:fld id="{90ACFF7B-3CE5-4166-A857-74FAE30A5A4E}"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45F2ED05-B400-416E-BD83-737823C59CE7}"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248B7C8E-A227-47A6-AE59-FE1F95906632}"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a:t>Asıl başlık stili için tıklatın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0EEE590A-E1EF-4622-BB5B-427B7CFAD573}"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20.jpeg"/><Relationship Id="rId5" Type="http://schemas.openxmlformats.org/officeDocument/2006/relationships/diagramQuickStyle" Target="../diagrams/quickStyle4.xml"/><Relationship Id="rId10" Type="http://schemas.microsoft.com/office/2007/relationships/hdphoto" Target="../media/hdphoto2.wdp"/><Relationship Id="rId4" Type="http://schemas.openxmlformats.org/officeDocument/2006/relationships/diagramLayout" Target="../diagrams/layout4.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diagramColors" Target="../diagrams/colors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QuickStyle" Target="../diagrams/quickStyle6.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diagramLayout" Target="../diagrams/layout6.xml"/><Relationship Id="rId5" Type="http://schemas.openxmlformats.org/officeDocument/2006/relationships/diagramQuickStyle" Target="../diagrams/quickStyle5.xml"/><Relationship Id="rId10" Type="http://schemas.openxmlformats.org/officeDocument/2006/relationships/diagramData" Target="../diagrams/data6.xml"/><Relationship Id="rId4" Type="http://schemas.openxmlformats.org/officeDocument/2006/relationships/diagramLayout" Target="../diagrams/layout5.xml"/><Relationship Id="rId9" Type="http://schemas.openxmlformats.org/officeDocument/2006/relationships/image" Target="../media/image26.jpeg"/><Relationship Id="rId14"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0.jpeg"/><Relationship Id="rId7" Type="http://schemas.openxmlformats.org/officeDocument/2006/relationships/diagramColors" Target="../diagrams/colors7.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52.png"/><Relationship Id="rId18" Type="http://schemas.openxmlformats.org/officeDocument/2006/relationships/image" Target="../media/image55.jpeg"/><Relationship Id="rId3" Type="http://schemas.openxmlformats.org/officeDocument/2006/relationships/image" Target="../media/image42.jpeg"/><Relationship Id="rId21" Type="http://schemas.openxmlformats.org/officeDocument/2006/relationships/image" Target="../media/image58.jpeg"/><Relationship Id="rId7" Type="http://schemas.openxmlformats.org/officeDocument/2006/relationships/image" Target="../media/image47.jpeg"/><Relationship Id="rId12" Type="http://schemas.openxmlformats.org/officeDocument/2006/relationships/image" Target="../media/image51.jpeg"/><Relationship Id="rId17" Type="http://schemas.openxmlformats.org/officeDocument/2006/relationships/image" Target="../media/image54.jpeg"/><Relationship Id="rId2" Type="http://schemas.openxmlformats.org/officeDocument/2006/relationships/notesSlide" Target="../notesSlides/notesSlide29.xml"/><Relationship Id="rId16" Type="http://schemas.microsoft.com/office/2007/relationships/hdphoto" Target="../media/hdphoto5.wdp"/><Relationship Id="rId20"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31.jpeg"/><Relationship Id="rId11" Type="http://schemas.openxmlformats.org/officeDocument/2006/relationships/image" Target="../media/image50.jpeg"/><Relationship Id="rId5" Type="http://schemas.openxmlformats.org/officeDocument/2006/relationships/image" Target="../media/image34.jpeg"/><Relationship Id="rId15" Type="http://schemas.openxmlformats.org/officeDocument/2006/relationships/image" Target="../media/image53.png"/><Relationship Id="rId10" Type="http://schemas.openxmlformats.org/officeDocument/2006/relationships/image" Target="../media/image49.jpeg"/><Relationship Id="rId19" Type="http://schemas.openxmlformats.org/officeDocument/2006/relationships/image" Target="../media/image56.jpeg"/><Relationship Id="rId4" Type="http://schemas.openxmlformats.org/officeDocument/2006/relationships/image" Target="../media/image46.jpeg"/><Relationship Id="rId9" Type="http://schemas.openxmlformats.org/officeDocument/2006/relationships/image" Target="../media/image48.jpeg"/><Relationship Id="rId14" Type="http://schemas.microsoft.com/office/2007/relationships/hdphoto" Target="../media/hdphoto4.wdp"/><Relationship Id="rId22"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8.gif"/></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a:spLocks noGrp="1"/>
          </p:cNvSpPr>
          <p:nvPr>
            <p:ph type="title"/>
          </p:nvPr>
        </p:nvSpPr>
        <p:spPr>
          <a:xfrm>
            <a:off x="81829" y="385762"/>
            <a:ext cx="8603673" cy="1087149"/>
          </a:xfrm>
          <a:prstGeom prst="rect">
            <a:avLst/>
          </a:prstGeom>
          <a:ln w="12700">
            <a:miter lim="400000"/>
          </a:ln>
        </p:spPr>
        <p:txBody>
          <a:bodyPr lIns="35717" tIns="35717" rIns="35717" bIns="35717"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YENİ GELİŞMELER IŞIĞINDA RESTORATİF MATERYALLER</a:t>
            </a:r>
          </a:p>
        </p:txBody>
      </p:sp>
      <p:sp>
        <p:nvSpPr>
          <p:cNvPr id="552" name="Shape 552"/>
          <p:cNvSpPr>
            <a:spLocks noGrp="1"/>
          </p:cNvSpPr>
          <p:nvPr>
            <p:ph type="body" idx="1"/>
          </p:nvPr>
        </p:nvSpPr>
        <p:spPr>
          <a:xfrm>
            <a:off x="81828" y="1653268"/>
            <a:ext cx="9062172" cy="4886325"/>
          </a:xfrm>
          <a:prstGeom prst="rect">
            <a:avLst/>
          </a:prstGeom>
        </p:spPr>
        <p:txBody>
          <a:bodyPr numCol="2">
            <a:normAutofit/>
          </a:bodyPr>
          <a:lstStyle/>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Ormoserler</a:t>
            </a:r>
            <a:r>
              <a:rPr sz="2000" dirty="0">
                <a:latin typeface="+mj-lt"/>
                <a:cs typeface="Times New Roman" panose="02020603050405020304" pitchFamily="18" charset="0"/>
              </a:rPr>
              <a:t> </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İyon</a:t>
            </a:r>
            <a:r>
              <a:rPr sz="2000" dirty="0">
                <a:latin typeface="+mj-lt"/>
                <a:cs typeface="Times New Roman" panose="02020603050405020304" pitchFamily="18" charset="0"/>
              </a:rPr>
              <a:t> Salabilen Kompozit rezinler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Fiberle</a:t>
            </a:r>
            <a:r>
              <a:rPr sz="2000" dirty="0">
                <a:latin typeface="+mj-lt"/>
                <a:cs typeface="Times New Roman" panose="02020603050405020304" pitchFamily="18" charset="0"/>
              </a:rPr>
              <a:t> Güçlendirilmiş Kompozitler (FRC)</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Seromerler</a:t>
            </a:r>
            <a:r>
              <a:rPr sz="2000" dirty="0">
                <a:latin typeface="+mj-lt"/>
                <a:cs typeface="Times New Roman" panose="02020603050405020304" pitchFamily="18" charset="0"/>
              </a:rPr>
              <a:t> </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Siloran</a:t>
            </a:r>
            <a:r>
              <a:rPr sz="2000" dirty="0">
                <a:latin typeface="+mj-lt"/>
                <a:cs typeface="Times New Roman" panose="02020603050405020304" pitchFamily="18" charset="0"/>
              </a:rPr>
              <a:t>  Esaslı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TCD-</a:t>
            </a:r>
            <a:r>
              <a:rPr sz="2000" dirty="0" err="1">
                <a:latin typeface="+mj-lt"/>
                <a:cs typeface="Times New Roman" panose="02020603050405020304" pitchFamily="18" charset="0"/>
              </a:rPr>
              <a:t>Üretan</a:t>
            </a:r>
            <a:r>
              <a:rPr sz="2000" dirty="0">
                <a:latin typeface="+mj-lt"/>
                <a:cs typeface="Times New Roman" panose="02020603050405020304" pitchFamily="18" charset="0"/>
              </a:rPr>
              <a:t> Esaslı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Dimer-</a:t>
            </a:r>
            <a:r>
              <a:rPr sz="2000" dirty="0" err="1">
                <a:latin typeface="+mj-lt"/>
                <a:cs typeface="Times New Roman" panose="02020603050405020304" pitchFamily="18" charset="0"/>
              </a:rPr>
              <a:t>Asid</a:t>
            </a:r>
            <a:r>
              <a:rPr sz="2000" dirty="0">
                <a:latin typeface="+mj-lt"/>
                <a:cs typeface="Times New Roman" panose="02020603050405020304" pitchFamily="18" charset="0"/>
              </a:rPr>
              <a:t> İçerikli Kompozit Rezinler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Nanoseramik</a:t>
            </a:r>
            <a:r>
              <a:rPr sz="2000" dirty="0">
                <a:latin typeface="+mj-lt"/>
                <a:cs typeface="Times New Roman" panose="02020603050405020304" pitchFamily="18" charset="0"/>
              </a:rPr>
              <a:t> kompozit rezinler (ormoser+nanodoldurucu)</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Bulk-fill Kompozit Rezinler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SDR(Smart Dentine Replacement)</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Giomerler</a:t>
            </a:r>
            <a:endParaRPr sz="2000" dirty="0">
              <a:latin typeface="+mj-lt"/>
              <a:cs typeface="Times New Roman" panose="02020603050405020304" pitchFamily="18" charset="0"/>
            </a:endParaRP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Cam Karbomer Simanlar</a:t>
            </a: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Nano-iyonomer</a:t>
            </a:r>
            <a:r>
              <a:rPr sz="2000" dirty="0">
                <a:latin typeface="+mj-lt"/>
                <a:cs typeface="Times New Roman" panose="02020603050405020304" pitchFamily="18" charset="0"/>
              </a:rPr>
              <a:t> Simanlar</a:t>
            </a:r>
          </a:p>
          <a:p>
            <a:pPr algn="just" defTabSz="196089">
              <a:lnSpc>
                <a:spcPct val="120000"/>
              </a:lnSpc>
              <a:spcBef>
                <a:spcPts val="984"/>
              </a:spcBef>
              <a:buFont typeface="Wingdings" panose="05000000000000000000" pitchFamily="2" charset="2"/>
              <a:buChar char="v"/>
              <a:defRPr sz="1220"/>
            </a:pPr>
            <a:r>
              <a:rPr sz="2000" dirty="0">
                <a:latin typeface="+mj-lt"/>
                <a:cs typeface="Times New Roman" panose="02020603050405020304" pitchFamily="18" charset="0"/>
              </a:rPr>
              <a:t>Self-</a:t>
            </a:r>
            <a:r>
              <a:rPr sz="2000" dirty="0" err="1">
                <a:latin typeface="+mj-lt"/>
                <a:cs typeface="Times New Roman" panose="02020603050405020304" pitchFamily="18" charset="0"/>
              </a:rPr>
              <a:t>Adeziv</a:t>
            </a:r>
            <a:r>
              <a:rPr sz="2000" dirty="0">
                <a:latin typeface="+mj-lt"/>
                <a:cs typeface="Times New Roman" panose="02020603050405020304" pitchFamily="18" charset="0"/>
              </a:rPr>
              <a:t> Posterior </a:t>
            </a:r>
            <a:r>
              <a:rPr sz="2000" dirty="0" err="1">
                <a:latin typeface="+mj-lt"/>
                <a:cs typeface="Times New Roman" panose="02020603050405020304" pitchFamily="18" charset="0"/>
              </a:rPr>
              <a:t>Restoratif</a:t>
            </a:r>
            <a:endParaRPr lang="tr-TR" sz="2000" dirty="0">
              <a:latin typeface="+mj-lt"/>
              <a:cs typeface="Times New Roman" panose="02020603050405020304" pitchFamily="18" charset="0"/>
            </a:endParaRPr>
          </a:p>
          <a:p>
            <a:pPr algn="just" defTabSz="196089">
              <a:lnSpc>
                <a:spcPct val="120000"/>
              </a:lnSpc>
              <a:spcBef>
                <a:spcPts val="984"/>
              </a:spcBef>
              <a:buFont typeface="Wingdings" panose="05000000000000000000" pitchFamily="2" charset="2"/>
              <a:buChar char="v"/>
              <a:defRPr sz="1220"/>
            </a:pPr>
            <a:r>
              <a:rPr sz="2000" dirty="0" err="1">
                <a:latin typeface="+mj-lt"/>
                <a:cs typeface="Times New Roman" panose="02020603050405020304" pitchFamily="18" charset="0"/>
              </a:rPr>
              <a:t>Zirkonomerler</a:t>
            </a:r>
            <a:endParaRPr sz="2000" dirty="0">
              <a:latin typeface="+mj-lt"/>
              <a:cs typeface="Times New Roman" panose="02020603050405020304" pitchFamily="18" charset="0"/>
            </a:endParaRPr>
          </a:p>
        </p:txBody>
      </p:sp>
    </p:spTree>
    <p:extLst>
      <p:ext uri="{BB962C8B-B14F-4D97-AF65-F5344CB8AC3E}">
        <p14:creationId xmlns:p14="http://schemas.microsoft.com/office/powerpoint/2010/main" val="43798763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p:cNvSpPr>
          <p:nvPr>
            <p:ph type="body" idx="1"/>
          </p:nvPr>
        </p:nvSpPr>
        <p:spPr>
          <a:xfrm>
            <a:off x="268865" y="1107281"/>
            <a:ext cx="8251031" cy="1143000"/>
          </a:xfrm>
          <a:prstGeom prst="rect">
            <a:avLst/>
          </a:prstGeom>
          <a:ln w="12700">
            <a:miter lim="400000"/>
          </a:ln>
        </p:spPr>
        <p:txBody>
          <a:bodyPr lIns="35717" tIns="35717" rIns="35717" bIns="35717"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Erken çocukluk çağı çürüğü </a:t>
            </a:r>
            <a:r>
              <a:rPr lang="tr-TR" sz="2000" dirty="0">
                <a:cs typeface="Times New Roman" panose="02020603050405020304" pitchFamily="18" charset="0"/>
                <a:sym typeface="Wingdings"/>
              </a:rPr>
              <a:t> </a:t>
            </a:r>
            <a:r>
              <a:rPr lang="tr-TR" sz="2000" dirty="0">
                <a:cs typeface="Times New Roman" panose="02020603050405020304" pitchFamily="18" charset="0"/>
              </a:rPr>
              <a:t> kompozit </a:t>
            </a:r>
            <a:r>
              <a:rPr lang="tr-TR" sz="2000" dirty="0" err="1">
                <a:cs typeface="Times New Roman" panose="02020603050405020304" pitchFamily="18" charset="0"/>
              </a:rPr>
              <a:t>rezinlerin</a:t>
            </a:r>
            <a:r>
              <a:rPr lang="tr-TR" sz="2000" dirty="0">
                <a:cs typeface="Times New Roman" panose="02020603050405020304" pitchFamily="18" charset="0"/>
              </a:rPr>
              <a:t> kullanımı</a:t>
            </a:r>
          </a:p>
        </p:txBody>
      </p:sp>
      <p:sp>
        <p:nvSpPr>
          <p:cNvPr id="3" name="Shape 687"/>
          <p:cNvSpPr>
            <a:spLocks noGrp="1"/>
          </p:cNvSpPr>
          <p:nvPr>
            <p:ph type="title"/>
          </p:nvPr>
        </p:nvSpPr>
        <p:spPr>
          <a:xfrm>
            <a:off x="0" y="273952"/>
            <a:ext cx="7358063" cy="517922"/>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sp>
        <p:nvSpPr>
          <p:cNvPr id="4" name="Shape 702"/>
          <p:cNvSpPr txBox="1">
            <a:spLocks/>
          </p:cNvSpPr>
          <p:nvPr/>
        </p:nvSpPr>
        <p:spPr>
          <a:xfrm>
            <a:off x="490971" y="3023569"/>
            <a:ext cx="8028925" cy="2938216"/>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Autofit/>
          </a:bodyPr>
          <a:lstStyle>
            <a:lvl1pPr indent="436092" algn="just" defTabSz="443484">
              <a:lnSpc>
                <a:spcPct val="150000"/>
              </a:lnSpc>
              <a:spcBef>
                <a:spcPts val="2300"/>
              </a:spcBef>
              <a:defRPr sz="2800">
                <a:cs typeface="Times New Roman" panose="02020603050405020304" pitchFamily="18" charset="0"/>
              </a:defRPr>
            </a:lvl1pPr>
            <a:lvl2pPr marL="1143000" indent="-571500" algn="l">
              <a:spcBef>
                <a:spcPts val="3600"/>
              </a:spcBef>
              <a:buSzPct val="43000"/>
              <a:buBlip>
                <a:blip r:embed="rId3"/>
              </a:buBlip>
              <a:defRPr sz="3600"/>
            </a:lvl2pPr>
            <a:lvl3pPr marL="1714500" indent="-571500" algn="l">
              <a:spcBef>
                <a:spcPts val="3600"/>
              </a:spcBef>
              <a:buSzPct val="43000"/>
              <a:buBlip>
                <a:blip r:embed="rId3"/>
              </a:buBlip>
              <a:defRPr sz="3600"/>
            </a:lvl3pPr>
            <a:lvl4pPr marL="2286000" indent="-571500" algn="l">
              <a:spcBef>
                <a:spcPts val="3600"/>
              </a:spcBef>
              <a:buSzPct val="43000"/>
              <a:buBlip>
                <a:blip r:embed="rId3"/>
              </a:buBlip>
              <a:defRPr sz="3600"/>
            </a:lvl4pPr>
            <a:lvl5pPr marL="2857500" indent="-571500" algn="l">
              <a:spcBef>
                <a:spcPts val="3600"/>
              </a:spcBef>
              <a:buSzPct val="43000"/>
              <a:buBlip>
                <a:blip r:embed="rId3"/>
              </a:buBlip>
              <a:defRPr sz="3600"/>
            </a:lvl5pPr>
            <a:lvl6pPr marL="3429000" indent="-571500" algn="l">
              <a:spcBef>
                <a:spcPts val="3600"/>
              </a:spcBef>
              <a:buSzPct val="43000"/>
              <a:buBlip>
                <a:blip r:embed="rId3"/>
              </a:buBlip>
              <a:defRPr sz="3600"/>
            </a:lvl6pPr>
            <a:lvl7pPr marL="4000500" indent="-571500" algn="l">
              <a:spcBef>
                <a:spcPts val="3600"/>
              </a:spcBef>
              <a:buSzPct val="43000"/>
              <a:buBlip>
                <a:blip r:embed="rId3"/>
              </a:buBlip>
              <a:defRPr sz="3600"/>
            </a:lvl7pPr>
            <a:lvl8pPr marL="4572000" indent="-571500" algn="l">
              <a:spcBef>
                <a:spcPts val="3600"/>
              </a:spcBef>
              <a:buSzPct val="43000"/>
              <a:buBlip>
                <a:blip r:embed="rId3"/>
              </a:buBlip>
              <a:defRPr sz="3600"/>
            </a:lvl8pPr>
            <a:lvl9pPr marL="5143500" indent="-571500" algn="l">
              <a:spcBef>
                <a:spcPts val="3600"/>
              </a:spcBef>
              <a:buSzPct val="43000"/>
              <a:buBlip>
                <a:blip r:embed="rId3"/>
              </a:buBlip>
              <a:defRPr sz="3600"/>
            </a:lvl9pPr>
          </a:lstStyle>
          <a:p>
            <a:r>
              <a:rPr lang="tr-TR" dirty="0"/>
              <a:t>Klinik olarak derin, dar ve ulaşımı zor kavitelerin bulk-fill’in akışkan formu ile, geniş kavitelerin ise yüksek viskoziteli bulk-fill rezinlerle daha hızlı ve kolaylıkla restore edilebileceği belirtilmektedir.</a:t>
            </a: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6978" y="1372249"/>
            <a:ext cx="630580" cy="613064"/>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t="9818" r="735" b="9908"/>
          <a:stretch/>
        </p:blipFill>
        <p:spPr>
          <a:xfrm>
            <a:off x="3058580" y="2166938"/>
            <a:ext cx="2671601" cy="1244228"/>
          </a:xfrm>
          <a:prstGeom prst="rect">
            <a:avLst/>
          </a:prstGeom>
        </p:spPr>
      </p:pic>
    </p:spTree>
    <p:extLst>
      <p:ext uri="{BB962C8B-B14F-4D97-AF65-F5344CB8AC3E}">
        <p14:creationId xmlns:p14="http://schemas.microsoft.com/office/powerpoint/2010/main" val="22601587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p:cNvSpPr>
          <p:nvPr>
            <p:ph type="body" idx="1"/>
          </p:nvPr>
        </p:nvSpPr>
        <p:spPr>
          <a:xfrm>
            <a:off x="280555" y="3811542"/>
            <a:ext cx="8568603" cy="1196603"/>
          </a:xfrm>
          <a:prstGeom prst="rect">
            <a:avLst/>
          </a:prstGeom>
          <a:ln w="12700">
            <a:miter lim="400000"/>
          </a:ln>
        </p:spPr>
        <p:txBody>
          <a:bodyPr lIns="35717" tIns="35717" rIns="35717" bIns="35717" anchor="ctr">
            <a:noAutofit/>
          </a:bodyPr>
          <a:lstStyle/>
          <a:p>
            <a:pPr marL="0" indent="316100" algn="just">
              <a:lnSpc>
                <a:spcPct val="150000"/>
              </a:lnSpc>
              <a:spcBef>
                <a:spcPts val="1687"/>
              </a:spcBef>
              <a:buNone/>
            </a:pPr>
            <a:r>
              <a:rPr lang="tr-TR" sz="2000" dirty="0">
                <a:effectLst>
                  <a:glow rad="139700">
                    <a:schemeClr val="accent1">
                      <a:satMod val="175000"/>
                      <a:alpha val="40000"/>
                    </a:schemeClr>
                  </a:glow>
                </a:effectLst>
                <a:cs typeface="Times New Roman" panose="02020603050405020304" pitchFamily="18" charset="0"/>
              </a:rPr>
              <a:t> Bu güçlendirilmiş cam partiküllü polimerler içeren yeni kompozit materyaller </a:t>
            </a:r>
            <a:r>
              <a:rPr lang="tr-TR" sz="2000" dirty="0">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GİOMER</a:t>
            </a:r>
            <a:r>
              <a:rPr lang="tr-TR" sz="2000" dirty="0">
                <a:effectLst>
                  <a:glow rad="139700">
                    <a:schemeClr val="accent1">
                      <a:satMod val="175000"/>
                      <a:alpha val="40000"/>
                    </a:schemeClr>
                  </a:glow>
                </a:effectLst>
                <a:cs typeface="Times New Roman" panose="02020603050405020304" pitchFamily="18" charset="0"/>
              </a:rPr>
              <a:t> (</a:t>
            </a:r>
            <a:r>
              <a:rPr lang="tr-TR" sz="2000" dirty="0" err="1">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G</a:t>
            </a:r>
            <a:r>
              <a:rPr lang="tr-TR" sz="2000" dirty="0" err="1">
                <a:effectLst>
                  <a:glow rad="139700">
                    <a:schemeClr val="accent1">
                      <a:satMod val="175000"/>
                      <a:alpha val="40000"/>
                    </a:schemeClr>
                  </a:glow>
                </a:effectLst>
                <a:cs typeface="Times New Roman" panose="02020603050405020304" pitchFamily="18" charset="0"/>
              </a:rPr>
              <a:t>lass</a:t>
            </a:r>
            <a:r>
              <a:rPr lang="tr-TR" sz="2000" dirty="0">
                <a:effectLst>
                  <a:glow rad="139700">
                    <a:schemeClr val="accent1">
                      <a:satMod val="175000"/>
                      <a:alpha val="40000"/>
                    </a:schemeClr>
                  </a:glow>
                </a:effectLst>
                <a:cs typeface="Times New Roman" panose="02020603050405020304" pitchFamily="18" charset="0"/>
              </a:rPr>
              <a:t> </a:t>
            </a:r>
            <a:r>
              <a:rPr lang="tr-TR" sz="2000" dirty="0" err="1">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İyo</a:t>
            </a:r>
            <a:r>
              <a:rPr lang="tr-TR" sz="2000" dirty="0" err="1">
                <a:effectLst>
                  <a:glow rad="139700">
                    <a:schemeClr val="accent1">
                      <a:satMod val="175000"/>
                      <a:alpha val="40000"/>
                    </a:schemeClr>
                  </a:glow>
                </a:effectLst>
                <a:cs typeface="Times New Roman" panose="02020603050405020304" pitchFamily="18" charset="0"/>
              </a:rPr>
              <a:t>nomer</a:t>
            </a:r>
            <a:r>
              <a:rPr lang="tr-TR" sz="2000" dirty="0">
                <a:effectLst>
                  <a:glow rad="139700">
                    <a:schemeClr val="accent1">
                      <a:satMod val="175000"/>
                      <a:alpha val="40000"/>
                    </a:schemeClr>
                  </a:glow>
                </a:effectLst>
                <a:cs typeface="Times New Roman" panose="02020603050405020304" pitchFamily="18" charset="0"/>
              </a:rPr>
              <a:t> + poli</a:t>
            </a:r>
            <a:r>
              <a:rPr lang="tr-TR" sz="2000" dirty="0">
                <a:solidFill>
                  <a:schemeClr val="accent5">
                    <a:lumMod val="60000"/>
                    <a:lumOff val="40000"/>
                  </a:schemeClr>
                </a:solidFill>
                <a:effectLst>
                  <a:glow rad="139700">
                    <a:schemeClr val="accent1">
                      <a:satMod val="175000"/>
                      <a:alpha val="40000"/>
                    </a:schemeClr>
                  </a:glow>
                </a:effectLst>
                <a:cs typeface="Times New Roman" panose="02020603050405020304" pitchFamily="18" charset="0"/>
              </a:rPr>
              <a:t>mer</a:t>
            </a:r>
            <a:r>
              <a:rPr lang="tr-TR" sz="2000" dirty="0">
                <a:effectLst>
                  <a:glow rad="139700">
                    <a:schemeClr val="accent1">
                      <a:satMod val="175000"/>
                      <a:alpha val="40000"/>
                    </a:schemeClr>
                  </a:glow>
                </a:effectLst>
                <a:cs typeface="Times New Roman" panose="02020603050405020304" pitchFamily="18" charset="0"/>
              </a:rPr>
              <a:t>) olarak adlandırılmaktadır.</a:t>
            </a:r>
          </a:p>
        </p:txBody>
      </p:sp>
      <p:sp>
        <p:nvSpPr>
          <p:cNvPr id="3" name="Shape 723"/>
          <p:cNvSpPr>
            <a:spLocks noGrp="1"/>
          </p:cNvSpPr>
          <p:nvPr>
            <p:ph type="title"/>
          </p:nvPr>
        </p:nvSpPr>
        <p:spPr>
          <a:xfrm>
            <a:off x="280555" y="182537"/>
            <a:ext cx="2478231" cy="64033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Giomer</a:t>
            </a:r>
            <a:endParaRPr sz="2800" dirty="0">
              <a:solidFill>
                <a:schemeClr val="accent5">
                  <a:lumMod val="60000"/>
                  <a:lumOff val="40000"/>
                </a:schemeClr>
              </a:solidFill>
              <a:cs typeface="Times New Roman" panose="02020603050405020304" pitchFamily="18" charset="0"/>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556" y="182536"/>
            <a:ext cx="1086602" cy="1219865"/>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230" y="5192041"/>
            <a:ext cx="2217153" cy="1555316"/>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84" y="1001032"/>
            <a:ext cx="1597944" cy="2663241"/>
          </a:xfrm>
          <a:prstGeom prst="rect">
            <a:avLst/>
          </a:prstGeom>
        </p:spPr>
      </p:pic>
      <p:sp>
        <p:nvSpPr>
          <p:cNvPr id="7" name="Metin kutusu 6"/>
          <p:cNvSpPr txBox="1"/>
          <p:nvPr/>
        </p:nvSpPr>
        <p:spPr>
          <a:xfrm>
            <a:off x="1982829" y="1662399"/>
            <a:ext cx="6307681" cy="130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cs typeface="Times New Roman" panose="02020603050405020304" pitchFamily="18" charset="0"/>
              </a:rPr>
              <a:t>Kompozit</a:t>
            </a:r>
            <a:r>
              <a:rPr lang="tr-TR" sz="2000" dirty="0">
                <a:cs typeface="Times New Roman" panose="02020603050405020304" pitchFamily="18" charset="0"/>
              </a:rPr>
              <a:t> </a:t>
            </a:r>
            <a:r>
              <a:rPr lang="tr-TR" sz="2000" dirty="0" err="1">
                <a:cs typeface="Times New Roman" panose="02020603050405020304" pitchFamily="18" charset="0"/>
              </a:rPr>
              <a:t>rezinlerin</a:t>
            </a:r>
            <a:r>
              <a:rPr lang="tr-TR" sz="2000" dirty="0">
                <a:cs typeface="Times New Roman" panose="02020603050405020304" pitchFamily="18" charset="0"/>
              </a:rPr>
              <a:t> içerisine reaksiyona girmemiş cam partiküllerinin (PRG-</a:t>
            </a:r>
            <a:r>
              <a:rPr lang="tr-TR" sz="2000" dirty="0" err="1">
                <a:cs typeface="Times New Roman" panose="02020603050405020304" pitchFamily="18" charset="0"/>
              </a:rPr>
              <a:t>pre</a:t>
            </a:r>
            <a:r>
              <a:rPr lang="tr-TR" sz="2000" dirty="0">
                <a:cs typeface="Times New Roman" panose="02020603050405020304" pitchFamily="18" charset="0"/>
              </a:rPr>
              <a:t>-</a:t>
            </a:r>
            <a:r>
              <a:rPr lang="tr-TR" sz="2000" dirty="0" err="1">
                <a:cs typeface="Times New Roman" panose="02020603050405020304" pitchFamily="18" charset="0"/>
              </a:rPr>
              <a:t>reacted</a:t>
            </a:r>
            <a:r>
              <a:rPr lang="tr-TR" sz="2000" dirty="0">
                <a:cs typeface="Times New Roman" panose="02020603050405020304" pitchFamily="18" charset="0"/>
              </a:rPr>
              <a:t> </a:t>
            </a:r>
            <a:r>
              <a:rPr lang="tr-TR" sz="2000" dirty="0" err="1">
                <a:cs typeface="Times New Roman" panose="02020603050405020304" pitchFamily="18" charset="0"/>
              </a:rPr>
              <a:t>glass</a:t>
            </a:r>
            <a:r>
              <a:rPr lang="tr-TR" sz="2000" dirty="0">
                <a:cs typeface="Times New Roman" panose="02020603050405020304" pitchFamily="18" charset="0"/>
              </a:rPr>
              <a:t>) eklenmesi, materyalden flor </a:t>
            </a:r>
            <a:r>
              <a:rPr lang="tr-TR" sz="2000" dirty="0" err="1">
                <a:cs typeface="Times New Roman" panose="02020603050405020304" pitchFamily="18" charset="0"/>
              </a:rPr>
              <a:t>salımını</a:t>
            </a:r>
            <a:r>
              <a:rPr lang="tr-TR" sz="2000" dirty="0">
                <a:cs typeface="Times New Roman" panose="02020603050405020304" pitchFamily="18" charset="0"/>
              </a:rPr>
              <a:t> sağlamakta ve böylelikle </a:t>
            </a:r>
            <a:r>
              <a:rPr lang="tr-TR" sz="2000" dirty="0" err="1">
                <a:cs typeface="Times New Roman" panose="02020603050405020304" pitchFamily="18" charset="0"/>
              </a:rPr>
              <a:t>antikaryojenik</a:t>
            </a:r>
            <a:r>
              <a:rPr lang="tr-TR" sz="2000" dirty="0">
                <a:cs typeface="Times New Roman" panose="02020603050405020304" pitchFamily="18" charset="0"/>
              </a:rPr>
              <a:t> özellik göstermektedir.</a:t>
            </a:r>
            <a:endParaRPr lang="tr-TR" sz="2000" dirty="0">
              <a:solidFill>
                <a:srgbClr val="FFFFFF"/>
              </a:solidFill>
              <a:sym typeface="Chalkduster"/>
            </a:endParaRPr>
          </a:p>
        </p:txBody>
      </p:sp>
      <p:sp>
        <p:nvSpPr>
          <p:cNvPr id="8" name="Metin kutusu 7"/>
          <p:cNvSpPr txBox="1"/>
          <p:nvPr/>
        </p:nvSpPr>
        <p:spPr>
          <a:xfrm>
            <a:off x="0" y="5444551"/>
            <a:ext cx="6226342" cy="130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latin typeface="+mj-ea"/>
                <a:ea typeface="+mj-ea"/>
                <a:cs typeface="Times New Roman" panose="02020603050405020304" pitchFamily="18" charset="0"/>
              </a:rPr>
              <a:t>Giomerler</a:t>
            </a:r>
            <a:r>
              <a:rPr lang="tr-TR" sz="2000" dirty="0">
                <a:latin typeface="+mj-ea"/>
                <a:ea typeface="+mj-ea"/>
                <a:cs typeface="Times New Roman" panose="02020603050405020304" pitchFamily="18" charset="0"/>
              </a:rPr>
              <a:t>, </a:t>
            </a:r>
          </a:p>
          <a:p>
            <a:r>
              <a:rPr lang="tr-TR" sz="2000" dirty="0">
                <a:latin typeface="+mj-ea"/>
                <a:ea typeface="+mj-ea"/>
                <a:cs typeface="Times New Roman" panose="02020603050405020304" pitchFamily="18" charset="0"/>
              </a:rPr>
              <a:t>flor salım, yeniden florla yüklenebilme ve uzun dönem flor salabilme özellikleri taşımaktadır.</a:t>
            </a:r>
          </a:p>
          <a:p>
            <a:pPr algn="ctr" defTabSz="321457" fontAlgn="auto" hangingPunct="0">
              <a:spcBef>
                <a:spcPts val="0"/>
              </a:spcBef>
              <a:spcAft>
                <a:spcPts val="0"/>
              </a:spcAft>
            </a:pPr>
            <a:endParaRPr lang="tr-TR" sz="2000" dirty="0">
              <a:solidFill>
                <a:srgbClr val="FFFFFF"/>
              </a:solidFill>
              <a:latin typeface="+mj-ea"/>
              <a:ea typeface="+mj-ea"/>
              <a:sym typeface="Chalkduster"/>
            </a:endParaRPr>
          </a:p>
        </p:txBody>
      </p:sp>
    </p:spTree>
    <p:extLst>
      <p:ext uri="{BB962C8B-B14F-4D97-AF65-F5344CB8AC3E}">
        <p14:creationId xmlns:p14="http://schemas.microsoft.com/office/powerpoint/2010/main" val="378128060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163657" y="313253"/>
            <a:ext cx="2478231" cy="64033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Giomer</a:t>
            </a:r>
            <a:endParaRPr sz="2800" dirty="0">
              <a:solidFill>
                <a:schemeClr val="accent5">
                  <a:lumMod val="60000"/>
                  <a:lumOff val="40000"/>
                </a:schemeClr>
              </a:solidFill>
              <a:cs typeface="Times New Roman" panose="02020603050405020304" pitchFamily="18" charset="0"/>
            </a:endParaRPr>
          </a:p>
        </p:txBody>
      </p:sp>
      <p:grpSp>
        <p:nvGrpSpPr>
          <p:cNvPr id="4" name="Grup 9"/>
          <p:cNvGrpSpPr/>
          <p:nvPr/>
        </p:nvGrpSpPr>
        <p:grpSpPr>
          <a:xfrm>
            <a:off x="1805422" y="313252"/>
            <a:ext cx="6023256" cy="2963357"/>
            <a:chOff x="2167928" y="89914"/>
            <a:chExt cx="11182774" cy="5516880"/>
          </a:xfrm>
        </p:grpSpPr>
        <p:graphicFrame>
          <p:nvGraphicFramePr>
            <p:cNvPr id="2" name="Diyagram 1"/>
            <p:cNvGraphicFramePr/>
            <p:nvPr>
              <p:extLst>
                <p:ext uri="{D42A27DB-BD31-4B8C-83A1-F6EECF244321}">
                  <p14:modId xmlns:p14="http://schemas.microsoft.com/office/powerpoint/2010/main" val="2363066103"/>
                </p:ext>
              </p:extLst>
            </p:nvPr>
          </p:nvGraphicFramePr>
          <p:xfrm>
            <a:off x="2167928" y="89914"/>
            <a:ext cx="11182774" cy="5516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6146" y="4780630"/>
              <a:ext cx="1279876" cy="7231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9" cstate="print">
              <a:extLst>
                <a:ext uri="{BEBA8EAE-BF5A-486C-A8C5-ECC9F3942E4B}">
                  <a14:imgProps xmlns:a14="http://schemas.microsoft.com/office/drawing/2010/main">
                    <a14:imgLayer r:embed="rId10">
                      <a14:imgEffect>
                        <a14:backgroundRemoval t="1571" b="98000" l="3665" r="90227"/>
                      </a14:imgEffect>
                    </a14:imgLayer>
                  </a14:imgProps>
                </a:ext>
                <a:ext uri="{28A0092B-C50C-407E-A947-70E740481C1C}">
                  <a14:useLocalDpi xmlns:a14="http://schemas.microsoft.com/office/drawing/2010/main" val="0"/>
                </a:ext>
              </a:extLst>
            </a:blip>
            <a:stretch>
              <a:fillRect/>
            </a:stretch>
          </p:blipFill>
          <p:spPr>
            <a:xfrm>
              <a:off x="2466619" y="3499049"/>
              <a:ext cx="1519332" cy="1856078"/>
            </a:xfrm>
            <a:prstGeom prst="rect">
              <a:avLst/>
            </a:prstGeom>
          </p:spPr>
        </p:pic>
      </p:grpSp>
      <p:pic>
        <p:nvPicPr>
          <p:cNvPr id="7" name="Resim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9636" y="5043601"/>
            <a:ext cx="2031638" cy="1425178"/>
          </a:xfrm>
          <a:prstGeom prst="rect">
            <a:avLst/>
          </a:prstGeom>
        </p:spPr>
      </p:pic>
      <p:pic>
        <p:nvPicPr>
          <p:cNvPr id="13" name="Resim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07202" y="2792834"/>
            <a:ext cx="652846" cy="428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6130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261722" y="240615"/>
            <a:ext cx="2478231" cy="64033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latin typeface="+mj-ea"/>
                <a:cs typeface="Times New Roman" panose="02020603050405020304" pitchFamily="18" charset="0"/>
              </a:rPr>
              <a:t>Giomer</a:t>
            </a:r>
            <a:endParaRPr sz="2800" dirty="0">
              <a:solidFill>
                <a:schemeClr val="accent5">
                  <a:lumMod val="60000"/>
                  <a:lumOff val="40000"/>
                </a:schemeClr>
              </a:solidFill>
              <a:latin typeface="+mj-ea"/>
              <a:cs typeface="Times New Roman" panose="02020603050405020304" pitchFamily="18" charset="0"/>
            </a:endParaRPr>
          </a:p>
        </p:txBody>
      </p:sp>
      <p:graphicFrame>
        <p:nvGraphicFramePr>
          <p:cNvPr id="2" name="Diyagram 1"/>
          <p:cNvGraphicFramePr/>
          <p:nvPr>
            <p:extLst>
              <p:ext uri="{D42A27DB-BD31-4B8C-83A1-F6EECF244321}">
                <p14:modId xmlns:p14="http://schemas.microsoft.com/office/powerpoint/2010/main" val="2593858976"/>
              </p:ext>
            </p:extLst>
          </p:nvPr>
        </p:nvGraphicFramePr>
        <p:xfrm>
          <a:off x="258217" y="964406"/>
          <a:ext cx="5990333" cy="2286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Resim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4858" y="2217553"/>
            <a:ext cx="1806029" cy="10628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3556" y="880954"/>
            <a:ext cx="1288634" cy="1288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Metin Yer Tutucusu 6"/>
          <p:cNvSpPr>
            <a:spLocks noGrp="1"/>
          </p:cNvSpPr>
          <p:nvPr>
            <p:ph type="body" idx="1"/>
          </p:nvPr>
        </p:nvSpPr>
        <p:spPr>
          <a:xfrm>
            <a:off x="2855306" y="4177357"/>
            <a:ext cx="5355581" cy="1361777"/>
          </a:xfrm>
        </p:spPr>
        <p:txBody>
          <a:bodyPr>
            <a:normAutofit fontScale="77500" lnSpcReduction="20000"/>
          </a:bodyPr>
          <a:lstStyle/>
          <a:p>
            <a:r>
              <a:rPr lang="tr-TR" dirty="0"/>
              <a:t>Su emilimi olmaktadır !</a:t>
            </a:r>
          </a:p>
          <a:p>
            <a:r>
              <a:rPr lang="tr-TR" dirty="0" err="1"/>
              <a:t>Dentin</a:t>
            </a:r>
            <a:r>
              <a:rPr lang="tr-TR" dirty="0"/>
              <a:t> bağlayıcı olarak kullanımları tavsiye edilmektedir.</a:t>
            </a:r>
          </a:p>
        </p:txBody>
      </p:sp>
      <p:graphicFrame>
        <p:nvGraphicFramePr>
          <p:cNvPr id="8" name="Diyagram 7"/>
          <p:cNvGraphicFramePr/>
          <p:nvPr>
            <p:extLst>
              <p:ext uri="{D42A27DB-BD31-4B8C-83A1-F6EECF244321}">
                <p14:modId xmlns:p14="http://schemas.microsoft.com/office/powerpoint/2010/main" val="3510083272"/>
              </p:ext>
            </p:extLst>
          </p:nvPr>
        </p:nvGraphicFramePr>
        <p:xfrm>
          <a:off x="1824287" y="2571750"/>
          <a:ext cx="1831330" cy="190872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Metin kutusu 8"/>
          <p:cNvSpPr txBox="1"/>
          <p:nvPr/>
        </p:nvSpPr>
        <p:spPr>
          <a:xfrm>
            <a:off x="797015" y="5834889"/>
            <a:ext cx="7884874"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latin typeface="Times New Roman" panose="02020603050405020304" pitchFamily="18" charset="0"/>
                <a:cs typeface="Times New Roman" panose="02020603050405020304" pitchFamily="18" charset="0"/>
              </a:rPr>
              <a:t>S-PRG </a:t>
            </a:r>
            <a:r>
              <a:rPr lang="tr-TR" sz="2000" dirty="0" err="1">
                <a:latin typeface="Times New Roman" panose="02020603050405020304" pitchFamily="18" charset="0"/>
                <a:cs typeface="Times New Roman" panose="02020603050405020304" pitchFamily="18" charset="0"/>
              </a:rPr>
              <a:t>giomer</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Beautifil</a:t>
            </a:r>
            <a:r>
              <a:rPr lang="tr-TR" sz="2000" dirty="0">
                <a:latin typeface="Times New Roman" panose="02020603050405020304" pitchFamily="18" charset="0"/>
                <a:cs typeface="Times New Roman" panose="02020603050405020304" pitchFamily="18" charset="0"/>
              </a:rPr>
              <a:t>) ve F-PRG </a:t>
            </a:r>
            <a:r>
              <a:rPr lang="tr-TR" sz="2000" dirty="0" err="1">
                <a:latin typeface="Times New Roman" panose="02020603050405020304" pitchFamily="18" charset="0"/>
                <a:cs typeface="Times New Roman" panose="02020603050405020304" pitchFamily="18" charset="0"/>
              </a:rPr>
              <a:t>giomerin</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Reactmer</a:t>
            </a:r>
            <a:r>
              <a:rPr lang="tr-TR"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sym typeface="Wingdings"/>
              </a:rPr>
              <a:t></a:t>
            </a:r>
            <a:r>
              <a:rPr lang="tr-TR" sz="2000" dirty="0">
                <a:latin typeface="Times New Roman" panose="02020603050405020304" pitchFamily="18" charset="0"/>
                <a:cs typeface="Times New Roman" panose="02020603050405020304" pitchFamily="18" charset="0"/>
              </a:rPr>
              <a:t> </a:t>
            </a:r>
            <a:r>
              <a:rPr lang="tr-TR" sz="2000" dirty="0" err="1">
                <a:latin typeface="Times New Roman" panose="02020603050405020304" pitchFamily="18" charset="0"/>
                <a:cs typeface="Times New Roman" panose="02020603050405020304" pitchFamily="18" charset="0"/>
              </a:rPr>
              <a:t>Beautifil</a:t>
            </a:r>
            <a:r>
              <a:rPr lang="tr-TR" sz="2000" dirty="0">
                <a:latin typeface="Times New Roman" panose="02020603050405020304" pitchFamily="18" charset="0"/>
                <a:cs typeface="Times New Roman" panose="02020603050405020304" pitchFamily="18" charset="0"/>
              </a:rPr>
              <a:t> hem </a:t>
            </a:r>
            <a:r>
              <a:rPr lang="tr-TR" sz="2000" dirty="0" err="1">
                <a:latin typeface="Times New Roman" panose="02020603050405020304" pitchFamily="18" charset="0"/>
                <a:cs typeface="Times New Roman" panose="02020603050405020304" pitchFamily="18" charset="0"/>
              </a:rPr>
              <a:t>servikal</a:t>
            </a:r>
            <a:r>
              <a:rPr lang="tr-TR" sz="2000" dirty="0">
                <a:latin typeface="Times New Roman" panose="02020603050405020304" pitchFamily="18" charset="0"/>
                <a:cs typeface="Times New Roman" panose="02020603050405020304" pitchFamily="18" charset="0"/>
              </a:rPr>
              <a:t> hem de </a:t>
            </a:r>
            <a:r>
              <a:rPr lang="tr-TR" sz="2000" dirty="0" err="1">
                <a:latin typeface="Times New Roman" panose="02020603050405020304" pitchFamily="18" charset="0"/>
                <a:cs typeface="Times New Roman" panose="02020603050405020304" pitchFamily="18" charset="0"/>
              </a:rPr>
              <a:t>okluzal</a:t>
            </a:r>
            <a:r>
              <a:rPr lang="tr-TR" sz="2000" dirty="0">
                <a:latin typeface="Times New Roman" panose="02020603050405020304" pitchFamily="18" charset="0"/>
                <a:cs typeface="Times New Roman" panose="02020603050405020304" pitchFamily="18" charset="0"/>
              </a:rPr>
              <a:t> restorasyonlarda </a:t>
            </a:r>
            <a:r>
              <a:rPr lang="tr-TR" sz="2000" dirty="0" err="1">
                <a:latin typeface="Times New Roman" panose="02020603050405020304" pitchFamily="18" charset="0"/>
                <a:cs typeface="Times New Roman" panose="02020603050405020304" pitchFamily="18" charset="0"/>
              </a:rPr>
              <a:t>Reactmer’e</a:t>
            </a:r>
            <a:r>
              <a:rPr lang="tr-TR" sz="2000" dirty="0">
                <a:latin typeface="Times New Roman" panose="02020603050405020304" pitchFamily="18" charset="0"/>
                <a:cs typeface="Times New Roman" panose="02020603050405020304" pitchFamily="18" charset="0"/>
              </a:rPr>
              <a:t> göre daha başarılı sonuçlar sergilemektedir.</a:t>
            </a:r>
          </a:p>
        </p:txBody>
      </p:sp>
    </p:spTree>
    <p:extLst>
      <p:ext uri="{BB962C8B-B14F-4D97-AF65-F5344CB8AC3E}">
        <p14:creationId xmlns:p14="http://schemas.microsoft.com/office/powerpoint/2010/main" val="144486065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0" y="152657"/>
            <a:ext cx="7358063" cy="57831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lang="tr-TR" sz="2800" dirty="0">
                <a:solidFill>
                  <a:schemeClr val="accent5">
                    <a:lumMod val="60000"/>
                    <a:lumOff val="40000"/>
                  </a:schemeClr>
                </a:solidFill>
                <a:cs typeface="Times New Roman" panose="02020603050405020304" pitchFamily="18" charset="0"/>
              </a:rPr>
              <a:t>Giomerlerin Avantajları</a:t>
            </a:r>
          </a:p>
        </p:txBody>
      </p:sp>
      <p:sp>
        <p:nvSpPr>
          <p:cNvPr id="4" name="Text Placeholder 3"/>
          <p:cNvSpPr>
            <a:spLocks noGrp="1"/>
          </p:cNvSpPr>
          <p:nvPr>
            <p:ph type="body" idx="1"/>
          </p:nvPr>
        </p:nvSpPr>
        <p:spPr>
          <a:xfrm>
            <a:off x="228722" y="987572"/>
            <a:ext cx="6900619" cy="5075554"/>
          </a:xfrm>
        </p:spPr>
        <p:txBody>
          <a:bodyPr>
            <a:noAutofit/>
          </a:bodyPr>
          <a:lstStyle/>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Kolay uygulanabilmeleri,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Flor salımı yapmaları ve yeniden florla yüklenebilmeleri,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Radyoopasite,</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Estetik özelliklerinin yüksek olması,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Biyouyumlu olmaları,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Bitirme ve parlatma işlemlerinin kolay yapılabilmesi,</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Polimerizasyonlarının ışıkla aktive olmaksı,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Homojen bağlanma için viskozitelerinin ideal olması,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Kompozit rezinler gibi dayanaklı olmaları olarak sayılabilmektedir. </a:t>
            </a:r>
          </a:p>
        </p:txBody>
      </p:sp>
      <p:sp>
        <p:nvSpPr>
          <p:cNvPr id="2" name="Metin kutusu 1"/>
          <p:cNvSpPr txBox="1"/>
          <p:nvPr/>
        </p:nvSpPr>
        <p:spPr>
          <a:xfrm>
            <a:off x="3626752" y="6326456"/>
            <a:ext cx="5304234" cy="318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Yap ve ark., 2002; </a:t>
            </a:r>
            <a:r>
              <a:rPr lang="tr-TR" sz="800" dirty="0" err="1">
                <a:latin typeface="Arial" charset="-94"/>
                <a:ea typeface="Arial" charset="-94"/>
                <a:cs typeface="Arial" charset="-94"/>
              </a:rPr>
              <a:t>Ikemura</a:t>
            </a:r>
            <a:r>
              <a:rPr lang="tr-TR" sz="800" dirty="0">
                <a:latin typeface="Arial" charset="-94"/>
                <a:ea typeface="Arial" charset="-94"/>
                <a:cs typeface="Arial" charset="-94"/>
              </a:rPr>
              <a:t> ve ark., 2003; </a:t>
            </a:r>
            <a:r>
              <a:rPr lang="tr-TR" sz="800" dirty="0" err="1">
                <a:latin typeface="Arial" charset="-94"/>
                <a:ea typeface="Arial" charset="-94"/>
                <a:cs typeface="Arial" charset="-94"/>
              </a:rPr>
              <a:t>Gordan</a:t>
            </a:r>
            <a:r>
              <a:rPr lang="tr-TR" sz="800" dirty="0">
                <a:latin typeface="Arial" charset="-94"/>
                <a:ea typeface="Arial" charset="-94"/>
                <a:cs typeface="Arial" charset="-94"/>
              </a:rPr>
              <a:t> ve ark., 2007; </a:t>
            </a:r>
            <a:r>
              <a:rPr lang="tr-TR" sz="800" dirty="0" err="1">
                <a:latin typeface="Arial" charset="-94"/>
                <a:ea typeface="Arial" charset="-94"/>
                <a:cs typeface="Arial" charset="-94"/>
              </a:rPr>
              <a:t>Kimyai</a:t>
            </a:r>
            <a:r>
              <a:rPr lang="tr-TR" sz="800" dirty="0">
                <a:latin typeface="Arial" charset="-94"/>
                <a:ea typeface="Arial" charset="-94"/>
                <a:cs typeface="Arial" charset="-94"/>
              </a:rPr>
              <a:t> ve ark., 2011; </a:t>
            </a:r>
            <a:r>
              <a:rPr lang="tr-TR" sz="800" dirty="0" err="1">
                <a:latin typeface="Arial" charset="-94"/>
                <a:ea typeface="Arial" charset="-94"/>
                <a:cs typeface="Arial" charset="-94"/>
              </a:rPr>
              <a:t>Rao</a:t>
            </a:r>
            <a:r>
              <a:rPr lang="tr-TR" sz="800" dirty="0">
                <a:latin typeface="Arial" charset="-94"/>
                <a:ea typeface="Arial" charset="-94"/>
                <a:cs typeface="Arial" charset="-94"/>
              </a:rPr>
              <a:t> ve </a:t>
            </a:r>
            <a:r>
              <a:rPr lang="tr-TR" sz="800" dirty="0" err="1">
                <a:latin typeface="Arial" charset="-94"/>
                <a:ea typeface="Arial" charset="-94"/>
                <a:cs typeface="Arial" charset="-94"/>
              </a:rPr>
              <a:t>Malhotra</a:t>
            </a:r>
            <a:r>
              <a:rPr lang="tr-TR" sz="800" dirty="0">
                <a:latin typeface="Arial" charset="-94"/>
                <a:ea typeface="Arial" charset="-94"/>
                <a:cs typeface="Arial" charset="-94"/>
              </a:rPr>
              <a:t>, 2011; </a:t>
            </a:r>
            <a:r>
              <a:rPr lang="tr-TR" sz="800" dirty="0" err="1">
                <a:latin typeface="Arial" charset="-94"/>
                <a:ea typeface="Arial" charset="-94"/>
                <a:cs typeface="Arial" charset="-94"/>
              </a:rPr>
              <a:t>Kooi</a:t>
            </a:r>
            <a:r>
              <a:rPr lang="tr-TR" sz="800" dirty="0">
                <a:latin typeface="Arial" charset="-94"/>
                <a:ea typeface="Arial" charset="-94"/>
                <a:cs typeface="Arial" charset="-94"/>
              </a:rPr>
              <a:t> ve ark., 2012; </a:t>
            </a:r>
            <a:r>
              <a:rPr lang="tr-TR" sz="800" dirty="0" err="1">
                <a:latin typeface="Arial" charset="-94"/>
                <a:ea typeface="Arial" charset="-94"/>
                <a:cs typeface="Arial" charset="-94"/>
              </a:rPr>
              <a:t>Yadav</a:t>
            </a:r>
            <a:r>
              <a:rPr lang="tr-TR" sz="800" dirty="0">
                <a:latin typeface="Arial" charset="-94"/>
                <a:ea typeface="Arial" charset="-94"/>
                <a:cs typeface="Arial" charset="-94"/>
              </a:rPr>
              <a:t> ve ark., 2012</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800" y="144235"/>
            <a:ext cx="1581690" cy="1349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06677832"/>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Shape 740"/>
          <p:cNvSpPr>
            <a:spLocks noGrp="1"/>
          </p:cNvSpPr>
          <p:nvPr>
            <p:ph type="body" idx="1"/>
          </p:nvPr>
        </p:nvSpPr>
        <p:spPr>
          <a:xfrm>
            <a:off x="280555" y="841664"/>
            <a:ext cx="8428326" cy="5692919"/>
          </a:xfrm>
          <a:prstGeom prst="rect">
            <a:avLst/>
          </a:prstGeom>
          <a:ln w="12700">
            <a:miter lim="400000"/>
          </a:ln>
        </p:spPr>
        <p:txBody>
          <a:bodyPr lIns="35717" tIns="35717" rIns="35717" bIns="35717" anchor="ctr">
            <a:noAutofit/>
          </a:bodyPr>
          <a:lstStyle/>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Minimal invaziv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Servikal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Endodontik giriş kavitelerinde geçici restorasyon olarak,</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Önve arka grup restorasyonlar,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Sınıf I-V tüm kavitelerin restorasyonları,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Kök yüzeyindeki çürükler,</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Endodontik tedavi esnasında meydana gelen kök perforasyonlarının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Eksternal kök rezorpsiyonlarının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Süt dişi restorasyon uygulamaları, </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Mine defektlerinin onarımı,</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Çürük kontrolü için geçici restorasyon olarak,</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Küçük kor materyali yapımında,</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Kompozit rezin restorasyonların tamiri,</a:t>
            </a:r>
          </a:p>
          <a:p>
            <a:pPr algn="just" defTabSz="234664">
              <a:spcBef>
                <a:spcPts val="1195"/>
              </a:spcBef>
              <a:buFont typeface="Wingdings" panose="05000000000000000000" pitchFamily="2" charset="2"/>
              <a:buChar char="v"/>
            </a:pPr>
            <a:r>
              <a:rPr lang="tr-TR" sz="1700" dirty="0">
                <a:latin typeface="Times New Roman" panose="02020603050405020304" pitchFamily="18" charset="0"/>
                <a:cs typeface="Times New Roman" panose="02020603050405020304" pitchFamily="18" charset="0"/>
              </a:rPr>
              <a:t>Undercut alanların restore edilmesi olarak sıralanmaktadır.</a:t>
            </a:r>
            <a:endParaRPr sz="1700" dirty="0">
              <a:latin typeface="Times New Roman" panose="02020603050405020304" pitchFamily="18" charset="0"/>
              <a:cs typeface="Times New Roman" panose="02020603050405020304" pitchFamily="18" charset="0"/>
            </a:endParaRPr>
          </a:p>
        </p:txBody>
      </p:sp>
      <p:sp>
        <p:nvSpPr>
          <p:cNvPr id="3" name="Shape 723"/>
          <p:cNvSpPr>
            <a:spLocks noGrp="1"/>
          </p:cNvSpPr>
          <p:nvPr>
            <p:ph type="title"/>
          </p:nvPr>
        </p:nvSpPr>
        <p:spPr>
          <a:xfrm>
            <a:off x="0" y="134757"/>
            <a:ext cx="7358063" cy="57831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lang="tr-TR" sz="2800" dirty="0">
                <a:solidFill>
                  <a:schemeClr val="accent5">
                    <a:lumMod val="60000"/>
                    <a:lumOff val="40000"/>
                  </a:schemeClr>
                </a:solidFill>
                <a:cs typeface="Times New Roman" panose="02020603050405020304" pitchFamily="18" charset="0"/>
              </a:rPr>
              <a:t>Giomerlerin Endikasyonları</a:t>
            </a:r>
          </a:p>
        </p:txBody>
      </p:sp>
      <p:sp>
        <p:nvSpPr>
          <p:cNvPr id="2" name="Rectangle 1"/>
          <p:cNvSpPr/>
          <p:nvPr/>
        </p:nvSpPr>
        <p:spPr>
          <a:xfrm>
            <a:off x="3577070" y="6663235"/>
            <a:ext cx="5716299" cy="194765"/>
          </a:xfrm>
          <a:prstGeom prst="rect">
            <a:avLst/>
          </a:prstGeom>
        </p:spPr>
        <p:txBody>
          <a:bodyPr wrap="square" lIns="64291" tIns="32146" rIns="64291" bIns="32146">
            <a:spAutoFit/>
          </a:bodyPr>
          <a:lstStyle/>
          <a:p>
            <a:pPr algn="just" defTabSz="163943">
              <a:spcBef>
                <a:spcPts val="844"/>
              </a:spcBef>
              <a:buFont typeface="Wingdings" panose="05000000000000000000" pitchFamily="2" charset="2"/>
              <a:buChar char="v"/>
              <a:defRPr sz="1020"/>
            </a:pPr>
            <a:r>
              <a:rPr lang="tr-TR" sz="800" dirty="0">
                <a:cs typeface="Arial" panose="020B0604020202020204" pitchFamily="34" charset="0"/>
              </a:rPr>
              <a:t>(Kimyai ve ark., 2011; Gonzalez ve ark., 2004; Matis ve ark., 2004; Sunico ve ark., 2005; Çakır ve ark., 2013).</a:t>
            </a:r>
          </a:p>
        </p:txBody>
      </p:sp>
    </p:spTree>
    <p:extLst>
      <p:ext uri="{BB962C8B-B14F-4D97-AF65-F5344CB8AC3E}">
        <p14:creationId xmlns:p14="http://schemas.microsoft.com/office/powerpoint/2010/main" val="16965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723"/>
          <p:cNvSpPr>
            <a:spLocks noGrp="1"/>
          </p:cNvSpPr>
          <p:nvPr>
            <p:ph type="title"/>
          </p:nvPr>
        </p:nvSpPr>
        <p:spPr>
          <a:xfrm>
            <a:off x="332509" y="294476"/>
            <a:ext cx="3174868" cy="640339"/>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Giomerler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332508" y="1982081"/>
            <a:ext cx="8388061" cy="1449914"/>
          </a:xfrm>
          <a:prstGeom prst="rect">
            <a:avLst/>
          </a:prstGeom>
        </p:spPr>
        <p:txBody>
          <a:bodyPr wrap="square" lIns="64291" tIns="32146" rIns="64291" bIns="32146">
            <a:spAutoFit/>
          </a:bodyPr>
          <a:lstStyle/>
          <a:p>
            <a:pPr indent="316100" algn="just">
              <a:lnSpc>
                <a:spcPct val="150000"/>
              </a:lnSpc>
              <a:spcBef>
                <a:spcPts val="1687"/>
              </a:spcBef>
              <a:defRPr sz="2000"/>
            </a:pPr>
            <a:r>
              <a:rPr lang="tr-TR" sz="2000" dirty="0">
                <a:cs typeface="Times New Roman" panose="02020603050405020304" pitchFamily="18" charset="0"/>
              </a:rPr>
              <a:t>S-PRG giomerler süt dişlerindeki restorasyonlarda, flor salım özellikleri sebebiyle yüksek çürük riski olan çocuklarda, rekürrent çürüklerin önlemesinde kullanımları özellikle tavsiye edilmektedir.</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798" y="4082910"/>
            <a:ext cx="5431482" cy="2426832"/>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5705" y="146305"/>
            <a:ext cx="2212207" cy="1617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970642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p:cNvSpPr>
          <p:nvPr>
            <p:ph type="title"/>
          </p:nvPr>
        </p:nvSpPr>
        <p:spPr>
          <a:xfrm>
            <a:off x="287698" y="266915"/>
            <a:ext cx="5517776" cy="666317"/>
          </a:xfrm>
          <a:prstGeom prst="rect">
            <a:avLst/>
          </a:prstGeom>
          <a:ln w="12700">
            <a:miter lim="400000"/>
          </a:ln>
        </p:spPr>
        <p:txBody>
          <a:bodyPr lIns="35717" tIns="35717" rIns="35717" bIns="35717"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Cam </a:t>
            </a:r>
            <a:r>
              <a:rPr sz="2800" dirty="0" err="1">
                <a:solidFill>
                  <a:schemeClr val="accent5">
                    <a:lumMod val="60000"/>
                    <a:lumOff val="40000"/>
                  </a:schemeClr>
                </a:solidFill>
                <a:cs typeface="Times New Roman" panose="02020603050405020304" pitchFamily="18" charset="0"/>
              </a:rPr>
              <a:t>Karbomer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287698" y="1033094"/>
            <a:ext cx="8404947" cy="2078292"/>
          </a:xfrm>
          <a:prstGeom prst="rect">
            <a:avLst/>
          </a:prstGeom>
        </p:spPr>
        <p:txBody>
          <a:bodyPr wrap="square" lIns="64291" tIns="32146" rIns="64291" bIns="32146">
            <a:spAutoFit/>
          </a:bodyPr>
          <a:lstStyle/>
          <a:p>
            <a:pPr indent="237075" algn="just" defTabSz="241093">
              <a:lnSpc>
                <a:spcPct val="150000"/>
              </a:lnSpc>
              <a:spcBef>
                <a:spcPts val="1266"/>
              </a:spcBef>
              <a:defRPr sz="1500"/>
            </a:pPr>
            <a:r>
              <a:rPr lang="tr-TR" sz="2000" dirty="0" err="1">
                <a:latin typeface="+mj-ea"/>
                <a:ea typeface="+mj-ea"/>
                <a:cs typeface="Times New Roman" panose="02020603050405020304" pitchFamily="18" charset="0"/>
              </a:rPr>
              <a:t>Nano</a:t>
            </a:r>
            <a:r>
              <a:rPr lang="tr-TR" sz="2000" dirty="0">
                <a:latin typeface="+mj-ea"/>
                <a:ea typeface="+mj-ea"/>
                <a:cs typeface="Times New Roman" panose="02020603050405020304" pitchFamily="18" charset="0"/>
              </a:rPr>
              <a:t>-doldurucuların CİS’lerde kullanılması sonucunda, rezin modifiye cam iyonomer simanın estetik ve düşük aşınma direnci problemlerinin çözüldüğü, “Cam Karbomer” adı verilen yeni bir materyal geliştirilmiştir.</a:t>
            </a:r>
          </a:p>
          <a:p>
            <a:pPr indent="237075" algn="just" defTabSz="241093">
              <a:lnSpc>
                <a:spcPct val="150000"/>
              </a:lnSpc>
              <a:spcBef>
                <a:spcPts val="1266"/>
              </a:spcBef>
              <a:defRPr sz="1500"/>
            </a:pPr>
            <a:endParaRPr lang="tr-TR"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7498244" y="6564371"/>
            <a:ext cx="1082021" cy="188030"/>
          </a:xfrm>
          <a:prstGeom prst="rect">
            <a:avLst/>
          </a:prstGeom>
        </p:spPr>
        <p:txBody>
          <a:bodyPr wrap="none" lIns="64291" tIns="32146" rIns="64291" bIns="32146">
            <a:spAutoFit/>
          </a:bodyPr>
          <a:lstStyle/>
          <a:p>
            <a:r>
              <a:rPr lang="tr-TR" sz="800" dirty="0">
                <a:cs typeface="Arial" panose="020B0604020202020204" pitchFamily="34" charset="0"/>
              </a:rPr>
              <a:t>Çehreli ve ark., 2013</a:t>
            </a:r>
          </a:p>
        </p:txBody>
      </p:sp>
      <p:grpSp>
        <p:nvGrpSpPr>
          <p:cNvPr id="8" name="Grup 7"/>
          <p:cNvGrpSpPr/>
          <p:nvPr/>
        </p:nvGrpSpPr>
        <p:grpSpPr>
          <a:xfrm>
            <a:off x="1419860" y="3733800"/>
            <a:ext cx="6140622" cy="1564342"/>
            <a:chOff x="788483" y="4872768"/>
            <a:chExt cx="8733329" cy="2224842"/>
          </a:xfrm>
        </p:grpSpPr>
        <p:sp>
          <p:nvSpPr>
            <p:cNvPr id="4" name="Metin kutusu 3"/>
            <p:cNvSpPr txBox="1"/>
            <p:nvPr/>
          </p:nvSpPr>
          <p:spPr>
            <a:xfrm>
              <a:off x="1656733" y="4894729"/>
              <a:ext cx="2676188"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tr-TR" sz="3000" dirty="0">
                  <a:solidFill>
                    <a:srgbClr val="FFFFFF"/>
                  </a:solidFill>
                  <a:latin typeface="+mn-lt"/>
                  <a:sym typeface="Chalkduster"/>
                </a:rPr>
                <a:t>Tozu</a:t>
              </a:r>
            </a:p>
          </p:txBody>
        </p:sp>
        <p:sp>
          <p:nvSpPr>
            <p:cNvPr id="5" name="Metin kutusu 4"/>
            <p:cNvSpPr txBox="1"/>
            <p:nvPr/>
          </p:nvSpPr>
          <p:spPr>
            <a:xfrm>
              <a:off x="5271596" y="4872768"/>
              <a:ext cx="3929554"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3000" dirty="0" err="1">
                  <a:solidFill>
                    <a:srgbClr val="FFFFFF"/>
                  </a:solidFill>
                  <a:latin typeface="+mn-lt"/>
                  <a:sym typeface="Chalkduster"/>
                </a:rPr>
                <a:t>Likiti</a:t>
              </a:r>
              <a:endParaRPr lang="tr-TR" sz="3000" dirty="0">
                <a:solidFill>
                  <a:srgbClr val="FFFFFF"/>
                </a:solidFill>
                <a:latin typeface="+mn-lt"/>
                <a:sym typeface="Chalkduster"/>
              </a:endParaRPr>
            </a:p>
          </p:txBody>
        </p:sp>
        <p:sp>
          <p:nvSpPr>
            <p:cNvPr id="6" name="Metin kutusu 5"/>
            <p:cNvSpPr txBox="1"/>
            <p:nvPr/>
          </p:nvSpPr>
          <p:spPr>
            <a:xfrm>
              <a:off x="788483" y="5638520"/>
              <a:ext cx="4412688" cy="1459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err="1">
                  <a:solidFill>
                    <a:srgbClr val="FFFFFF"/>
                  </a:solidFill>
                  <a:sym typeface="Chalkduster"/>
                </a:rPr>
                <a:t>Nano</a:t>
              </a:r>
              <a:r>
                <a:rPr lang="tr-TR" sz="2000" dirty="0">
                  <a:solidFill>
                    <a:srgbClr val="FFFFFF"/>
                  </a:solidFill>
                  <a:sym typeface="Chalkduster"/>
                </a:rPr>
                <a:t> partiküller</a:t>
              </a:r>
            </a:p>
            <a:p>
              <a:pPr algn="ctr" defTabSz="321457" fontAlgn="auto" hangingPunct="0">
                <a:spcBef>
                  <a:spcPts val="0"/>
                </a:spcBef>
                <a:spcAft>
                  <a:spcPts val="0"/>
                </a:spcAft>
              </a:pPr>
              <a:r>
                <a:rPr lang="tr-TR" sz="2000" dirty="0"/>
                <a:t>Kalsiyum </a:t>
              </a:r>
              <a:r>
                <a:rPr lang="tr-TR" sz="2000" dirty="0" err="1"/>
                <a:t>floroapatit</a:t>
              </a:r>
              <a:endParaRPr lang="tr-TR" sz="2000" dirty="0"/>
            </a:p>
            <a:p>
              <a:pPr algn="ctr" defTabSz="321457" fontAlgn="auto" hangingPunct="0">
                <a:spcBef>
                  <a:spcPts val="0"/>
                </a:spcBef>
                <a:spcAft>
                  <a:spcPts val="0"/>
                </a:spcAft>
              </a:pPr>
              <a:r>
                <a:rPr lang="tr-TR" sz="2000" dirty="0" err="1">
                  <a:solidFill>
                    <a:srgbClr val="FFFFFF"/>
                  </a:solidFill>
                  <a:sym typeface="Chalkduster"/>
                </a:rPr>
                <a:t>Dialkil</a:t>
              </a:r>
              <a:r>
                <a:rPr lang="tr-TR" sz="2000" dirty="0">
                  <a:solidFill>
                    <a:srgbClr val="FFFFFF"/>
                  </a:solidFill>
                  <a:sym typeface="Chalkduster"/>
                </a:rPr>
                <a:t> </a:t>
              </a:r>
              <a:r>
                <a:rPr lang="tr-TR" sz="2000" dirty="0" err="1">
                  <a:solidFill>
                    <a:srgbClr val="FFFFFF"/>
                  </a:solidFill>
                  <a:sym typeface="Chalkduster"/>
                </a:rPr>
                <a:t>siloksanlar</a:t>
              </a:r>
              <a:endParaRPr lang="tr-TR" sz="2000" dirty="0">
                <a:solidFill>
                  <a:srgbClr val="FFFFFF"/>
                </a:solidFill>
                <a:sym typeface="Chalkduster"/>
              </a:endParaRPr>
            </a:p>
          </p:txBody>
        </p:sp>
        <p:sp>
          <p:nvSpPr>
            <p:cNvPr id="7" name="Metin kutusu 6"/>
            <p:cNvSpPr txBox="1"/>
            <p:nvPr/>
          </p:nvSpPr>
          <p:spPr>
            <a:xfrm>
              <a:off x="5521832" y="5645359"/>
              <a:ext cx="3999980"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err="1">
                  <a:solidFill>
                    <a:srgbClr val="FFFFFF"/>
                  </a:solidFill>
                  <a:latin typeface="+mn-lt"/>
                  <a:sym typeface="Chalkduster"/>
                </a:rPr>
                <a:t>Poliakrilik</a:t>
              </a:r>
              <a:r>
                <a:rPr lang="tr-TR" sz="2000" dirty="0">
                  <a:solidFill>
                    <a:srgbClr val="FFFFFF"/>
                  </a:solidFill>
                  <a:latin typeface="+mn-lt"/>
                  <a:sym typeface="Chalkduster"/>
                </a:rPr>
                <a:t> asit</a:t>
              </a:r>
            </a:p>
          </p:txBody>
        </p:sp>
      </p:gr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8573" y="5450274"/>
            <a:ext cx="2489516" cy="1229001"/>
          </a:xfrm>
          <a:prstGeom prst="rect">
            <a:avLst/>
          </a:prstGeom>
        </p:spPr>
      </p:pic>
    </p:spTree>
    <p:extLst>
      <p:ext uri="{BB962C8B-B14F-4D97-AF65-F5344CB8AC3E}">
        <p14:creationId xmlns:p14="http://schemas.microsoft.com/office/powerpoint/2010/main" val="394696865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p:cNvSpPr>
          <p:nvPr>
            <p:ph type="body" idx="1"/>
          </p:nvPr>
        </p:nvSpPr>
        <p:spPr>
          <a:xfrm>
            <a:off x="296790" y="1565331"/>
            <a:ext cx="8388712" cy="4317545"/>
          </a:xfrm>
          <a:prstGeom prst="rect">
            <a:avLst/>
          </a:prstGeom>
        </p:spPr>
        <p:txBody>
          <a:bodyPr>
            <a:noAutofit/>
          </a:bodyPr>
          <a:lstStyle/>
          <a:p>
            <a:pPr marL="0" indent="148566" algn="just" defTabSz="151085">
              <a:spcBef>
                <a:spcPts val="773"/>
              </a:spcBef>
              <a:buNone/>
              <a:defRPr sz="939"/>
            </a:pPr>
            <a:r>
              <a:rPr lang="tr-TR" sz="1700" dirty="0">
                <a:cs typeface="Times New Roman" panose="02020603050405020304" pitchFamily="18" charset="0"/>
              </a:rPr>
              <a:t>Avantajları;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Özel tasarlanmış doldurucu ve floroapatit/hidroksiapatit parçacıklı içeriği sayesinde</a:t>
            </a:r>
          </a:p>
          <a:p>
            <a:pPr lvl="1"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Üstün basınç ve eğilme dayanımı,</a:t>
            </a:r>
          </a:p>
          <a:p>
            <a:pPr lvl="1"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Yüksek aşınma direnci,  </a:t>
            </a:r>
          </a:p>
          <a:p>
            <a:pPr algn="just" defTabSz="151085">
              <a:spcBef>
                <a:spcPts val="773"/>
              </a:spcBef>
              <a:buFont typeface="Wingdings" panose="05000000000000000000" pitchFamily="2" charset="2"/>
              <a:buChar char="v"/>
              <a:defRPr sz="939"/>
            </a:pPr>
            <a:r>
              <a:rPr lang="tr-TR" sz="1700" dirty="0" err="1">
                <a:cs typeface="Times New Roman" panose="02020603050405020304" pitchFamily="18" charset="0"/>
              </a:rPr>
              <a:t>Biyouyumluluk</a:t>
            </a:r>
            <a:r>
              <a:rPr lang="tr-TR" sz="1700" dirty="0">
                <a:cs typeface="Times New Roman" panose="02020603050405020304" pitchFamily="18" charset="0"/>
              </a:rPr>
              <a:t>,</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Dentine ve mineye kimyasal olarak bağlanması,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Dentin marjinlerinde güçlü bir kapama sağlaması,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Nanoteknolojik floroapatit partikülleri sayesinde remineralizasyonu hızlandırması,</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Rezin, solvent ve metal içermemesi,</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Mine ve dentinde asitlemeyi gerektirmemesi,</a:t>
            </a:r>
          </a:p>
          <a:p>
            <a:pPr algn="just" defTabSz="151085">
              <a:spcBef>
                <a:spcPts val="773"/>
              </a:spcBef>
              <a:buFont typeface="Wingdings" panose="05000000000000000000" pitchFamily="2" charset="2"/>
              <a:buChar char="v"/>
              <a:defRPr sz="939"/>
            </a:pPr>
            <a:r>
              <a:rPr lang="tr-TR" sz="1700" dirty="0">
                <a:cs typeface="Times New Roman" panose="02020603050405020304" pitchFamily="18" charset="0"/>
              </a:rPr>
              <a:t>Radyoopaklığı sayesinde postoperatif teşhisi kolaylaştırması </a:t>
            </a:r>
          </a:p>
        </p:txBody>
      </p:sp>
      <p:sp>
        <p:nvSpPr>
          <p:cNvPr id="3" name="Shape 750"/>
          <p:cNvSpPr>
            <a:spLocks noGrp="1"/>
          </p:cNvSpPr>
          <p:nvPr>
            <p:ph type="title"/>
          </p:nvPr>
        </p:nvSpPr>
        <p:spPr>
          <a:xfrm>
            <a:off x="296789" y="219181"/>
            <a:ext cx="6473781" cy="566956"/>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a:solidFill>
                  <a:schemeClr val="accent5">
                    <a:lumMod val="60000"/>
                    <a:lumOff val="40000"/>
                  </a:schemeClr>
                </a:solidFill>
                <a:cs typeface="Times New Roman" panose="02020603050405020304" pitchFamily="18" charset="0"/>
              </a:rPr>
              <a:t>Cam </a:t>
            </a:r>
            <a:r>
              <a:rPr sz="2800" dirty="0" err="1">
                <a:solidFill>
                  <a:schemeClr val="accent5">
                    <a:lumMod val="60000"/>
                    <a:lumOff val="40000"/>
                  </a:schemeClr>
                </a:solidFill>
                <a:cs typeface="Times New Roman" panose="02020603050405020304" pitchFamily="18" charset="0"/>
              </a:rPr>
              <a:t>Karbomer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096" t="32353" r="15257" b="8529"/>
          <a:stretch/>
        </p:blipFill>
        <p:spPr>
          <a:xfrm>
            <a:off x="6770570" y="219181"/>
            <a:ext cx="1768078" cy="1346150"/>
          </a:xfrm>
          <a:prstGeom prst="rect">
            <a:avLst/>
          </a:prstGeom>
        </p:spPr>
      </p:pic>
      <p:sp>
        <p:nvSpPr>
          <p:cNvPr id="4" name="Metin kutusu 3"/>
          <p:cNvSpPr txBox="1"/>
          <p:nvPr/>
        </p:nvSpPr>
        <p:spPr>
          <a:xfrm>
            <a:off x="1486427" y="985781"/>
            <a:ext cx="5284143"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effectLst>
                  <a:glow rad="228600">
                    <a:schemeClr val="accent6">
                      <a:satMod val="175000"/>
                      <a:alpha val="40000"/>
                    </a:schemeClr>
                  </a:glow>
                </a:effectLst>
                <a:latin typeface="+mj-ea"/>
                <a:ea typeface="+mj-ea"/>
                <a:cs typeface="Times New Roman" panose="02020603050405020304" pitchFamily="18" charset="0"/>
              </a:rPr>
              <a:t>Karbonize </a:t>
            </a:r>
            <a:r>
              <a:rPr lang="tr-TR" sz="2000" dirty="0" err="1">
                <a:effectLst>
                  <a:glow rad="228600">
                    <a:schemeClr val="accent6">
                      <a:satMod val="175000"/>
                      <a:alpha val="40000"/>
                    </a:schemeClr>
                  </a:glow>
                </a:effectLst>
                <a:latin typeface="+mj-ea"/>
                <a:ea typeface="+mj-ea"/>
                <a:cs typeface="Times New Roman" panose="02020603050405020304" pitchFamily="18" charset="0"/>
              </a:rPr>
              <a:t>nanopartiküller</a:t>
            </a:r>
            <a:endParaRPr lang="tr-TR" sz="2000" dirty="0">
              <a:solidFill>
                <a:srgbClr val="FFFFFF"/>
              </a:solidFill>
              <a:effectLst>
                <a:glow rad="228600">
                  <a:schemeClr val="accent6">
                    <a:satMod val="175000"/>
                    <a:alpha val="40000"/>
                  </a:schemeClr>
                </a:glow>
              </a:effectLst>
              <a:latin typeface="+mj-ea"/>
              <a:ea typeface="+mj-ea"/>
              <a:sym typeface="Chalkduster"/>
            </a:endParaRPr>
          </a:p>
        </p:txBody>
      </p:sp>
    </p:spTree>
    <p:extLst>
      <p:ext uri="{BB962C8B-B14F-4D97-AF65-F5344CB8AC3E}">
        <p14:creationId xmlns:p14="http://schemas.microsoft.com/office/powerpoint/2010/main" val="53144893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68" y="169425"/>
            <a:ext cx="8251185" cy="733858"/>
          </a:xfrm>
          <a:ln w="12700">
            <a:miter lim="400000"/>
          </a:ln>
        </p:spPr>
        <p:txBody>
          <a:bodyPr lIns="35717" tIns="35717" rIns="35717" bIns="35717" anchor="ctr">
            <a:noAutofit/>
          </a:bodyPr>
          <a:lstStyle/>
          <a:p>
            <a:pPr indent="316100" algn="l">
              <a:lnSpc>
                <a:spcPct val="150000"/>
              </a:lnSpc>
              <a:spcBef>
                <a:spcPts val="1687"/>
              </a:spcBef>
            </a:pPr>
            <a:r>
              <a:rPr lang="tr-TR" sz="2800" dirty="0">
                <a:solidFill>
                  <a:schemeClr val="accent5">
                    <a:lumMod val="60000"/>
                    <a:lumOff val="40000"/>
                  </a:schemeClr>
                </a:solidFill>
                <a:cs typeface="Times New Roman" panose="02020603050405020304" pitchFamily="18" charset="0"/>
              </a:rPr>
              <a:t>Cam karbomerlerin endikasyonları</a:t>
            </a:r>
          </a:p>
        </p:txBody>
      </p:sp>
      <p:sp>
        <p:nvSpPr>
          <p:cNvPr id="3" name="Text Placeholder 2"/>
          <p:cNvSpPr>
            <a:spLocks noGrp="1"/>
          </p:cNvSpPr>
          <p:nvPr>
            <p:ph type="body" idx="1"/>
          </p:nvPr>
        </p:nvSpPr>
        <p:spPr>
          <a:xfrm>
            <a:off x="263668" y="1243661"/>
            <a:ext cx="7358063" cy="3315350"/>
          </a:xfrm>
        </p:spPr>
        <p:txBody>
          <a:bodyPr/>
          <a:lstStyle/>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Daimi dişlerde stres altında olmayan alanlardaki Sınıf I ve II restorasyonlarda,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Süt dişlerinde Sınıf I ve II restorasyonlarda,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Kuron ve köprülerde kor materyali olarak,</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Servikal dolgularda,</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Fissür örtücü olarak,</a:t>
            </a:r>
          </a:p>
          <a:p>
            <a:pPr algn="just" defTabSz="151085">
              <a:spcBef>
                <a:spcPts val="773"/>
              </a:spcBef>
              <a:buFont typeface="Wingdings" panose="05000000000000000000" pitchFamily="2" charset="2"/>
              <a:buChar char="v"/>
              <a:defRPr sz="939"/>
            </a:pPr>
            <a:r>
              <a:rPr lang="tr-TR" sz="2000" dirty="0">
                <a:cs typeface="Times New Roman" panose="02020603050405020304" pitchFamily="18" charset="0"/>
              </a:rPr>
              <a:t>Sınıf V restorasyonlarda kullanımları</a:t>
            </a:r>
            <a:endParaRPr lang="tr-TR" dirty="0"/>
          </a:p>
        </p:txBody>
      </p:sp>
      <p:sp>
        <p:nvSpPr>
          <p:cNvPr id="4" name="Rectangle 3"/>
          <p:cNvSpPr/>
          <p:nvPr/>
        </p:nvSpPr>
        <p:spPr>
          <a:xfrm>
            <a:off x="6609591" y="6663235"/>
            <a:ext cx="2534409" cy="194765"/>
          </a:xfrm>
          <a:prstGeom prst="rect">
            <a:avLst/>
          </a:prstGeom>
        </p:spPr>
        <p:txBody>
          <a:bodyPr wrap="square" lIns="64291" tIns="32146" rIns="64291" bIns="32146">
            <a:spAutoFit/>
          </a:bodyPr>
          <a:lstStyle/>
          <a:p>
            <a:pPr algn="just" defTabSz="151085">
              <a:spcBef>
                <a:spcPts val="773"/>
              </a:spcBef>
              <a:defRPr sz="939"/>
            </a:pPr>
            <a:r>
              <a:rPr lang="tr-TR" sz="800" dirty="0">
                <a:cs typeface="Arial" panose="020B0604020202020204" pitchFamily="34" charset="0"/>
              </a:rPr>
              <a:t>(GCP-Glass fill, 2011; Gorseta ve ark., 2014).</a:t>
            </a:r>
          </a:p>
        </p:txBody>
      </p:sp>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1" t="29033" r="630" b="29496"/>
          <a:stretch/>
        </p:blipFill>
        <p:spPr>
          <a:xfrm>
            <a:off x="263669" y="4893177"/>
            <a:ext cx="4651842" cy="1456064"/>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7353" y="4913347"/>
            <a:ext cx="2857500" cy="1435894"/>
          </a:xfrm>
          <a:prstGeom prst="rect">
            <a:avLst/>
          </a:prstGeom>
        </p:spPr>
      </p:pic>
    </p:spTree>
    <p:extLst>
      <p:ext uri="{BB962C8B-B14F-4D97-AF65-F5344CB8AC3E}">
        <p14:creationId xmlns:p14="http://schemas.microsoft.com/office/powerpoint/2010/main" val="34433301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p:cNvSpPr>
          <p:nvPr>
            <p:ph type="title"/>
          </p:nvPr>
        </p:nvSpPr>
        <p:spPr>
          <a:xfrm>
            <a:off x="404135" y="0"/>
            <a:ext cx="8306140" cy="1928813"/>
          </a:xfrm>
          <a:prstGeom prst="rect">
            <a:avLst/>
          </a:prstGeom>
          <a:ln w="12700">
            <a:miter lim="400000"/>
          </a:ln>
        </p:spPr>
        <p:txBody>
          <a:bodyPr lIns="35717" tIns="35717" rIns="35717" bIns="35717"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Ormoserler-Ormoser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Esaslı</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Organik</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Modifiye</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Seramik</a:t>
            </a:r>
            <a:r>
              <a:rPr sz="2800" dirty="0">
                <a:solidFill>
                  <a:schemeClr val="accent5">
                    <a:lumMod val="60000"/>
                    <a:lumOff val="40000"/>
                  </a:schemeClr>
                </a:solidFill>
                <a:cs typeface="Times New Roman" panose="02020603050405020304" pitchFamily="18" charset="0"/>
              </a:rPr>
              <a:t>)</a:t>
            </a:r>
          </a:p>
        </p:txBody>
      </p:sp>
      <p:sp>
        <p:nvSpPr>
          <p:cNvPr id="555" name="Shape 555"/>
          <p:cNvSpPr>
            <a:spLocks noGrp="1"/>
          </p:cNvSpPr>
          <p:nvPr>
            <p:ph type="body" idx="1"/>
          </p:nvPr>
        </p:nvSpPr>
        <p:spPr>
          <a:xfrm>
            <a:off x="366929" y="1299002"/>
            <a:ext cx="8599127" cy="4492444"/>
          </a:xfrm>
          <a:prstGeom prst="rect">
            <a:avLst/>
          </a:prstGeom>
        </p:spPr>
        <p:txBody>
          <a:bodyPr>
            <a:noAutofit/>
          </a:bodyPr>
          <a:lstStyle>
            <a:lvl1pPr marL="0" indent="449580" algn="just">
              <a:lnSpc>
                <a:spcPct val="150000"/>
              </a:lnSpc>
              <a:spcBef>
                <a:spcPts val="2400"/>
              </a:spcBef>
              <a:buSzTx/>
              <a:buNone/>
              <a:defRPr sz="2000"/>
            </a:lvl1pPr>
          </a:lstStyle>
          <a:p>
            <a:r>
              <a:rPr lang="tr-TR" dirty="0">
                <a:cs typeface="Times New Roman" panose="02020603050405020304" pitchFamily="18" charset="0"/>
              </a:rPr>
              <a:t>Geleneksel kompozit rezinlerle ilgili problemleri ortadan kaldırmak için yeni bir restoratif materyal olarak, uzun yıllar elektrik, elektronik, bilim, teknoloji ve inşaat sektörlerinde bilinen seramikler, </a:t>
            </a:r>
            <a:r>
              <a:rPr lang="tr-TR" dirty="0">
                <a:solidFill>
                  <a:srgbClr val="FFC000"/>
                </a:solidFill>
                <a:cs typeface="Times New Roman" panose="02020603050405020304" pitchFamily="18" charset="0"/>
              </a:rPr>
              <a:t>Or</a:t>
            </a:r>
            <a:r>
              <a:rPr lang="tr-TR" dirty="0">
                <a:cs typeface="Times New Roman" panose="02020603050405020304" pitchFamily="18" charset="0"/>
              </a:rPr>
              <a:t>ganik-</a:t>
            </a:r>
            <a:r>
              <a:rPr lang="tr-TR" dirty="0">
                <a:solidFill>
                  <a:srgbClr val="FFC000"/>
                </a:solidFill>
                <a:cs typeface="Times New Roman" panose="02020603050405020304" pitchFamily="18" charset="0"/>
              </a:rPr>
              <a:t>Mo</a:t>
            </a:r>
            <a:r>
              <a:rPr lang="tr-TR" dirty="0">
                <a:cs typeface="Times New Roman" panose="02020603050405020304" pitchFamily="18" charset="0"/>
              </a:rPr>
              <a:t>difikasyon-</a:t>
            </a:r>
            <a:r>
              <a:rPr lang="tr-TR" dirty="0">
                <a:solidFill>
                  <a:srgbClr val="FFC000"/>
                </a:solidFill>
                <a:cs typeface="Times New Roman" panose="02020603050405020304" pitchFamily="18" charset="0"/>
              </a:rPr>
              <a:t>Ser</a:t>
            </a:r>
            <a:r>
              <a:rPr lang="tr-TR" dirty="0">
                <a:cs typeface="Times New Roman" panose="02020603050405020304" pitchFamily="18" charset="0"/>
              </a:rPr>
              <a:t>amik kelimelerinin ilk hecelerinden oluşan </a:t>
            </a:r>
            <a:r>
              <a:rPr lang="tr-TR" dirty="0">
                <a:solidFill>
                  <a:srgbClr val="FFC000"/>
                </a:solidFill>
                <a:cs typeface="Times New Roman" panose="02020603050405020304" pitchFamily="18" charset="0"/>
              </a:rPr>
              <a:t>ORMOSER </a:t>
            </a:r>
            <a:r>
              <a:rPr lang="tr-TR" dirty="0">
                <a:cs typeface="Times New Roman" panose="02020603050405020304" pitchFamily="18" charset="0"/>
              </a:rPr>
              <a:t>ismiyle piyasada yerlerini almışlardır</a:t>
            </a:r>
          </a:p>
          <a:p>
            <a:endParaRPr dirty="0">
              <a:cs typeface="Times New Roman" panose="02020603050405020304" pitchFamily="18" charset="0"/>
            </a:endParaRPr>
          </a:p>
        </p:txBody>
      </p:sp>
      <p:sp>
        <p:nvSpPr>
          <p:cNvPr id="3" name="Rectangle 2"/>
          <p:cNvSpPr/>
          <p:nvPr/>
        </p:nvSpPr>
        <p:spPr>
          <a:xfrm>
            <a:off x="5255202" y="6631441"/>
            <a:ext cx="3710854" cy="188030"/>
          </a:xfrm>
          <a:prstGeom prst="rect">
            <a:avLst/>
          </a:prstGeom>
        </p:spPr>
        <p:txBody>
          <a:bodyPr wrap="square" lIns="64291" tIns="32146" rIns="64291" bIns="32146">
            <a:spAutoFit/>
          </a:bodyPr>
          <a:lstStyle/>
          <a:p>
            <a:r>
              <a:rPr lang="tr-TR" sz="800" dirty="0" err="1">
                <a:cs typeface="Arial" panose="020B0604020202020204" pitchFamily="34" charset="0"/>
              </a:rPr>
              <a:t>Cunha</a:t>
            </a:r>
            <a:r>
              <a:rPr lang="tr-TR" sz="800" dirty="0">
                <a:cs typeface="Arial" panose="020B0604020202020204" pitchFamily="34" charset="0"/>
              </a:rPr>
              <a:t> ve ark., 2003; Zimmerli ve ark., 2009; Dayangaç, 2011</a:t>
            </a:r>
          </a:p>
        </p:txBody>
      </p:sp>
    </p:spTree>
    <p:extLst>
      <p:ext uri="{BB962C8B-B14F-4D97-AF65-F5344CB8AC3E}">
        <p14:creationId xmlns:p14="http://schemas.microsoft.com/office/powerpoint/2010/main" val="424079398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p:cNvSpPr>
          <p:nvPr>
            <p:ph type="title"/>
          </p:nvPr>
        </p:nvSpPr>
        <p:spPr>
          <a:xfrm>
            <a:off x="170190" y="172805"/>
            <a:ext cx="5955098" cy="689697"/>
          </a:xfrm>
          <a:prstGeom prst="rect">
            <a:avLst/>
          </a:prstGeom>
          <a:ln w="12700">
            <a:miter lim="400000"/>
          </a:ln>
        </p:spPr>
        <p:txBody>
          <a:bodyPr lIns="35717" tIns="35717" rIns="35717" bIns="35717" anchor="ctr">
            <a:noAutofit/>
          </a:bodyPr>
          <a:lstStyle/>
          <a:p>
            <a:pPr indent="316100">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766" name="Shape 766"/>
          <p:cNvSpPr>
            <a:spLocks noGrp="1"/>
          </p:cNvSpPr>
          <p:nvPr>
            <p:ph type="body" idx="1"/>
          </p:nvPr>
        </p:nvSpPr>
        <p:spPr>
          <a:xfrm>
            <a:off x="599136" y="2124424"/>
            <a:ext cx="8004881" cy="2954782"/>
          </a:xfrm>
          <a:prstGeom prst="rect">
            <a:avLst/>
          </a:prstGeom>
        </p:spPr>
        <p:txBody>
          <a:bodyPr>
            <a:noAutofit/>
          </a:bodyPr>
          <a:lstStyle>
            <a:lvl1pPr marL="0" indent="449580" algn="just">
              <a:lnSpc>
                <a:spcPct val="150000"/>
              </a:lnSpc>
              <a:spcBef>
                <a:spcPts val="2400"/>
              </a:spcBef>
              <a:buSzTx/>
              <a:buNone/>
              <a:defRPr sz="2000"/>
            </a:lvl1pPr>
          </a:lstStyle>
          <a:p>
            <a:pPr>
              <a:defRPr sz="2000"/>
            </a:pPr>
            <a:r>
              <a:rPr lang="tr-TR" dirty="0">
                <a:cs typeface="Times New Roman" panose="02020603050405020304" pitchFamily="18" charset="0"/>
              </a:rPr>
              <a:t>2007 yılında </a:t>
            </a:r>
            <a:r>
              <a:rPr lang="tr-TR" dirty="0" err="1">
                <a:cs typeface="Times New Roman" panose="02020603050405020304" pitchFamily="18" charset="0"/>
              </a:rPr>
              <a:t>RMCİS’lerin</a:t>
            </a:r>
            <a:r>
              <a:rPr lang="tr-TR" dirty="0">
                <a:cs typeface="Times New Roman" panose="02020603050405020304" pitchFamily="18" charset="0"/>
              </a:rPr>
              <a:t> yararlı özelliklerinden faydalanmak ve estetik özelliklerini geliştirmek adına yeni nesil bir materyal olan üreticiler tarafından </a:t>
            </a:r>
            <a:r>
              <a:rPr lang="tr-TR" dirty="0" err="1">
                <a:cs typeface="Times New Roman" panose="02020603050405020304" pitchFamily="18" charset="0"/>
              </a:rPr>
              <a:t>nano-iyonomer</a:t>
            </a:r>
            <a:r>
              <a:rPr lang="tr-TR" dirty="0">
                <a:cs typeface="Times New Roman" panose="02020603050405020304" pitchFamily="18" charset="0"/>
              </a:rPr>
              <a:t> olarak adlandırılan </a:t>
            </a:r>
            <a:r>
              <a:rPr lang="tr-TR" dirty="0" err="1">
                <a:cs typeface="Times New Roman" panose="02020603050405020304" pitchFamily="18" charset="0"/>
              </a:rPr>
              <a:t>Ketac</a:t>
            </a:r>
            <a:r>
              <a:rPr lang="tr-TR" dirty="0">
                <a:cs typeface="Times New Roman" panose="02020603050405020304" pitchFamily="18" charset="0"/>
              </a:rPr>
              <a:t> </a:t>
            </a:r>
            <a:r>
              <a:rPr lang="tr-TR" dirty="0" err="1">
                <a:cs typeface="Times New Roman" panose="02020603050405020304" pitchFamily="18" charset="0"/>
              </a:rPr>
              <a:t>Nano</a:t>
            </a:r>
            <a:r>
              <a:rPr lang="tr-TR" dirty="0">
                <a:cs typeface="Times New Roman" panose="02020603050405020304" pitchFamily="18" charset="0"/>
              </a:rPr>
              <a:t> (3M-ESPE, St. Paul, ABD) piyasaya sürülmüştür.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96" y="0"/>
            <a:ext cx="2192621" cy="2391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429162"/>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p:cNvSpPr>
          <p:nvPr>
            <p:ph type="body" idx="1"/>
          </p:nvPr>
        </p:nvSpPr>
        <p:spPr>
          <a:xfrm>
            <a:off x="214962" y="1320944"/>
            <a:ext cx="8587436" cy="4124217"/>
          </a:xfrm>
          <a:prstGeom prst="rect">
            <a:avLst/>
          </a:prstGeom>
        </p:spPr>
        <p:txBody>
          <a:bodyPr>
            <a:noAutofit/>
          </a:bodyPr>
          <a:lstStyle/>
          <a:p>
            <a:pPr marL="0" indent="316100" algn="just">
              <a:lnSpc>
                <a:spcPct val="150000"/>
              </a:lnSpc>
              <a:spcBef>
                <a:spcPts val="1687"/>
              </a:spcBef>
              <a:buNone/>
              <a:defRPr sz="2000"/>
            </a:pPr>
            <a:r>
              <a:rPr lang="tr-TR" sz="2000" dirty="0" err="1">
                <a:cs typeface="Times New Roman" panose="02020603050405020304" pitchFamily="18" charset="0"/>
              </a:rPr>
              <a:t>Nano</a:t>
            </a:r>
            <a:r>
              <a:rPr lang="tr-TR" sz="2000" dirty="0">
                <a:cs typeface="Times New Roman" panose="02020603050405020304" pitchFamily="18" charset="0"/>
              </a:rPr>
              <a:t> iyonomer simanlar, cam iyonomer partiküllerin nano doldurucu teknolojisi ile bağlanarak,  süt ve daimi dişlerin restorasyonlarında kullanılması amacıyla üretilmişlerdir. Bu materyaller gelenekler CİS ve RMCİS’in avantajlarını üzerinde taşımaktadır.</a:t>
            </a:r>
          </a:p>
        </p:txBody>
      </p:sp>
      <p:sp>
        <p:nvSpPr>
          <p:cNvPr id="3" name="Shape 765"/>
          <p:cNvSpPr>
            <a:spLocks noGrp="1"/>
          </p:cNvSpPr>
          <p:nvPr>
            <p:ph type="title"/>
          </p:nvPr>
        </p:nvSpPr>
        <p:spPr>
          <a:xfrm>
            <a:off x="214962" y="241776"/>
            <a:ext cx="5846929" cy="689697"/>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Metin kutusu 1"/>
          <p:cNvSpPr txBox="1"/>
          <p:nvPr/>
        </p:nvSpPr>
        <p:spPr>
          <a:xfrm>
            <a:off x="6172200" y="6527697"/>
            <a:ext cx="3692299"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Times New Roman" panose="02020603050405020304" pitchFamily="18" charset="0"/>
                <a:cs typeface="Times New Roman" panose="02020603050405020304" pitchFamily="18" charset="0"/>
              </a:rPr>
              <a:t>Killian</a:t>
            </a:r>
            <a:r>
              <a:rPr lang="tr-TR" sz="800" dirty="0">
                <a:latin typeface="Times New Roman" panose="02020603050405020304" pitchFamily="18" charset="0"/>
                <a:cs typeface="Times New Roman" panose="02020603050405020304" pitchFamily="18" charset="0"/>
              </a:rPr>
              <a:t> ve </a:t>
            </a:r>
            <a:r>
              <a:rPr lang="tr-TR" sz="800" dirty="0" err="1">
                <a:latin typeface="Times New Roman" panose="02020603050405020304" pitchFamily="18" charset="0"/>
                <a:cs typeface="Times New Roman" panose="02020603050405020304" pitchFamily="18" charset="0"/>
              </a:rPr>
              <a:t>Croll</a:t>
            </a:r>
            <a:r>
              <a:rPr lang="tr-TR" sz="800" dirty="0">
                <a:latin typeface="Times New Roman" panose="02020603050405020304" pitchFamily="18" charset="0"/>
                <a:cs typeface="Times New Roman" panose="02020603050405020304" pitchFamily="18" charset="0"/>
              </a:rPr>
              <a:t> 2010; Korkmaz, ve ark., 2010</a:t>
            </a:r>
            <a:endParaRPr lang="tr-TR" sz="800" dirty="0">
              <a:solidFill>
                <a:srgbClr val="FFFFFF"/>
              </a:solidFill>
              <a:sym typeface="Chalkduster"/>
            </a:endParaRPr>
          </a:p>
        </p:txBody>
      </p:sp>
    </p:spTree>
    <p:extLst>
      <p:ext uri="{BB962C8B-B14F-4D97-AF65-F5344CB8AC3E}">
        <p14:creationId xmlns:p14="http://schemas.microsoft.com/office/powerpoint/2010/main" val="2253888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p:cNvSpPr>
          <p:nvPr>
            <p:ph type="body" idx="1"/>
          </p:nvPr>
        </p:nvSpPr>
        <p:spPr>
          <a:xfrm>
            <a:off x="242146" y="1014232"/>
            <a:ext cx="8325977" cy="4902462"/>
          </a:xfrm>
          <a:prstGeom prst="rect">
            <a:avLst/>
          </a:prstGeom>
          <a:ln w="12700">
            <a:miter lim="400000"/>
          </a:ln>
        </p:spPr>
        <p:txBody>
          <a:bodyPr lIns="35717" tIns="35717" rIns="35717" bIns="35717" anchor="ctr">
            <a:noAutofit/>
          </a:bodyPr>
          <a:lstStyle/>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Sınıf I-V tüm süt dişi restorasyonlarında,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Geçici terapötik restorasyonlarda,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Daimi dişlerin küçük Sınıf I, III, IV restorasyonlarında, </a:t>
            </a:r>
          </a:p>
          <a:p>
            <a:pPr algn="just">
              <a:spcBef>
                <a:spcPts val="1687"/>
              </a:spcBef>
              <a:buFont typeface="Wingdings" panose="05000000000000000000" pitchFamily="2" charset="2"/>
              <a:buChar char="v"/>
            </a:pPr>
            <a:r>
              <a:rPr lang="tr-TR" sz="2000" dirty="0">
                <a:latin typeface="+mj-lt"/>
                <a:cs typeface="Times New Roman" panose="02020603050405020304" pitchFamily="18" charset="0"/>
              </a:rPr>
              <a:t>Sandviç tekniğin kullanıldığı restorasyonlarda.</a:t>
            </a:r>
          </a:p>
        </p:txBody>
      </p:sp>
      <p:sp>
        <p:nvSpPr>
          <p:cNvPr id="3" name="Shape 765"/>
          <p:cNvSpPr>
            <a:spLocks noGrp="1"/>
          </p:cNvSpPr>
          <p:nvPr>
            <p:ph type="title"/>
          </p:nvPr>
        </p:nvSpPr>
        <p:spPr>
          <a:xfrm>
            <a:off x="12987" y="25243"/>
            <a:ext cx="6046212" cy="689697"/>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Nano-iyonomer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Simanlar</a:t>
            </a:r>
            <a:endParaRPr sz="28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6059199" y="6656859"/>
            <a:ext cx="3084801" cy="194765"/>
          </a:xfrm>
          <a:prstGeom prst="rect">
            <a:avLst/>
          </a:prstGeom>
        </p:spPr>
        <p:txBody>
          <a:bodyPr wrap="square" lIns="64291" tIns="32146" rIns="64291" bIns="32146">
            <a:spAutoFit/>
          </a:bodyPr>
          <a:lstStyle/>
          <a:p>
            <a:r>
              <a:rPr lang="tr-TR" sz="800" dirty="0">
                <a:cs typeface="Arial" panose="020B0604020202020204" pitchFamily="34" charset="0"/>
              </a:rPr>
              <a:t>(Killian ve Croll 2010; Ketac Nano, 3M ESPE, 2016)</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265" y="296339"/>
            <a:ext cx="2057400" cy="728663"/>
          </a:xfrm>
          <a:prstGeom prst="rect">
            <a:avLst/>
          </a:prstGeom>
        </p:spPr>
      </p:pic>
    </p:spTree>
    <p:extLst>
      <p:ext uri="{BB962C8B-B14F-4D97-AF65-F5344CB8AC3E}">
        <p14:creationId xmlns:p14="http://schemas.microsoft.com/office/powerpoint/2010/main" val="1139602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p:cNvSpPr>
          <p:nvPr>
            <p:ph type="body" idx="1"/>
          </p:nvPr>
        </p:nvSpPr>
        <p:spPr>
          <a:xfrm>
            <a:off x="267194" y="1172085"/>
            <a:ext cx="8475085" cy="4036219"/>
          </a:xfrm>
          <a:prstGeom prst="rect">
            <a:avLst/>
          </a:prstGeom>
        </p:spPr>
        <p:txBody>
          <a:bodyPr>
            <a:normAutofit/>
          </a:bodyPr>
          <a:lstStyle>
            <a:lvl1pPr marL="0" indent="449580" algn="just">
              <a:lnSpc>
                <a:spcPct val="150000"/>
              </a:lnSpc>
              <a:spcBef>
                <a:spcPts val="2400"/>
              </a:spcBef>
              <a:buSzTx/>
              <a:buNone/>
              <a:defRPr sz="2000"/>
            </a:lvl1pPr>
          </a:lstStyle>
          <a:p>
            <a:r>
              <a:rPr lang="tr-TR" dirty="0">
                <a:cs typeface="Times New Roman" panose="02020603050405020304" pitchFamily="18" charset="0"/>
              </a:rPr>
              <a:t>EQUIA  sistem </a:t>
            </a:r>
            <a:r>
              <a:rPr lang="tr-TR" dirty="0" err="1">
                <a:cs typeface="Times New Roman" panose="02020603050405020304" pitchFamily="18" charset="0"/>
              </a:rPr>
              <a:t>Vita</a:t>
            </a:r>
            <a:r>
              <a:rPr lang="tr-TR" dirty="0">
                <a:cs typeface="Times New Roman" panose="02020603050405020304" pitchFamily="18" charset="0"/>
              </a:rPr>
              <a:t> renk skalasına göre A1, A2, A3.5, B1, B2, B3 ve C4 renkleri bulunmaktadır.</a:t>
            </a:r>
          </a:p>
          <a:p>
            <a:r>
              <a:rPr lang="tr-TR" dirty="0">
                <a:cs typeface="Times New Roman" panose="02020603050405020304" pitchFamily="18" charset="0"/>
              </a:rPr>
              <a:t> </a:t>
            </a:r>
            <a:r>
              <a:rPr lang="tr-TR" dirty="0" err="1">
                <a:cs typeface="Times New Roman" panose="02020603050405020304" pitchFamily="18" charset="0"/>
              </a:rPr>
              <a:t>Rezin</a:t>
            </a:r>
            <a:r>
              <a:rPr lang="tr-TR" dirty="0">
                <a:cs typeface="Times New Roman" panose="02020603050405020304" pitchFamily="18" charset="0"/>
              </a:rPr>
              <a:t> bir örtücü (G-Coat)  sayesinde restorasyon yüzeyine ve marjinlerine infiltre olarak, restorasyonun dayanıklılığını arttırmakta ve marjinal bölgedeki mikrokırıklara karşı daha dirençli hale gelmesini sağlamaktadır.</a:t>
            </a:r>
          </a:p>
        </p:txBody>
      </p:sp>
      <p:sp>
        <p:nvSpPr>
          <p:cNvPr id="3" name="Rectangle 2"/>
          <p:cNvSpPr/>
          <p:nvPr/>
        </p:nvSpPr>
        <p:spPr>
          <a:xfrm>
            <a:off x="-385762" y="344782"/>
            <a:ext cx="8284709"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001" y="4951717"/>
            <a:ext cx="2703654" cy="1691715"/>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8246" y="232723"/>
            <a:ext cx="1385888" cy="1219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710999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p:cNvSpPr>
          <p:nvPr>
            <p:ph type="body" idx="1"/>
          </p:nvPr>
        </p:nvSpPr>
        <p:spPr>
          <a:xfrm>
            <a:off x="198726" y="1016318"/>
            <a:ext cx="6800108" cy="3557723"/>
          </a:xfrm>
          <a:prstGeom prst="rect">
            <a:avLst/>
          </a:prstGeom>
        </p:spPr>
        <p:txBody>
          <a:bodyPr>
            <a:noAutofit/>
          </a:bodyPr>
          <a:lstStyle/>
          <a:p>
            <a:pPr marL="0" indent="230752" algn="just" defTabSz="234664">
              <a:spcBef>
                <a:spcPts val="1195"/>
              </a:spcBef>
              <a:buNone/>
              <a:defRPr sz="1460"/>
            </a:pPr>
            <a:r>
              <a:rPr lang="tr-TR" sz="2000" dirty="0" err="1">
                <a:cs typeface="Times New Roman" panose="02020603050405020304" pitchFamily="18" charset="0"/>
              </a:rPr>
              <a:t>EQUIA’nın</a:t>
            </a:r>
            <a:r>
              <a:rPr lang="tr-TR" sz="2000" dirty="0">
                <a:cs typeface="Times New Roman" panose="02020603050405020304" pitchFamily="18" charset="0"/>
              </a:rPr>
              <a:t> başlıca kullanım alanları;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III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II restorasyonlar</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Geçici/ara restorasyon malzemesi olarak</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Sınıf V ve kök yüzey restorasyonları</a:t>
            </a:r>
          </a:p>
          <a:p>
            <a:pPr algn="just" defTabSz="234664">
              <a:spcBef>
                <a:spcPts val="1195"/>
              </a:spcBef>
              <a:buFont typeface="Wingdings" panose="05000000000000000000" pitchFamily="2" charset="2"/>
              <a:buChar char="v"/>
              <a:defRPr sz="1460"/>
            </a:pPr>
            <a:r>
              <a:rPr lang="tr-TR" sz="2000" dirty="0">
                <a:cs typeface="Times New Roman" panose="02020603050405020304" pitchFamily="18" charset="0"/>
              </a:rPr>
              <a:t>Kor yapımı olarak belirtilmektedir </a:t>
            </a:r>
          </a:p>
        </p:txBody>
      </p:sp>
      <p:sp>
        <p:nvSpPr>
          <p:cNvPr id="3" name="Rectangle 2"/>
          <p:cNvSpPr/>
          <p:nvPr/>
        </p:nvSpPr>
        <p:spPr>
          <a:xfrm>
            <a:off x="-566486" y="318185"/>
            <a:ext cx="9077163"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sp>
        <p:nvSpPr>
          <p:cNvPr id="2" name="Rectangle 1"/>
          <p:cNvSpPr/>
          <p:nvPr/>
        </p:nvSpPr>
        <p:spPr>
          <a:xfrm>
            <a:off x="7944191" y="6661594"/>
            <a:ext cx="1088433" cy="188030"/>
          </a:xfrm>
          <a:prstGeom prst="rect">
            <a:avLst/>
          </a:prstGeom>
        </p:spPr>
        <p:txBody>
          <a:bodyPr wrap="none" lIns="64291" tIns="32146" rIns="64291" bIns="32146">
            <a:spAutoFit/>
          </a:bodyPr>
          <a:lstStyle/>
          <a:p>
            <a:r>
              <a:rPr lang="tr-TR" sz="800" dirty="0">
                <a:cs typeface="Arial" panose="020B0604020202020204" pitchFamily="34" charset="0"/>
              </a:rPr>
              <a:t>(Vaid ve ark., 2015). </a:t>
            </a:r>
          </a:p>
        </p:txBody>
      </p:sp>
      <p:sp>
        <p:nvSpPr>
          <p:cNvPr id="4" name="Metin kutusu 3"/>
          <p:cNvSpPr txBox="1"/>
          <p:nvPr/>
        </p:nvSpPr>
        <p:spPr>
          <a:xfrm>
            <a:off x="198727" y="5435663"/>
            <a:ext cx="8510676"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a:cs typeface="Times New Roman" panose="02020603050405020304" pitchFamily="18" charset="0"/>
              </a:rPr>
              <a:t>! </a:t>
            </a:r>
            <a:r>
              <a:rPr lang="tr-TR" sz="2000" dirty="0" err="1">
                <a:cs typeface="Times New Roman" panose="02020603050405020304" pitchFamily="18" charset="0"/>
              </a:rPr>
              <a:t>EQUIA’nın</a:t>
            </a:r>
            <a:r>
              <a:rPr lang="tr-TR" sz="2000" dirty="0">
                <a:cs typeface="Times New Roman" panose="02020603050405020304" pitchFamily="18" charset="0"/>
              </a:rPr>
              <a:t> adezyonu </a:t>
            </a:r>
            <a:r>
              <a:rPr lang="tr-TR" sz="2000" dirty="0" err="1">
                <a:cs typeface="Times New Roman" panose="02020603050405020304" pitchFamily="18" charset="0"/>
              </a:rPr>
              <a:t>dentine</a:t>
            </a:r>
            <a:r>
              <a:rPr lang="tr-TR" sz="2000" dirty="0">
                <a:cs typeface="Times New Roman" panose="02020603050405020304" pitchFamily="18" charset="0"/>
              </a:rPr>
              <a:t> olan </a:t>
            </a:r>
            <a:r>
              <a:rPr lang="tr-TR" sz="2000" dirty="0" err="1">
                <a:cs typeface="Times New Roman" panose="02020603050405020304" pitchFamily="18" charset="0"/>
              </a:rPr>
              <a:t>mikromekanik</a:t>
            </a:r>
            <a:r>
              <a:rPr lang="tr-TR" sz="2000" dirty="0">
                <a:cs typeface="Times New Roman" panose="02020603050405020304" pitchFamily="18" charset="0"/>
              </a:rPr>
              <a:t> kilitlenme ve mine ve </a:t>
            </a:r>
            <a:r>
              <a:rPr lang="tr-TR" sz="2000" dirty="0" err="1">
                <a:cs typeface="Times New Roman" panose="02020603050405020304" pitchFamily="18" charset="0"/>
              </a:rPr>
              <a:t>dentinde</a:t>
            </a:r>
            <a:r>
              <a:rPr lang="tr-TR" sz="2000" dirty="0">
                <a:cs typeface="Times New Roman" panose="02020603050405020304" pitchFamily="18" charset="0"/>
              </a:rPr>
              <a:t> bulunan </a:t>
            </a:r>
            <a:r>
              <a:rPr lang="tr-TR" sz="2000" dirty="0" err="1">
                <a:cs typeface="Times New Roman" panose="02020603050405020304" pitchFamily="18" charset="0"/>
              </a:rPr>
              <a:t>hidroksiapatit</a:t>
            </a:r>
            <a:r>
              <a:rPr lang="tr-TR" sz="2000" dirty="0">
                <a:cs typeface="Times New Roman" panose="02020603050405020304" pitchFamily="18" charset="0"/>
              </a:rPr>
              <a:t> tabakasına kimyasal bağlanma ile olmaktadır</a:t>
            </a:r>
            <a:r>
              <a:rPr lang="tr-TR" sz="2000" dirty="0"/>
              <a:t> !</a:t>
            </a:r>
            <a:endParaRPr lang="tr-TR" sz="2000" dirty="0">
              <a:cs typeface="Times New Roman" panose="02020603050405020304" pitchFamily="18"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0179" y="1053597"/>
            <a:ext cx="2209224" cy="1765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266" y="4574041"/>
            <a:ext cx="1669596" cy="829581"/>
          </a:xfrm>
          <a:prstGeom prst="rect">
            <a:avLst/>
          </a:prstGeom>
        </p:spPr>
      </p:pic>
    </p:spTree>
    <p:extLst>
      <p:ext uri="{BB962C8B-B14F-4D97-AF65-F5344CB8AC3E}">
        <p14:creationId xmlns:p14="http://schemas.microsoft.com/office/powerpoint/2010/main" val="2554411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3469"/>
            <a:ext cx="8358188" cy="497732"/>
          </a:xfrm>
          <a:prstGeom prst="rect">
            <a:avLst/>
          </a:prstGeom>
        </p:spPr>
        <p:txBody>
          <a:bodyPr wrap="square" lIns="64291" tIns="32146" rIns="64291" bIns="32146">
            <a:spAutoFit/>
          </a:bodyPr>
          <a:lstStyle/>
          <a:p>
            <a:r>
              <a:rPr lang="tr-TR" sz="2800" dirty="0">
                <a:solidFill>
                  <a:schemeClr val="accent5">
                    <a:lumMod val="60000"/>
                    <a:lumOff val="40000"/>
                  </a:schemeClr>
                </a:solidFill>
                <a:cs typeface="Times New Roman" panose="02020603050405020304" pitchFamily="18" charset="0"/>
              </a:rPr>
              <a:t>Yüksek Viskoziteli Geleneksel CİS</a:t>
            </a:r>
            <a:endParaRPr lang="tr-TR" sz="2800" dirty="0">
              <a:solidFill>
                <a:schemeClr val="accent5">
                  <a:lumMod val="60000"/>
                  <a:lumOff val="40000"/>
                </a:schemeClr>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095" y="915555"/>
            <a:ext cx="1764276" cy="1863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Metin kutusu 3"/>
          <p:cNvSpPr txBox="1"/>
          <p:nvPr/>
        </p:nvSpPr>
        <p:spPr>
          <a:xfrm>
            <a:off x="252420" y="1135268"/>
            <a:ext cx="6327878"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2000" dirty="0" err="1">
                <a:cs typeface="Times New Roman" panose="02020603050405020304" pitchFamily="18" charset="0"/>
              </a:rPr>
              <a:t>Kavite</a:t>
            </a:r>
            <a:r>
              <a:rPr lang="tr-TR" sz="2000" dirty="0">
                <a:cs typeface="Times New Roman" panose="02020603050405020304" pitchFamily="18" charset="0"/>
              </a:rPr>
              <a:t> yüzeyine hazırlayıcı ‘</a:t>
            </a:r>
            <a:r>
              <a:rPr lang="tr-TR" sz="2000" dirty="0" err="1">
                <a:cs typeface="Times New Roman" panose="02020603050405020304" pitchFamily="18" charset="0"/>
              </a:rPr>
              <a:t>cavity</a:t>
            </a:r>
            <a:r>
              <a:rPr lang="tr-TR" sz="2000" dirty="0">
                <a:cs typeface="Times New Roman" panose="02020603050405020304" pitchFamily="18" charset="0"/>
              </a:rPr>
              <a:t> </a:t>
            </a:r>
            <a:r>
              <a:rPr lang="tr-TR" sz="2000" dirty="0" err="1">
                <a:cs typeface="Times New Roman" panose="02020603050405020304" pitchFamily="18" charset="0"/>
              </a:rPr>
              <a:t>conditioner</a:t>
            </a:r>
            <a:r>
              <a:rPr lang="tr-TR" sz="2000" dirty="0">
                <a:cs typeface="Times New Roman" panose="02020603050405020304" pitchFamily="18" charset="0"/>
              </a:rPr>
              <a:t>’ olarak </a:t>
            </a:r>
            <a:r>
              <a:rPr lang="tr-TR" sz="2000" dirty="0">
                <a:cs typeface="Times New Roman" panose="02020603050405020304" pitchFamily="18" charset="0"/>
                <a:sym typeface="Wingdings"/>
              </a:rPr>
              <a:t></a:t>
            </a:r>
            <a:r>
              <a:rPr lang="tr-TR" sz="2000" dirty="0">
                <a:cs typeface="Times New Roman" panose="02020603050405020304" pitchFamily="18" charset="0"/>
              </a:rPr>
              <a:t> %20’lik </a:t>
            </a:r>
            <a:r>
              <a:rPr lang="tr-TR" sz="2000" dirty="0" err="1">
                <a:cs typeface="Times New Roman" panose="02020603050405020304" pitchFamily="18" charset="0"/>
              </a:rPr>
              <a:t>poliakrilik</a:t>
            </a:r>
            <a:r>
              <a:rPr lang="tr-TR" sz="2000" dirty="0">
                <a:cs typeface="Times New Roman" panose="02020603050405020304" pitchFamily="18" charset="0"/>
              </a:rPr>
              <a:t> asit</a:t>
            </a:r>
            <a:endParaRPr lang="tr-TR" sz="2000" dirty="0">
              <a:solidFill>
                <a:srgbClr val="FFFFFF"/>
              </a:solidFill>
              <a:sym typeface="Chalkduster"/>
            </a:endParaRPr>
          </a:p>
        </p:txBody>
      </p:sp>
      <p:sp>
        <p:nvSpPr>
          <p:cNvPr id="5" name="Aşağı Ok 4"/>
          <p:cNvSpPr/>
          <p:nvPr/>
        </p:nvSpPr>
        <p:spPr>
          <a:xfrm>
            <a:off x="3251425" y="2039228"/>
            <a:ext cx="312284" cy="486150"/>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fontAlgn="auto" hangingPunct="0">
              <a:spcBef>
                <a:spcPts val="0"/>
              </a:spcBef>
              <a:spcAft>
                <a:spcPts val="0"/>
              </a:spcAft>
            </a:pPr>
            <a:endParaRPr lang="tr-TR" sz="2200" dirty="0">
              <a:solidFill>
                <a:srgbClr val="FFFFFF"/>
              </a:solidFill>
              <a:effectLst>
                <a:outerShdw blurRad="63500" dist="25400" dir="2700000" rotWithShape="0">
                  <a:srgbClr val="000000">
                    <a:alpha val="70000"/>
                  </a:srgbClr>
                </a:outerShdw>
              </a:effectLst>
              <a:latin typeface="+mn-lt"/>
              <a:sym typeface="Chalkduster"/>
            </a:endParaRPr>
          </a:p>
        </p:txBody>
      </p:sp>
      <p:sp>
        <p:nvSpPr>
          <p:cNvPr id="6" name="Metin kutusu 5"/>
          <p:cNvSpPr txBox="1"/>
          <p:nvPr/>
        </p:nvSpPr>
        <p:spPr>
          <a:xfrm>
            <a:off x="1239951" y="2606825"/>
            <a:ext cx="4078060" cy="6876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fontAlgn="auto" hangingPunct="0">
              <a:spcBef>
                <a:spcPts val="0"/>
              </a:spcBef>
              <a:spcAft>
                <a:spcPts val="0"/>
              </a:spcAft>
            </a:pPr>
            <a:r>
              <a:rPr lang="tr-TR" sz="2000" dirty="0" err="1">
                <a:solidFill>
                  <a:srgbClr val="FFFFFF"/>
                </a:solidFill>
                <a:latin typeface="+mn-lt"/>
                <a:sym typeface="Chalkduster"/>
              </a:rPr>
              <a:t>Mikromekanik</a:t>
            </a:r>
            <a:r>
              <a:rPr lang="tr-TR" sz="2000" dirty="0">
                <a:solidFill>
                  <a:srgbClr val="FFFFFF"/>
                </a:solidFill>
                <a:latin typeface="+mn-lt"/>
                <a:sym typeface="Chalkduster"/>
              </a:rPr>
              <a:t> </a:t>
            </a:r>
            <a:r>
              <a:rPr lang="tr-TR" sz="2000" dirty="0" err="1">
                <a:solidFill>
                  <a:srgbClr val="FFFFFF"/>
                </a:solidFill>
                <a:latin typeface="+mn-lt"/>
                <a:sym typeface="Chalkduster"/>
              </a:rPr>
              <a:t>retansiyon</a:t>
            </a:r>
            <a:r>
              <a:rPr lang="tr-TR" sz="2000" dirty="0">
                <a:solidFill>
                  <a:srgbClr val="FFFFFF"/>
                </a:solidFill>
                <a:latin typeface="+mn-lt"/>
                <a:sym typeface="Chalkduster"/>
              </a:rPr>
              <a:t> ve bağlantı artmaktadır</a:t>
            </a:r>
          </a:p>
        </p:txBody>
      </p:sp>
      <p:graphicFrame>
        <p:nvGraphicFramePr>
          <p:cNvPr id="7" name="Diyagram 6"/>
          <p:cNvGraphicFramePr/>
          <p:nvPr>
            <p:extLst>
              <p:ext uri="{D42A27DB-BD31-4B8C-83A1-F6EECF244321}">
                <p14:modId xmlns:p14="http://schemas.microsoft.com/office/powerpoint/2010/main" val="1370710131"/>
              </p:ext>
            </p:extLst>
          </p:nvPr>
        </p:nvGraphicFramePr>
        <p:xfrm>
          <a:off x="5120034" y="1704326"/>
          <a:ext cx="1842061" cy="20430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Metin kutusu 7"/>
          <p:cNvSpPr txBox="1"/>
          <p:nvPr/>
        </p:nvSpPr>
        <p:spPr>
          <a:xfrm>
            <a:off x="4612704" y="3514022"/>
            <a:ext cx="3398386"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fontAlgn="auto" hangingPunct="0">
              <a:spcBef>
                <a:spcPts val="0"/>
              </a:spcBef>
              <a:spcAft>
                <a:spcPts val="0"/>
              </a:spcAft>
            </a:pPr>
            <a:r>
              <a:rPr lang="tr-TR" sz="2000" dirty="0">
                <a:solidFill>
                  <a:srgbClr val="FFFFFF"/>
                </a:solidFill>
                <a:effectLst>
                  <a:glow rad="139700">
                    <a:schemeClr val="accent1">
                      <a:satMod val="175000"/>
                      <a:alpha val="40000"/>
                    </a:schemeClr>
                  </a:glow>
                </a:effectLst>
                <a:latin typeface="+mn-lt"/>
                <a:sym typeface="Chalkduster"/>
              </a:rPr>
              <a:t>Simanın iyondan zengin tabakası diş sert dokuları ile birleşmekte !!!</a:t>
            </a:r>
          </a:p>
        </p:txBody>
      </p:sp>
      <p:pic>
        <p:nvPicPr>
          <p:cNvPr id="10" name="Resi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934" y="3931705"/>
            <a:ext cx="1650033" cy="1650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19037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p:cNvSpPr>
          <p:nvPr>
            <p:ph type="title"/>
          </p:nvPr>
        </p:nvSpPr>
        <p:spPr>
          <a:xfrm>
            <a:off x="139813" y="160775"/>
            <a:ext cx="4856730" cy="523220"/>
          </a:xfrm>
          <a:prstGeom prst="rect">
            <a:avLst/>
          </a:prstGeom>
        </p:spPr>
        <p:txBody>
          <a:bodyPr wrap="square">
            <a:spAutoFit/>
          </a:bodyPr>
          <a:lstStyle/>
          <a:p>
            <a:pPr hangingPunct="0"/>
            <a:r>
              <a:rPr sz="2800" dirty="0" err="1">
                <a:solidFill>
                  <a:schemeClr val="accent5">
                    <a:lumMod val="60000"/>
                    <a:lumOff val="40000"/>
                  </a:schemeClr>
                </a:solidFill>
                <a:cs typeface="Times New Roman" panose="02020603050405020304" pitchFamily="18" charset="0"/>
              </a:rPr>
              <a:t>Zirkonomerler</a:t>
            </a:r>
            <a:endParaRPr sz="2800" dirty="0">
              <a:solidFill>
                <a:schemeClr val="accent5">
                  <a:lumMod val="60000"/>
                  <a:lumOff val="40000"/>
                </a:schemeClr>
              </a:solidFill>
              <a:cs typeface="Times New Roman" panose="02020603050405020304" pitchFamily="18" charset="0"/>
            </a:endParaRPr>
          </a:p>
        </p:txBody>
      </p:sp>
      <p:sp>
        <p:nvSpPr>
          <p:cNvPr id="812" name="Shape 812"/>
          <p:cNvSpPr>
            <a:spLocks noGrp="1"/>
          </p:cNvSpPr>
          <p:nvPr>
            <p:ph type="body" idx="1"/>
          </p:nvPr>
        </p:nvSpPr>
        <p:spPr>
          <a:xfrm>
            <a:off x="285564" y="1745579"/>
            <a:ext cx="8486775" cy="3273789"/>
          </a:xfrm>
          <a:prstGeom prst="rect">
            <a:avLst/>
          </a:prstGeom>
          <a:ln w="12700">
            <a:miter lim="400000"/>
          </a:ln>
        </p:spPr>
        <p:txBody>
          <a:bodyPr lIns="35717" tIns="35717" rIns="35717" bIns="35717" anchor="ctr">
            <a:noAutofit/>
          </a:bodyPr>
          <a:lstStyle/>
          <a:p>
            <a:pPr marL="0" indent="316100" algn="just">
              <a:lnSpc>
                <a:spcPct val="150000"/>
              </a:lnSpc>
              <a:spcBef>
                <a:spcPts val="1687"/>
              </a:spcBef>
              <a:buNone/>
            </a:pPr>
            <a:r>
              <a:rPr lang="tr-TR" sz="2000" dirty="0">
                <a:cs typeface="Times New Roman" panose="02020603050405020304" pitchFamily="18" charset="0"/>
              </a:rPr>
              <a:t>  Zirkonomer; cıva tehlikesini tamamen ortadan kaldırarak CİS’in koruyucu yararları ile amalgamın güçlü ve dayanıklılığına sahip yeni bir restoratif cam iyonomer sınıfı tanımlamaktadır.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9114" y="422384"/>
            <a:ext cx="2994043" cy="1906208"/>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01" y="5019368"/>
            <a:ext cx="2240076" cy="1505427"/>
          </a:xfrm>
          <a:prstGeom prst="rect">
            <a:avLst/>
          </a:prstGeom>
        </p:spPr>
      </p:pic>
    </p:spTree>
    <p:extLst>
      <p:ext uri="{BB962C8B-B14F-4D97-AF65-F5344CB8AC3E}">
        <p14:creationId xmlns:p14="http://schemas.microsoft.com/office/powerpoint/2010/main" val="398610247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Shape 814"/>
          <p:cNvSpPr>
            <a:spLocks noGrp="1"/>
          </p:cNvSpPr>
          <p:nvPr>
            <p:ph type="body" idx="1"/>
          </p:nvPr>
        </p:nvSpPr>
        <p:spPr>
          <a:xfrm>
            <a:off x="109754" y="5269570"/>
            <a:ext cx="8568603" cy="1237654"/>
          </a:xfrm>
          <a:prstGeom prst="rect">
            <a:avLst/>
          </a:prstGeom>
          <a:ln w="12700">
            <a:miter lim="400000"/>
          </a:ln>
        </p:spPr>
        <p:txBody>
          <a:bodyPr lIns="35717" tIns="35717" rIns="35717" bIns="35717" anchor="ctr">
            <a:noAutofit/>
          </a:bodyPr>
          <a:lstStyle/>
          <a:p>
            <a:pPr marL="0" indent="316100" algn="just">
              <a:lnSpc>
                <a:spcPct val="150000"/>
              </a:lnSpc>
              <a:spcBef>
                <a:spcPts val="1687"/>
              </a:spcBef>
              <a:buNone/>
            </a:pPr>
            <a:r>
              <a:rPr lang="tr-TR" sz="2000" dirty="0">
                <a:effectLst>
                  <a:glow rad="101600">
                    <a:schemeClr val="accent6">
                      <a:satMod val="175000"/>
                      <a:alpha val="40000"/>
                    </a:schemeClr>
                  </a:glow>
                </a:effectLst>
                <a:cs typeface="Times New Roman" panose="02020603050405020304" pitchFamily="18" charset="0"/>
              </a:rPr>
              <a:t>Amalgam yerine arka grup bölgede stres altında kalan alanların restorasyonu için kullanılabilmekte !</a:t>
            </a:r>
          </a:p>
        </p:txBody>
      </p:sp>
      <p:sp>
        <p:nvSpPr>
          <p:cNvPr id="3" name="Shape 811"/>
          <p:cNvSpPr>
            <a:spLocks noGrp="1"/>
          </p:cNvSpPr>
          <p:nvPr>
            <p:ph type="title"/>
          </p:nvPr>
        </p:nvSpPr>
        <p:spPr>
          <a:xfrm>
            <a:off x="109755" y="473059"/>
            <a:ext cx="7056131" cy="523220"/>
          </a:xfrm>
          <a:prstGeom prst="rect">
            <a:avLst/>
          </a:prstGeom>
        </p:spPr>
        <p:txBody>
          <a:bodyPr wrap="square">
            <a:spAutoFit/>
          </a:bodyPr>
          <a:lstStyle/>
          <a:p>
            <a:pPr algn="l" hangingPunct="0"/>
            <a:r>
              <a:rPr sz="2800" dirty="0" err="1">
                <a:solidFill>
                  <a:schemeClr val="accent5">
                    <a:lumMod val="60000"/>
                    <a:lumOff val="40000"/>
                  </a:schemeClr>
                </a:solidFill>
                <a:cs typeface="Times New Roman" panose="02020603050405020304" pitchFamily="18" charset="0"/>
              </a:rPr>
              <a:t>Zirkonomerler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3499" y="482196"/>
            <a:ext cx="2164774" cy="1625277"/>
          </a:xfrm>
          <a:prstGeom prst="rect">
            <a:avLst/>
          </a:prstGeom>
        </p:spPr>
      </p:pic>
      <p:grpSp>
        <p:nvGrpSpPr>
          <p:cNvPr id="6" name="Grup 7"/>
          <p:cNvGrpSpPr/>
          <p:nvPr/>
        </p:nvGrpSpPr>
        <p:grpSpPr>
          <a:xfrm>
            <a:off x="447440" y="1277201"/>
            <a:ext cx="5455785" cy="1552763"/>
            <a:chOff x="636359" y="1816463"/>
            <a:chExt cx="7759338" cy="2208374"/>
          </a:xfrm>
        </p:grpSpPr>
        <p:grpSp>
          <p:nvGrpSpPr>
            <p:cNvPr id="8" name="Grup 5"/>
            <p:cNvGrpSpPr/>
            <p:nvPr/>
          </p:nvGrpSpPr>
          <p:grpSpPr>
            <a:xfrm>
              <a:off x="636359" y="1816463"/>
              <a:ext cx="7759338" cy="1359156"/>
              <a:chOff x="636359" y="1816463"/>
              <a:chExt cx="7759338" cy="1359156"/>
            </a:xfrm>
          </p:grpSpPr>
          <p:sp>
            <p:nvSpPr>
              <p:cNvPr id="4" name="Metin kutusu 3"/>
              <p:cNvSpPr txBox="1"/>
              <p:nvPr/>
            </p:nvSpPr>
            <p:spPr>
              <a:xfrm>
                <a:off x="636359" y="1816463"/>
                <a:ext cx="7759338"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a:solidFill>
                      <a:srgbClr val="FFFFFF"/>
                    </a:solidFill>
                    <a:latin typeface="+mn-lt"/>
                    <a:sym typeface="Chalkduster"/>
                  </a:rPr>
                  <a:t>İçeriğinde </a:t>
                </a:r>
                <a:r>
                  <a:rPr lang="tr-TR" sz="2000" dirty="0">
                    <a:solidFill>
                      <a:srgbClr val="FFFFFF"/>
                    </a:solidFill>
                    <a:latin typeface="+mn-lt"/>
                    <a:sym typeface="Wingdings"/>
                  </a:rPr>
                  <a:t> </a:t>
                </a:r>
                <a:r>
                  <a:rPr lang="tr-TR" sz="2000" dirty="0" err="1">
                    <a:solidFill>
                      <a:srgbClr val="FFFFFF"/>
                    </a:solidFill>
                    <a:latin typeface="+mn-lt"/>
                    <a:sym typeface="Wingdings"/>
                  </a:rPr>
                  <a:t>Zirkonya</a:t>
                </a:r>
                <a:r>
                  <a:rPr lang="tr-TR" sz="2000" dirty="0">
                    <a:solidFill>
                      <a:srgbClr val="FFFFFF"/>
                    </a:solidFill>
                    <a:latin typeface="+mn-lt"/>
                    <a:sym typeface="Wingdings"/>
                  </a:rPr>
                  <a:t> ve Seramik</a:t>
                </a:r>
                <a:endParaRPr lang="tr-TR" sz="2000" dirty="0">
                  <a:solidFill>
                    <a:srgbClr val="FFFFFF"/>
                  </a:solidFill>
                  <a:latin typeface="+mn-lt"/>
                  <a:sym typeface="Chalkduster"/>
                </a:endParaRPr>
              </a:p>
            </p:txBody>
          </p:sp>
          <p:sp>
            <p:nvSpPr>
              <p:cNvPr id="5" name="Aşağı Ok 4"/>
              <p:cNvSpPr/>
              <p:nvPr/>
            </p:nvSpPr>
            <p:spPr>
              <a:xfrm>
                <a:off x="4284616" y="2438990"/>
                <a:ext cx="444137" cy="736629"/>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endParaRPr lang="tr-TR" sz="2200" dirty="0">
                  <a:solidFill>
                    <a:srgbClr val="FFFFFF"/>
                  </a:solidFill>
                  <a:effectLst>
                    <a:outerShdw blurRad="63500" dist="25400" dir="2700000" rotWithShape="0">
                      <a:srgbClr val="000000">
                        <a:alpha val="70000"/>
                      </a:srgbClr>
                    </a:outerShdw>
                  </a:effectLst>
                  <a:latin typeface="+mn-lt"/>
                  <a:sym typeface="Chalkduster"/>
                </a:endParaRPr>
              </a:p>
            </p:txBody>
          </p:sp>
        </p:grpSp>
        <p:sp>
          <p:nvSpPr>
            <p:cNvPr id="7" name="Metin kutusu 6"/>
            <p:cNvSpPr txBox="1"/>
            <p:nvPr/>
          </p:nvSpPr>
          <p:spPr>
            <a:xfrm>
              <a:off x="1170984" y="3441201"/>
              <a:ext cx="6671401" cy="5836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a:solidFill>
                    <a:srgbClr val="FFFFFF"/>
                  </a:solidFill>
                  <a:latin typeface="+mn-lt"/>
                  <a:sym typeface="Chalkduster"/>
                </a:rPr>
                <a:t>Yapısal bütünlüğü güçlendirmekte</a:t>
              </a:r>
            </a:p>
          </p:txBody>
        </p:sp>
      </p:grpSp>
      <p:grpSp>
        <p:nvGrpSpPr>
          <p:cNvPr id="11" name="Grup 12"/>
          <p:cNvGrpSpPr/>
          <p:nvPr/>
        </p:nvGrpSpPr>
        <p:grpSpPr>
          <a:xfrm>
            <a:off x="2137543" y="3259027"/>
            <a:ext cx="5676220" cy="1887333"/>
            <a:chOff x="3040061" y="4635062"/>
            <a:chExt cx="8072846" cy="2684208"/>
          </a:xfrm>
        </p:grpSpPr>
        <p:grpSp>
          <p:nvGrpSpPr>
            <p:cNvPr id="13" name="Grup 10"/>
            <p:cNvGrpSpPr/>
            <p:nvPr/>
          </p:nvGrpSpPr>
          <p:grpSpPr>
            <a:xfrm>
              <a:off x="3780041" y="4635062"/>
              <a:ext cx="6392633" cy="1680336"/>
              <a:chOff x="3780041" y="4635062"/>
              <a:chExt cx="6392633" cy="1680336"/>
            </a:xfrm>
          </p:grpSpPr>
          <p:sp>
            <p:nvSpPr>
              <p:cNvPr id="9" name="Metin kutusu 8"/>
              <p:cNvSpPr txBox="1"/>
              <p:nvPr/>
            </p:nvSpPr>
            <p:spPr>
              <a:xfrm>
                <a:off x="3780041" y="4635062"/>
                <a:ext cx="6392633" cy="802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321457" fontAlgn="auto" hangingPunct="0">
                  <a:spcBef>
                    <a:spcPts val="0"/>
                  </a:spcBef>
                  <a:spcAft>
                    <a:spcPts val="0"/>
                  </a:spcAft>
                </a:pPr>
                <a:r>
                  <a:rPr lang="tr-TR" sz="3000" dirty="0">
                    <a:solidFill>
                      <a:srgbClr val="FFFFFF"/>
                    </a:solidFill>
                    <a:latin typeface="+mn-lt"/>
                    <a:sym typeface="Wingdings"/>
                  </a:rPr>
                  <a:t> </a:t>
                </a:r>
                <a:r>
                  <a:rPr lang="tr-TR" sz="2000" dirty="0" err="1">
                    <a:solidFill>
                      <a:srgbClr val="FFFFFF"/>
                    </a:solidFill>
                    <a:latin typeface="+mn-lt"/>
                    <a:sym typeface="Wingdings"/>
                  </a:rPr>
                  <a:t>Poliaklenoik</a:t>
                </a:r>
                <a:r>
                  <a:rPr lang="tr-TR" sz="2000" dirty="0">
                    <a:solidFill>
                      <a:srgbClr val="FFFFFF"/>
                    </a:solidFill>
                    <a:latin typeface="+mn-lt"/>
                    <a:sym typeface="Wingdings"/>
                  </a:rPr>
                  <a:t> asit ve cam bileşenler</a:t>
                </a:r>
                <a:endParaRPr lang="tr-TR" sz="3000" dirty="0">
                  <a:solidFill>
                    <a:srgbClr val="FFFFFF"/>
                  </a:solidFill>
                  <a:latin typeface="+mn-lt"/>
                  <a:sym typeface="Chalkduster"/>
                </a:endParaRPr>
              </a:p>
            </p:txBody>
          </p:sp>
          <p:sp>
            <p:nvSpPr>
              <p:cNvPr id="10" name="Aşağı Ok 9"/>
              <p:cNvSpPr/>
              <p:nvPr/>
            </p:nvSpPr>
            <p:spPr>
              <a:xfrm>
                <a:off x="7262950" y="5548430"/>
                <a:ext cx="574766" cy="766968"/>
              </a:xfrm>
              <a:prstGeom prst="down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endParaRPr lang="tr-TR" sz="2200" dirty="0">
                  <a:solidFill>
                    <a:srgbClr val="FFFFFF"/>
                  </a:solidFill>
                  <a:effectLst>
                    <a:outerShdw blurRad="63500" dist="25400" dir="2700000" rotWithShape="0">
                      <a:srgbClr val="000000">
                        <a:alpha val="70000"/>
                      </a:srgbClr>
                    </a:outerShdw>
                  </a:effectLst>
                  <a:latin typeface="+mn-lt"/>
                  <a:sym typeface="Chalkduster"/>
                </a:endParaRPr>
              </a:p>
            </p:txBody>
          </p:sp>
        </p:grpSp>
        <p:sp>
          <p:nvSpPr>
            <p:cNvPr id="12" name="Metin kutusu 11"/>
            <p:cNvSpPr txBox="1"/>
            <p:nvPr/>
          </p:nvSpPr>
          <p:spPr>
            <a:xfrm>
              <a:off x="3040061" y="6297908"/>
              <a:ext cx="8072846" cy="1021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err="1">
                  <a:solidFill>
                    <a:srgbClr val="FFFFFF"/>
                  </a:solidFill>
                  <a:latin typeface="+mn-lt"/>
                  <a:sym typeface="Chalkduster"/>
                </a:rPr>
                <a:t>Mekan,k</a:t>
              </a:r>
              <a:r>
                <a:rPr lang="tr-TR" sz="2000" dirty="0">
                  <a:solidFill>
                    <a:srgbClr val="FFFFFF"/>
                  </a:solidFill>
                  <a:latin typeface="+mn-lt"/>
                  <a:sym typeface="Chalkduster"/>
                </a:rPr>
                <a:t> özellikler artmakta, işleme kolaylığı sağlamakta</a:t>
              </a:r>
            </a:p>
          </p:txBody>
        </p:sp>
      </p:grpSp>
    </p:spTree>
    <p:extLst>
      <p:ext uri="{BB962C8B-B14F-4D97-AF65-F5344CB8AC3E}">
        <p14:creationId xmlns:p14="http://schemas.microsoft.com/office/powerpoint/2010/main" val="239133206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Shape 818"/>
          <p:cNvSpPr>
            <a:spLocks noGrp="1"/>
          </p:cNvSpPr>
          <p:nvPr>
            <p:ph type="body" idx="1"/>
          </p:nvPr>
        </p:nvSpPr>
        <p:spPr>
          <a:xfrm>
            <a:off x="327315" y="957470"/>
            <a:ext cx="6686549" cy="5288208"/>
          </a:xfrm>
          <a:prstGeom prst="rect">
            <a:avLst/>
          </a:prstGeom>
          <a:ln w="12700">
            <a:miter lim="400000"/>
          </a:ln>
        </p:spPr>
        <p:txBody>
          <a:bodyPr lIns="35717" tIns="35717" rIns="35717" bIns="35717" anchor="ctr">
            <a:noAutofit/>
          </a:bodyPr>
          <a:lstStyle/>
          <a:p>
            <a:pPr algn="just">
              <a:spcBef>
                <a:spcPts val="1687"/>
              </a:spcBef>
              <a:buFont typeface="Wingdings" panose="05000000000000000000" pitchFamily="2" charset="2"/>
              <a:buChar char="v"/>
            </a:pPr>
            <a:r>
              <a:rPr lang="tr-TR" sz="2000" dirty="0">
                <a:cs typeface="Times New Roman" panose="02020603050405020304" pitchFamily="18" charset="0"/>
              </a:rPr>
              <a:t>Sınıf I ve II kaviteler</a:t>
            </a:r>
          </a:p>
          <a:p>
            <a:pPr algn="just">
              <a:spcBef>
                <a:spcPts val="1687"/>
              </a:spcBef>
              <a:buFont typeface="Wingdings" panose="05000000000000000000" pitchFamily="2" charset="2"/>
              <a:buChar char="v"/>
            </a:pPr>
            <a:r>
              <a:rPr lang="tr-TR" sz="2000" dirty="0">
                <a:cs typeface="Times New Roman" panose="02020603050405020304" pitchFamily="18" charset="0"/>
              </a:rPr>
              <a:t>Sandviç restorasyonlarda </a:t>
            </a:r>
          </a:p>
          <a:p>
            <a:pPr algn="just">
              <a:spcBef>
                <a:spcPts val="1687"/>
              </a:spcBef>
              <a:buFont typeface="Wingdings" panose="05000000000000000000" pitchFamily="2" charset="2"/>
              <a:buChar char="v"/>
            </a:pPr>
            <a:r>
              <a:rPr lang="tr-TR" sz="2000" dirty="0">
                <a:cs typeface="Times New Roman" panose="02020603050405020304" pitchFamily="18" charset="0"/>
              </a:rPr>
              <a:t>Radyoopasitenin gerekli olduğu tüm kavitelerde</a:t>
            </a:r>
          </a:p>
          <a:p>
            <a:pPr algn="just">
              <a:spcBef>
                <a:spcPts val="1687"/>
              </a:spcBef>
              <a:buFont typeface="Wingdings" panose="05000000000000000000" pitchFamily="2" charset="2"/>
              <a:buChar char="v"/>
            </a:pPr>
            <a:r>
              <a:rPr lang="tr-TR" sz="2000" dirty="0">
                <a:cs typeface="Times New Roman" panose="02020603050405020304" pitchFamily="18" charset="0"/>
              </a:rPr>
              <a:t>Overdenture restorasyonların altındaki kök yüzeylerinde</a:t>
            </a:r>
          </a:p>
          <a:p>
            <a:pPr algn="just">
              <a:spcBef>
                <a:spcPts val="1687"/>
              </a:spcBef>
              <a:buFont typeface="Wingdings" panose="05000000000000000000" pitchFamily="2" charset="2"/>
              <a:buChar char="v"/>
            </a:pPr>
            <a:r>
              <a:rPr lang="tr-TR" sz="2000" dirty="0">
                <a:cs typeface="Times New Roman" panose="02020603050405020304" pitchFamily="18" charset="0"/>
              </a:rPr>
              <a:t>Çocuk diş hekimliğinde ve geriatrik hastalarda</a:t>
            </a:r>
          </a:p>
          <a:p>
            <a:pPr algn="just">
              <a:spcBef>
                <a:spcPts val="1687"/>
              </a:spcBef>
              <a:buFont typeface="Wingdings" panose="05000000000000000000" pitchFamily="2" charset="2"/>
              <a:buChar char="v"/>
            </a:pPr>
            <a:r>
              <a:rPr lang="tr-TR" sz="2000" dirty="0">
                <a:cs typeface="Times New Roman" panose="02020603050405020304" pitchFamily="18" charset="0"/>
              </a:rPr>
              <a:t>Kırık tüberküllerin tamirinde uzun süreli geçici olarak</a:t>
            </a:r>
          </a:p>
          <a:p>
            <a:pPr algn="just">
              <a:spcBef>
                <a:spcPts val="1687"/>
              </a:spcBef>
              <a:buFont typeface="Wingdings" panose="05000000000000000000" pitchFamily="2" charset="2"/>
              <a:buChar char="v"/>
            </a:pPr>
            <a:r>
              <a:rPr lang="tr-TR" sz="2000" dirty="0">
                <a:cs typeface="Times New Roman" panose="02020603050405020304" pitchFamily="18" charset="0"/>
              </a:rPr>
              <a:t>Kırık amalgam restorasyonlarda</a:t>
            </a:r>
          </a:p>
          <a:p>
            <a:pPr algn="just">
              <a:spcBef>
                <a:spcPts val="1687"/>
              </a:spcBef>
              <a:buFont typeface="Wingdings" panose="05000000000000000000" pitchFamily="2" charset="2"/>
              <a:buChar char="v"/>
            </a:pPr>
            <a:r>
              <a:rPr lang="tr-TR" sz="2000" dirty="0">
                <a:cs typeface="Times New Roman" panose="02020603050405020304" pitchFamily="18" charset="0"/>
              </a:rPr>
              <a:t>Atravmatik restoratif tedavide</a:t>
            </a:r>
          </a:p>
        </p:txBody>
      </p:sp>
      <p:sp>
        <p:nvSpPr>
          <p:cNvPr id="3" name="Shape 811"/>
          <p:cNvSpPr>
            <a:spLocks noGrp="1"/>
          </p:cNvSpPr>
          <p:nvPr>
            <p:ph type="title"/>
          </p:nvPr>
        </p:nvSpPr>
        <p:spPr>
          <a:xfrm>
            <a:off x="245486" y="262939"/>
            <a:ext cx="7616721" cy="569387"/>
          </a:xfrm>
          <a:prstGeom prst="rect">
            <a:avLst/>
          </a:prstGeom>
        </p:spPr>
        <p:txBody>
          <a:bodyPr wrap="square">
            <a:spAutoFit/>
          </a:bodyPr>
          <a:lstStyle/>
          <a:p>
            <a:pPr algn="l" hangingPunct="0"/>
            <a:r>
              <a:rPr sz="3100" dirty="0">
                <a:solidFill>
                  <a:schemeClr val="accent5">
                    <a:lumMod val="60000"/>
                    <a:lumOff val="40000"/>
                  </a:schemeClr>
                </a:solidFill>
                <a:cs typeface="Times New Roman" panose="02020603050405020304" pitchFamily="18" charset="0"/>
              </a:rPr>
              <a:t>Zirkonomerler</a:t>
            </a:r>
            <a:r>
              <a:rPr lang="tr-TR" sz="3100" dirty="0">
                <a:solidFill>
                  <a:schemeClr val="accent5">
                    <a:lumMod val="60000"/>
                    <a:lumOff val="40000"/>
                  </a:schemeClr>
                </a:solidFill>
                <a:cs typeface="Times New Roman" panose="02020603050405020304" pitchFamily="18" charset="0"/>
              </a:rPr>
              <a:t>in </a:t>
            </a:r>
            <a:r>
              <a:rPr lang="tr-TR" sz="3100" dirty="0" err="1">
                <a:solidFill>
                  <a:schemeClr val="accent5">
                    <a:lumMod val="60000"/>
                    <a:lumOff val="40000"/>
                  </a:schemeClr>
                </a:solidFill>
                <a:cs typeface="Times New Roman" panose="02020603050405020304" pitchFamily="18" charset="0"/>
              </a:rPr>
              <a:t>Endikasyonları</a:t>
            </a:r>
            <a:endParaRPr sz="3100" dirty="0">
              <a:solidFill>
                <a:schemeClr val="accent5">
                  <a:lumMod val="60000"/>
                  <a:lumOff val="40000"/>
                </a:schemeClr>
              </a:solidFill>
              <a:cs typeface="Times New Roman" panose="02020603050405020304" pitchFamily="18" charset="0"/>
            </a:endParaRPr>
          </a:p>
        </p:txBody>
      </p:sp>
      <p:sp>
        <p:nvSpPr>
          <p:cNvPr id="2" name="Rectangle 1"/>
          <p:cNvSpPr/>
          <p:nvPr/>
        </p:nvSpPr>
        <p:spPr>
          <a:xfrm>
            <a:off x="6155298" y="6548871"/>
            <a:ext cx="2845828" cy="194765"/>
          </a:xfrm>
          <a:prstGeom prst="rect">
            <a:avLst/>
          </a:prstGeom>
        </p:spPr>
        <p:txBody>
          <a:bodyPr wrap="square" lIns="64291" tIns="32146" rIns="64291" bIns="32146">
            <a:spAutoFit/>
          </a:bodyPr>
          <a:lstStyle/>
          <a:p>
            <a:pPr algn="just">
              <a:spcBef>
                <a:spcPts val="1687"/>
              </a:spcBef>
              <a:buFont typeface="Wingdings" panose="05000000000000000000" pitchFamily="2" charset="2"/>
              <a:buChar char="v"/>
            </a:pPr>
            <a:r>
              <a:rPr lang="tr-TR" sz="800" dirty="0">
                <a:cs typeface="Arial" panose="020B0604020202020204" pitchFamily="34" charset="0"/>
              </a:rPr>
              <a:t>(Patel ve ark., 2015; Zirconia Reinforced Restorative).</a:t>
            </a:r>
          </a:p>
        </p:txBody>
      </p:sp>
      <p:pic>
        <p:nvPicPr>
          <p:cNvPr id="5" name="Resim 4"/>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13864" y="1"/>
            <a:ext cx="2332968" cy="1923801"/>
          </a:xfrm>
          <a:prstGeom prst="rect">
            <a:avLst/>
          </a:prstGeom>
        </p:spPr>
      </p:pic>
    </p:spTree>
    <p:extLst>
      <p:ext uri="{BB962C8B-B14F-4D97-AF65-F5344CB8AC3E}">
        <p14:creationId xmlns:p14="http://schemas.microsoft.com/office/powerpoint/2010/main" val="1161354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316" y="358120"/>
            <a:ext cx="2041052" cy="129947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33" y="422384"/>
            <a:ext cx="2254025" cy="1235206"/>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6697" y="58957"/>
            <a:ext cx="1397623" cy="152468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Resim 6"/>
          <p:cNvPicPr>
            <a:picLocks noChangeAspect="1"/>
          </p:cNvPicPr>
          <p:nvPr/>
        </p:nvPicPr>
        <p:blipFill rotWithShape="1">
          <a:blip r:embed="rId6" cstate="print">
            <a:extLst>
              <a:ext uri="{28A0092B-C50C-407E-A947-70E740481C1C}">
                <a14:useLocalDpi xmlns:a14="http://schemas.microsoft.com/office/drawing/2010/main" val="0"/>
              </a:ext>
            </a:extLst>
          </a:blip>
          <a:srcRect l="7096" t="32353" r="15257" b="8529"/>
          <a:stretch/>
        </p:blipFill>
        <p:spPr>
          <a:xfrm>
            <a:off x="1508645" y="3452239"/>
            <a:ext cx="1768078" cy="1346150"/>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5002" y="2861473"/>
            <a:ext cx="2180920" cy="1635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Resi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4954" y="2832840"/>
            <a:ext cx="689366" cy="388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950" y="5527712"/>
            <a:ext cx="1012031" cy="1012031"/>
          </a:xfrm>
          <a:prstGeom prst="rect">
            <a:avLst/>
          </a:prstGeom>
        </p:spPr>
      </p:pic>
      <p:pic>
        <p:nvPicPr>
          <p:cNvPr id="11" name="Resim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9754" y="5125896"/>
            <a:ext cx="1762581" cy="1287943"/>
          </a:xfrm>
          <a:prstGeom prst="rect">
            <a:avLst/>
          </a:prstGeom>
        </p:spPr>
      </p:pic>
      <p:pic>
        <p:nvPicPr>
          <p:cNvPr id="12" name="Resim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145" y="1746185"/>
            <a:ext cx="1789672" cy="1617458"/>
          </a:xfrm>
          <a:prstGeom prst="rect">
            <a:avLst/>
          </a:prstGeom>
        </p:spPr>
      </p:pic>
      <p:pic>
        <p:nvPicPr>
          <p:cNvPr id="13" name="Resim 12"/>
          <p:cNvPicPr>
            <a:picLocks noChangeAspect="1"/>
          </p:cNvPicPr>
          <p:nvPr/>
        </p:nvPicPr>
        <p:blipFill rotWithShape="1">
          <a:blip r:embed="rId12" cstate="print">
            <a:extLst>
              <a:ext uri="{28A0092B-C50C-407E-A947-70E740481C1C}">
                <a14:useLocalDpi xmlns:a14="http://schemas.microsoft.com/office/drawing/2010/main" val="0"/>
              </a:ext>
            </a:extLst>
          </a:blip>
          <a:srcRect t="13710" r="33826" b="10566"/>
          <a:stretch/>
        </p:blipFill>
        <p:spPr>
          <a:xfrm>
            <a:off x="7044079" y="4652337"/>
            <a:ext cx="1609431" cy="1843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Resim 1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0" r="100000">
                        <a14:foregroundMark x1="36000" y1="23286" x2="36000" y2="23286"/>
                        <a14:foregroundMark x1="36000" y1="23286" x2="19500" y2="32600"/>
                        <a14:foregroundMark x1="84500" y1="89004" x2="18800" y2="76067"/>
                        <a14:foregroundMark x1="44500" y1="13195" x2="13800" y2="26132"/>
                        <a14:foregroundMark x1="46000" y1="9444" x2="66700" y2="35317"/>
                        <a14:foregroundMark x1="41000" y1="89004" x2="58800" y2="97283"/>
                        <a14:foregroundMark x1="59500" y1="96378" x2="85200" y2="75032"/>
                        <a14:backgroundMark x1="81000" y1="79690" x2="41000" y2="95472"/>
                      </a14:backgroundRemoval>
                    </a14:imgEffect>
                  </a14:imgLayer>
                </a14:imgProps>
              </a:ext>
              <a:ext uri="{28A0092B-C50C-407E-A947-70E740481C1C}">
                <a14:useLocalDpi xmlns:a14="http://schemas.microsoft.com/office/drawing/2010/main" val="0"/>
              </a:ext>
            </a:extLst>
          </a:blip>
          <a:srcRect r="6190" b="17760"/>
          <a:stretch/>
        </p:blipFill>
        <p:spPr>
          <a:xfrm>
            <a:off x="3169093" y="3347326"/>
            <a:ext cx="2010454" cy="1362415"/>
          </a:xfrm>
          <a:prstGeom prst="rect">
            <a:avLst/>
          </a:prstGeom>
        </p:spPr>
      </p:pic>
      <p:pic>
        <p:nvPicPr>
          <p:cNvPr id="15" name="Resim 14"/>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99163"/>
                    </a14:imgEffect>
                  </a14:imgLayer>
                </a14:imgProps>
              </a:ext>
              <a:ext uri="{28A0092B-C50C-407E-A947-70E740481C1C}">
                <a14:useLocalDpi xmlns:a14="http://schemas.microsoft.com/office/drawing/2010/main" val="0"/>
              </a:ext>
            </a:extLst>
          </a:blip>
          <a:stretch>
            <a:fillRect/>
          </a:stretch>
        </p:blipFill>
        <p:spPr>
          <a:xfrm>
            <a:off x="4162951" y="1746185"/>
            <a:ext cx="2881129" cy="1675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up 17"/>
          <p:cNvGrpSpPr/>
          <p:nvPr/>
        </p:nvGrpSpPr>
        <p:grpSpPr>
          <a:xfrm>
            <a:off x="1700941" y="1541671"/>
            <a:ext cx="2969541" cy="4998072"/>
            <a:chOff x="7308197" y="2192598"/>
            <a:chExt cx="4223347" cy="7108369"/>
          </a:xfrm>
        </p:grpSpPr>
        <p:pic>
          <p:nvPicPr>
            <p:cNvPr id="16" name="Resim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08197" y="7055554"/>
              <a:ext cx="4223347" cy="2245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Resim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55341" y="2192598"/>
              <a:ext cx="2299875" cy="1702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9" name="Resim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59358" y="1964623"/>
            <a:ext cx="1694152" cy="708155"/>
          </a:xfrm>
          <a:prstGeom prst="rect">
            <a:avLst/>
          </a:prstGeom>
        </p:spPr>
      </p:pic>
      <p:pic>
        <p:nvPicPr>
          <p:cNvPr id="20" name="Resim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16181" y="271764"/>
            <a:ext cx="2293204" cy="1536446"/>
          </a:xfrm>
          <a:prstGeom prst="rect">
            <a:avLst/>
          </a:prstGeom>
        </p:spPr>
      </p:pic>
      <p:pic>
        <p:nvPicPr>
          <p:cNvPr id="21" name="Resim 2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45236" y="3200015"/>
            <a:ext cx="1126076" cy="1285459"/>
          </a:xfrm>
          <a:prstGeom prst="rect">
            <a:avLst/>
          </a:prstGeom>
        </p:spPr>
      </p:pic>
      <p:pic>
        <p:nvPicPr>
          <p:cNvPr id="22" name="Resim 2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380" y="3846398"/>
            <a:ext cx="1484434" cy="954279"/>
          </a:xfrm>
          <a:prstGeom prst="rect">
            <a:avLst/>
          </a:prstGeom>
        </p:spPr>
      </p:pic>
    </p:spTree>
    <p:extLst>
      <p:ext uri="{BB962C8B-B14F-4D97-AF65-F5344CB8AC3E}">
        <p14:creationId xmlns:p14="http://schemas.microsoft.com/office/powerpoint/2010/main" val="299118964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p:cNvSpPr>
          <p:nvPr>
            <p:ph type="title"/>
          </p:nvPr>
        </p:nvSpPr>
        <p:spPr>
          <a:xfrm>
            <a:off x="109754" y="182277"/>
            <a:ext cx="9034246" cy="1160317"/>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Ormoser</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Esaslı</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Rezinlerin</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Temel</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Özelikleri</a:t>
            </a:r>
            <a:endParaRPr sz="2800" dirty="0">
              <a:solidFill>
                <a:schemeClr val="accent5">
                  <a:lumMod val="60000"/>
                  <a:lumOff val="40000"/>
                </a:schemeClr>
              </a:solidFill>
              <a:cs typeface="Times New Roman" panose="02020603050405020304" pitchFamily="18" charset="0"/>
            </a:endParaRPr>
          </a:p>
        </p:txBody>
      </p:sp>
      <p:sp>
        <p:nvSpPr>
          <p:cNvPr id="574" name="Shape 574"/>
          <p:cNvSpPr>
            <a:spLocks noGrp="1"/>
          </p:cNvSpPr>
          <p:nvPr>
            <p:ph type="body" idx="1"/>
          </p:nvPr>
        </p:nvSpPr>
        <p:spPr>
          <a:xfrm>
            <a:off x="109754" y="1556907"/>
            <a:ext cx="4118048" cy="3547628"/>
          </a:xfrm>
          <a:prstGeom prst="rect">
            <a:avLst/>
          </a:prstGeom>
          <a:effectLst>
            <a:glow rad="127000">
              <a:schemeClr val="bg2">
                <a:lumMod val="50000"/>
              </a:schemeClr>
            </a:glow>
          </a:effectLst>
        </p:spPr>
        <p:txBody>
          <a:bodyPr>
            <a:normAutofit/>
          </a:bodyPr>
          <a:lstStyle/>
          <a:p>
            <a:pPr marL="557193" indent="-241093" algn="just">
              <a:lnSpc>
                <a:spcPct val="150000"/>
              </a:lnSpc>
              <a:spcBef>
                <a:spcPts val="1687"/>
              </a:spcBef>
              <a:buSzPct val="100000"/>
              <a:buFont typeface="Wingdings" panose="05000000000000000000" pitchFamily="2" charset="2"/>
              <a:buChar char="v"/>
              <a:defRPr sz="2000"/>
            </a:pPr>
            <a:r>
              <a:rPr lang="tr-TR" sz="2000" dirty="0" err="1">
                <a:latin typeface="+mj-lt"/>
                <a:cs typeface="Times New Roman" panose="02020603050405020304" pitchFamily="18" charset="0"/>
              </a:rPr>
              <a:t>D</a:t>
            </a:r>
            <a:r>
              <a:rPr sz="2000" dirty="0">
                <a:latin typeface="+mj-lt"/>
                <a:cs typeface="Times New Roman" panose="02020603050405020304" pitchFamily="18" charset="0"/>
              </a:rPr>
              <a:t>üşük çekme dayanımı</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Y</a:t>
            </a:r>
            <a:r>
              <a:rPr sz="2000" dirty="0">
                <a:latin typeface="+mj-lt"/>
                <a:cs typeface="Times New Roman" panose="02020603050405020304" pitchFamily="18" charset="0"/>
              </a:rPr>
              <a:t>üksek aşınma direnci</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B</a:t>
            </a:r>
            <a:r>
              <a:rPr sz="2000" dirty="0">
                <a:latin typeface="+mj-lt"/>
                <a:cs typeface="Times New Roman" panose="02020603050405020304" pitchFamily="18" charset="0"/>
              </a:rPr>
              <a:t>iyouyumluluk</a:t>
            </a:r>
          </a:p>
          <a:p>
            <a:pPr marL="557193" indent="-241093" algn="just">
              <a:lnSpc>
                <a:spcPct val="150000"/>
              </a:lnSpc>
              <a:spcBef>
                <a:spcPts val="1687"/>
              </a:spcBef>
              <a:buSzPct val="100000"/>
              <a:buFont typeface="Wingdings" panose="05000000000000000000" pitchFamily="2" charset="2"/>
              <a:buChar char="v"/>
              <a:defRPr sz="2000"/>
            </a:pPr>
            <a:r>
              <a:rPr lang="tr-TR" sz="2000" dirty="0">
                <a:latin typeface="+mj-lt"/>
                <a:cs typeface="Times New Roman" panose="02020603050405020304" pitchFamily="18" charset="0"/>
              </a:rPr>
              <a:t>A</a:t>
            </a:r>
            <a:r>
              <a:rPr sz="2000" dirty="0">
                <a:latin typeface="+mj-lt"/>
                <a:cs typeface="Times New Roman" panose="02020603050405020304" pitchFamily="18" charset="0"/>
              </a:rPr>
              <a:t>ntikaryojen</a:t>
            </a:r>
            <a:r>
              <a:rPr lang="tr-TR" sz="2000" dirty="0">
                <a:latin typeface="+mj-lt"/>
                <a:cs typeface="Times New Roman" panose="02020603050405020304" pitchFamily="18" charset="0"/>
              </a:rPr>
              <a:t>ite </a:t>
            </a:r>
            <a:endParaRPr sz="2000" dirty="0">
              <a:latin typeface="+mj-lt"/>
              <a:cs typeface="Times New Roman" panose="02020603050405020304" pitchFamily="18" charset="0"/>
            </a:endParaRPr>
          </a:p>
        </p:txBody>
      </p:sp>
      <p:sp>
        <p:nvSpPr>
          <p:cNvPr id="2" name="Metin kutusu 1"/>
          <p:cNvSpPr txBox="1"/>
          <p:nvPr/>
        </p:nvSpPr>
        <p:spPr>
          <a:xfrm>
            <a:off x="7544450" y="6554432"/>
            <a:ext cx="1599550"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ea typeface="Helvetica" charset="-94"/>
                <a:cs typeface="Arial" panose="020B0604020202020204" pitchFamily="34" charset="0"/>
              </a:rPr>
              <a:t>Hickel</a:t>
            </a:r>
            <a:r>
              <a:rPr lang="tr-TR" sz="800" dirty="0">
                <a:ea typeface="Helvetica" charset="-94"/>
                <a:cs typeface="Arial" panose="020B0604020202020204" pitchFamily="34" charset="0"/>
              </a:rPr>
              <a:t> ve ark., 1998</a:t>
            </a:r>
            <a:endParaRPr lang="tr-TR" sz="800" dirty="0">
              <a:solidFill>
                <a:srgbClr val="FFFFFF"/>
              </a:solidFill>
              <a:ea typeface="Helvetica" charset="-94"/>
              <a:cs typeface="Arial" panose="020B0604020202020204" pitchFamily="34" charset="0"/>
              <a:sym typeface="Chalkduster"/>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77" y="1556906"/>
            <a:ext cx="4141065" cy="18331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8911782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mezunsag"/>
          <p:cNvPicPr>
            <a:picLocks noChangeAspect="1" noChangeArrowheads="1"/>
          </p:cNvPicPr>
          <p:nvPr/>
        </p:nvPicPr>
        <p:blipFill>
          <a:blip r:embed="rId3" cstate="print"/>
          <a:srcRect/>
          <a:stretch>
            <a:fillRect/>
          </a:stretch>
        </p:blipFill>
        <p:spPr bwMode="auto">
          <a:xfrm>
            <a:off x="0" y="5805488"/>
            <a:ext cx="9324975" cy="1052512"/>
          </a:xfrm>
          <a:prstGeom prst="rect">
            <a:avLst/>
          </a:prstGeom>
          <a:noFill/>
          <a:ln w="9525">
            <a:noFill/>
            <a:miter lim="800000"/>
            <a:headEnd/>
            <a:tailEnd/>
          </a:ln>
        </p:spPr>
      </p:pic>
      <p:pic>
        <p:nvPicPr>
          <p:cNvPr id="190467" name="Picture 3" descr="bluebend3jo"/>
          <p:cNvPicPr>
            <a:picLocks noChangeAspect="1" noChangeArrowheads="1"/>
          </p:cNvPicPr>
          <p:nvPr/>
        </p:nvPicPr>
        <p:blipFill>
          <a:blip r:embed="rId4" cstate="print"/>
          <a:srcRect/>
          <a:stretch>
            <a:fillRect/>
          </a:stretch>
        </p:blipFill>
        <p:spPr bwMode="auto">
          <a:xfrm>
            <a:off x="0" y="0"/>
            <a:ext cx="9324975" cy="5805488"/>
          </a:xfrm>
          <a:prstGeom prst="rect">
            <a:avLst/>
          </a:prstGeom>
          <a:noFill/>
          <a:ln w="9525">
            <a:noFill/>
            <a:miter lim="800000"/>
            <a:headEnd/>
            <a:tailEnd/>
          </a:ln>
        </p:spPr>
      </p:pic>
      <p:sp>
        <p:nvSpPr>
          <p:cNvPr id="65540" name="Rectangle 4"/>
          <p:cNvSpPr>
            <a:spLocks noChangeArrowheads="1"/>
          </p:cNvSpPr>
          <p:nvPr/>
        </p:nvSpPr>
        <p:spPr bwMode="auto">
          <a:xfrm>
            <a:off x="539750" y="314325"/>
            <a:ext cx="8027988" cy="860425"/>
          </a:xfrm>
          <a:prstGeom prst="rect">
            <a:avLst/>
          </a:prstGeom>
          <a:solidFill>
            <a:srgbClr val="FFFF00"/>
          </a:solidFill>
          <a:ln w="38100">
            <a:solidFill>
              <a:srgbClr val="FFFF00"/>
            </a:solidFill>
            <a:miter lim="800000"/>
            <a:headEnd/>
            <a:tailEnd/>
          </a:ln>
        </p:spPr>
        <p:txBody>
          <a:bodyPr anchor="ctr">
            <a:spAutoFit/>
          </a:bodyPr>
          <a:lstStyle/>
          <a:p>
            <a:pPr algn="ctr"/>
            <a:r>
              <a:rPr lang="tr-TR" sz="2400" b="1"/>
              <a:t>Aşırı madde kaybı olan</a:t>
            </a:r>
            <a:r>
              <a:rPr lang="en-US" sz="2400" b="1"/>
              <a:t> anterior</a:t>
            </a:r>
            <a:r>
              <a:rPr lang="tr-TR" sz="2400" b="1"/>
              <a:t> süt dişlerinin restorasyonunda;</a:t>
            </a:r>
          </a:p>
        </p:txBody>
      </p:sp>
      <p:sp>
        <p:nvSpPr>
          <p:cNvPr id="65542" name="Rectangle 6"/>
          <p:cNvSpPr>
            <a:spLocks noChangeArrowheads="1"/>
          </p:cNvSpPr>
          <p:nvPr/>
        </p:nvSpPr>
        <p:spPr bwMode="auto">
          <a:xfrm>
            <a:off x="1331913" y="5805488"/>
            <a:ext cx="7129462" cy="822325"/>
          </a:xfrm>
          <a:prstGeom prst="rect">
            <a:avLst/>
          </a:prstGeom>
          <a:noFill/>
          <a:ln w="9525">
            <a:noFill/>
            <a:miter lim="800000"/>
            <a:headEnd/>
            <a:tailEnd/>
          </a:ln>
        </p:spPr>
        <p:txBody>
          <a:bodyPr anchor="ctr">
            <a:spAutoFit/>
          </a:bodyPr>
          <a:lstStyle/>
          <a:p>
            <a:pPr algn="ctr"/>
            <a:r>
              <a:rPr lang="tr-TR" sz="2400">
                <a:solidFill>
                  <a:schemeClr val="bg1"/>
                </a:solidFill>
              </a:rPr>
              <a:t>Bunlar içerisinde en estetik ve başarısı yüksek uygulama kompozit</a:t>
            </a:r>
            <a:r>
              <a:rPr lang="en-US" sz="2400">
                <a:solidFill>
                  <a:schemeClr val="bg1"/>
                </a:solidFill>
              </a:rPr>
              <a:t> -strip</a:t>
            </a:r>
            <a:r>
              <a:rPr lang="tr-TR" sz="2400">
                <a:solidFill>
                  <a:schemeClr val="bg1"/>
                </a:solidFill>
              </a:rPr>
              <a:t> kronlardır.</a:t>
            </a:r>
          </a:p>
        </p:txBody>
      </p:sp>
      <p:sp>
        <p:nvSpPr>
          <p:cNvPr id="65543" name="Rectangle 7"/>
          <p:cNvSpPr>
            <a:spLocks noChangeArrowheads="1"/>
          </p:cNvSpPr>
          <p:nvPr/>
        </p:nvSpPr>
        <p:spPr bwMode="auto">
          <a:xfrm>
            <a:off x="179388" y="2205038"/>
            <a:ext cx="8280400" cy="2232025"/>
          </a:xfrm>
          <a:prstGeom prst="rect">
            <a:avLst/>
          </a:prstGeom>
          <a:solidFill>
            <a:srgbClr val="FF6600"/>
          </a:solidFill>
          <a:ln w="9525">
            <a:solidFill>
              <a:srgbClr val="000000"/>
            </a:solidFill>
            <a:miter lim="800000"/>
            <a:headEnd/>
            <a:tailEnd/>
          </a:ln>
        </p:spPr>
        <p:txBody>
          <a:bodyPr/>
          <a:lstStyle/>
          <a:p>
            <a:endParaRPr lang="tr-TR"/>
          </a:p>
        </p:txBody>
      </p:sp>
      <p:sp>
        <p:nvSpPr>
          <p:cNvPr id="65541" name="Rectangle 5"/>
          <p:cNvSpPr>
            <a:spLocks noChangeArrowheads="1"/>
          </p:cNvSpPr>
          <p:nvPr/>
        </p:nvSpPr>
        <p:spPr bwMode="auto">
          <a:xfrm>
            <a:off x="250825" y="2338388"/>
            <a:ext cx="8713788" cy="1939925"/>
          </a:xfrm>
          <a:prstGeom prst="rect">
            <a:avLst/>
          </a:prstGeom>
          <a:noFill/>
          <a:ln w="9525">
            <a:noFill/>
            <a:miter lim="800000"/>
            <a:headEnd/>
            <a:tailEnd/>
          </a:ln>
        </p:spPr>
        <p:txBody>
          <a:bodyPr anchor="ctr">
            <a:spAutoFit/>
          </a:bodyPr>
          <a:lstStyle/>
          <a:p>
            <a:pPr>
              <a:tabLst>
                <a:tab pos="146050" algn="l"/>
              </a:tabLst>
            </a:pPr>
            <a:r>
              <a:rPr lang="tr-TR" sz="2400"/>
              <a:t>1.Ön yüzü venerlenmiş (open face) paslanmaz çelik kronlar</a:t>
            </a:r>
          </a:p>
          <a:p>
            <a:pPr>
              <a:tabLst>
                <a:tab pos="146050" algn="l"/>
              </a:tabLst>
            </a:pPr>
            <a:r>
              <a:rPr lang="tr-TR" sz="2400"/>
              <a:t>2.Polikarbonat kronlar,</a:t>
            </a:r>
          </a:p>
          <a:p>
            <a:pPr>
              <a:tabLst>
                <a:tab pos="146050" algn="l"/>
              </a:tabLst>
            </a:pPr>
            <a:r>
              <a:rPr lang="tr-TR" sz="2400"/>
              <a:t>3.Kompozit-strip kronlar</a:t>
            </a:r>
          </a:p>
          <a:p>
            <a:pPr>
              <a:tabLst>
                <a:tab pos="146050" algn="l"/>
              </a:tabLst>
            </a:pPr>
            <a:r>
              <a:rPr lang="tr-TR" sz="2400"/>
              <a:t>4.Geçici kron-köprü materyalleri ile yapılan kronlar kullanılmaktadır.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543"/>
                                        </p:tgtEl>
                                        <p:attrNameLst>
                                          <p:attrName>style.visibility</p:attrName>
                                        </p:attrNameLst>
                                      </p:cBhvr>
                                      <p:to>
                                        <p:strVal val="visible"/>
                                      </p:to>
                                    </p:set>
                                    <p:anim calcmode="lin" valueType="num">
                                      <p:cBhvr>
                                        <p:cTn id="11" dur="500" fill="hold"/>
                                        <p:tgtEl>
                                          <p:spTgt spid="65543"/>
                                        </p:tgtEl>
                                        <p:attrNameLst>
                                          <p:attrName>ppt_w</p:attrName>
                                        </p:attrNameLst>
                                      </p:cBhvr>
                                      <p:tavLst>
                                        <p:tav tm="0">
                                          <p:val>
                                            <p:fltVal val="0"/>
                                          </p:val>
                                        </p:tav>
                                        <p:tav tm="100000">
                                          <p:val>
                                            <p:strVal val="#ppt_w"/>
                                          </p:val>
                                        </p:tav>
                                      </p:tavLst>
                                    </p:anim>
                                    <p:anim calcmode="lin" valueType="num">
                                      <p:cBhvr>
                                        <p:cTn id="12" dur="500" fill="hold"/>
                                        <p:tgtEl>
                                          <p:spTgt spid="65543"/>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5541"/>
                                        </p:tgtEl>
                                        <p:attrNameLst>
                                          <p:attrName>style.visibility</p:attrName>
                                        </p:attrNameLst>
                                      </p:cBhvr>
                                      <p:to>
                                        <p:strVal val="visible"/>
                                      </p:to>
                                    </p:set>
                                    <p:anim calcmode="lin" valueType="num">
                                      <p:cBhvr>
                                        <p:cTn id="15" dur="500" fill="hold"/>
                                        <p:tgtEl>
                                          <p:spTgt spid="65541"/>
                                        </p:tgtEl>
                                        <p:attrNameLst>
                                          <p:attrName>ppt_w</p:attrName>
                                        </p:attrNameLst>
                                      </p:cBhvr>
                                      <p:tavLst>
                                        <p:tav tm="0">
                                          <p:val>
                                            <p:fltVal val="0"/>
                                          </p:val>
                                        </p:tav>
                                        <p:tav tm="100000">
                                          <p:val>
                                            <p:strVal val="#ppt_w"/>
                                          </p:val>
                                        </p:tav>
                                      </p:tavLst>
                                    </p:anim>
                                    <p:anim calcmode="lin" valueType="num">
                                      <p:cBhvr>
                                        <p:cTn id="16" dur="500" fill="hold"/>
                                        <p:tgtEl>
                                          <p:spTgt spid="65541"/>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65542"/>
                                        </p:tgtEl>
                                        <p:attrNameLst>
                                          <p:attrName>style.visibility</p:attrName>
                                        </p:attrNameLst>
                                      </p:cBhvr>
                                      <p:to>
                                        <p:strVal val="visible"/>
                                      </p:to>
                                    </p:set>
                                    <p:anim calcmode="lin" valueType="num">
                                      <p:cBhvr additive="base">
                                        <p:cTn id="20" dur="500" fill="hold"/>
                                        <p:tgtEl>
                                          <p:spTgt spid="65542"/>
                                        </p:tgtEl>
                                        <p:attrNameLst>
                                          <p:attrName>ppt_x</p:attrName>
                                        </p:attrNameLst>
                                      </p:cBhvr>
                                      <p:tavLst>
                                        <p:tav tm="0">
                                          <p:val>
                                            <p:strVal val="#ppt_x"/>
                                          </p:val>
                                        </p:tav>
                                        <p:tav tm="100000">
                                          <p:val>
                                            <p:strVal val="#ppt_x"/>
                                          </p:val>
                                        </p:tav>
                                      </p:tavLst>
                                    </p:anim>
                                    <p:anim calcmode="lin" valueType="num">
                                      <p:cBhvr additive="base">
                                        <p:cTn id="21"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P spid="65542" grpId="0"/>
      <p:bldP spid="65543" grpId="0" animBg="1"/>
      <p:bldP spid="655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1491"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66565" name="Rectangle 5"/>
          <p:cNvSpPr>
            <a:spLocks noChangeArrowheads="1"/>
          </p:cNvSpPr>
          <p:nvPr/>
        </p:nvSpPr>
        <p:spPr bwMode="auto">
          <a:xfrm>
            <a:off x="395288" y="1420813"/>
            <a:ext cx="8353425" cy="1568450"/>
          </a:xfrm>
          <a:prstGeom prst="rect">
            <a:avLst/>
          </a:prstGeom>
          <a:noFill/>
          <a:ln w="9525">
            <a:noFill/>
            <a:miter lim="800000"/>
            <a:headEnd/>
            <a:tailEnd/>
          </a:ln>
        </p:spPr>
        <p:txBody>
          <a:bodyPr anchor="ctr">
            <a:spAutoFit/>
          </a:bodyPr>
          <a:lstStyle/>
          <a:p>
            <a:pPr algn="ctr"/>
            <a:r>
              <a:rPr lang="tr-TR" sz="2400"/>
              <a:t>Aşırı madde kayıplı</a:t>
            </a:r>
            <a:r>
              <a:rPr lang="en-US" sz="2400"/>
              <a:t> anterior</a:t>
            </a:r>
            <a:r>
              <a:rPr lang="tr-TR" sz="2400"/>
              <a:t> süt dişlerinde kompozitlerin süt dişleri için hazırlanmış şeffaf </a:t>
            </a:r>
            <a:r>
              <a:rPr lang="en-US" sz="2400"/>
              <a:t>strip</a:t>
            </a:r>
            <a:r>
              <a:rPr lang="tr-TR" sz="2400"/>
              <a:t> kronlarla uygulanması ile estetik ve tutuculuğu yüksek restorasyonlar yapılabilmektedir.</a:t>
            </a:r>
          </a:p>
        </p:txBody>
      </p:sp>
      <p:sp>
        <p:nvSpPr>
          <p:cNvPr id="66566" name="Rectangle 6"/>
          <p:cNvSpPr>
            <a:spLocks noChangeArrowheads="1"/>
          </p:cNvSpPr>
          <p:nvPr/>
        </p:nvSpPr>
        <p:spPr bwMode="auto">
          <a:xfrm>
            <a:off x="1403350" y="476250"/>
            <a:ext cx="5832475" cy="504825"/>
          </a:xfrm>
          <a:prstGeom prst="rect">
            <a:avLst/>
          </a:prstGeom>
          <a:solidFill>
            <a:srgbClr val="FF9900"/>
          </a:solidFill>
          <a:ln w="9525">
            <a:solidFill>
              <a:srgbClr val="000000"/>
            </a:solidFill>
            <a:miter lim="800000"/>
            <a:headEnd/>
            <a:tailEnd/>
          </a:ln>
        </p:spPr>
        <p:txBody>
          <a:bodyPr/>
          <a:lstStyle/>
          <a:p>
            <a:endParaRPr lang="tr-TR"/>
          </a:p>
        </p:txBody>
      </p:sp>
      <p:sp>
        <p:nvSpPr>
          <p:cNvPr id="66564" name="Rectangle 4"/>
          <p:cNvSpPr>
            <a:spLocks noChangeArrowheads="1"/>
          </p:cNvSpPr>
          <p:nvPr/>
        </p:nvSpPr>
        <p:spPr bwMode="auto">
          <a:xfrm>
            <a:off x="1763713" y="476250"/>
            <a:ext cx="5397500" cy="457200"/>
          </a:xfrm>
          <a:prstGeom prst="rect">
            <a:avLst/>
          </a:prstGeom>
          <a:noFill/>
          <a:ln w="9525">
            <a:noFill/>
            <a:miter lim="800000"/>
            <a:headEnd/>
            <a:tailEnd/>
          </a:ln>
        </p:spPr>
        <p:txBody>
          <a:bodyPr wrap="none" anchor="ctr">
            <a:spAutoFit/>
          </a:bodyPr>
          <a:lstStyle/>
          <a:p>
            <a:pPr algn="just"/>
            <a:r>
              <a:rPr lang="tr-TR" sz="2400" b="1"/>
              <a:t>KOMPOZİT REZİN-STRİP KRONLAR</a:t>
            </a:r>
          </a:p>
        </p:txBody>
      </p:sp>
      <p:pic>
        <p:nvPicPr>
          <p:cNvPr id="66567" name="Picture 7" descr="DSC00573"/>
          <p:cNvPicPr>
            <a:picLocks noChangeAspect="1" noChangeArrowheads="1"/>
          </p:cNvPicPr>
          <p:nvPr/>
        </p:nvPicPr>
        <p:blipFill>
          <a:blip r:embed="rId4" cstate="print"/>
          <a:srcRect l="41412" t="23372" r="36249" b="40515"/>
          <a:stretch>
            <a:fillRect/>
          </a:stretch>
        </p:blipFill>
        <p:spPr bwMode="auto">
          <a:xfrm>
            <a:off x="755650" y="3789363"/>
            <a:ext cx="2197100" cy="2663825"/>
          </a:xfrm>
          <a:prstGeom prst="rect">
            <a:avLst/>
          </a:prstGeom>
          <a:noFill/>
          <a:ln w="31750">
            <a:solidFill>
              <a:srgbClr val="FF6600"/>
            </a:solidFill>
            <a:miter lim="800000"/>
            <a:headEnd/>
            <a:tailEnd/>
          </a:ln>
        </p:spPr>
      </p:pic>
      <p:pic>
        <p:nvPicPr>
          <p:cNvPr id="66568" name="Picture 8" descr="DSC00574"/>
          <p:cNvPicPr>
            <a:picLocks noChangeAspect="1" noChangeArrowheads="1"/>
          </p:cNvPicPr>
          <p:nvPr/>
        </p:nvPicPr>
        <p:blipFill>
          <a:blip r:embed="rId5" cstate="print"/>
          <a:srcRect l="35449" t="25607" r="40950" b="38976"/>
          <a:stretch>
            <a:fillRect/>
          </a:stretch>
        </p:blipFill>
        <p:spPr bwMode="auto">
          <a:xfrm>
            <a:off x="3563938" y="3789363"/>
            <a:ext cx="2303462" cy="2663825"/>
          </a:xfrm>
          <a:prstGeom prst="rect">
            <a:avLst/>
          </a:prstGeom>
          <a:noFill/>
          <a:ln w="31750">
            <a:solidFill>
              <a:srgbClr val="FF6600"/>
            </a:solidFill>
            <a:miter lim="800000"/>
            <a:headEnd/>
            <a:tailEnd/>
          </a:ln>
        </p:spPr>
      </p:pic>
      <p:pic>
        <p:nvPicPr>
          <p:cNvPr id="66569" name="Picture 9" descr="DSC00576"/>
          <p:cNvPicPr>
            <a:picLocks noChangeAspect="1" noChangeArrowheads="1"/>
          </p:cNvPicPr>
          <p:nvPr/>
        </p:nvPicPr>
        <p:blipFill>
          <a:blip r:embed="rId6" cstate="print"/>
          <a:srcRect l="34926" t="27148" r="40346" b="30183"/>
          <a:stretch>
            <a:fillRect/>
          </a:stretch>
        </p:blipFill>
        <p:spPr bwMode="auto">
          <a:xfrm>
            <a:off x="6443663" y="3789363"/>
            <a:ext cx="2147887" cy="2663825"/>
          </a:xfrm>
          <a:prstGeom prst="rect">
            <a:avLst/>
          </a:prstGeom>
          <a:noFill/>
          <a:ln w="3175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500" fill="hold"/>
                                        <p:tgtEl>
                                          <p:spTgt spid="66564"/>
                                        </p:tgtEl>
                                        <p:attrNameLst>
                                          <p:attrName>ppt_w</p:attrName>
                                        </p:attrNameLst>
                                      </p:cBhvr>
                                      <p:tavLst>
                                        <p:tav tm="0">
                                          <p:val>
                                            <p:fltVal val="0"/>
                                          </p:val>
                                        </p:tav>
                                        <p:tav tm="100000">
                                          <p:val>
                                            <p:strVal val="#ppt_w"/>
                                          </p:val>
                                        </p:tav>
                                      </p:tavLst>
                                    </p:anim>
                                    <p:anim calcmode="lin" valueType="num">
                                      <p:cBhvr>
                                        <p:cTn id="8" dur="500" fill="hold"/>
                                        <p:tgtEl>
                                          <p:spTgt spid="665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6566"/>
                                        </p:tgtEl>
                                        <p:attrNameLst>
                                          <p:attrName>style.visibility</p:attrName>
                                        </p:attrNameLst>
                                      </p:cBhvr>
                                      <p:to>
                                        <p:strVal val="visible"/>
                                      </p:to>
                                    </p:set>
                                    <p:anim calcmode="lin" valueType="num">
                                      <p:cBhvr>
                                        <p:cTn id="11" dur="500" fill="hold"/>
                                        <p:tgtEl>
                                          <p:spTgt spid="66566"/>
                                        </p:tgtEl>
                                        <p:attrNameLst>
                                          <p:attrName>ppt_w</p:attrName>
                                        </p:attrNameLst>
                                      </p:cBhvr>
                                      <p:tavLst>
                                        <p:tav tm="0">
                                          <p:val>
                                            <p:fltVal val="0"/>
                                          </p:val>
                                        </p:tav>
                                        <p:tav tm="100000">
                                          <p:val>
                                            <p:strVal val="#ppt_w"/>
                                          </p:val>
                                        </p:tav>
                                      </p:tavLst>
                                    </p:anim>
                                    <p:anim calcmode="lin" valueType="num">
                                      <p:cBhvr>
                                        <p:cTn id="12" dur="500" fill="hold"/>
                                        <p:tgtEl>
                                          <p:spTgt spid="6656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565"/>
                                        </p:tgtEl>
                                        <p:attrNameLst>
                                          <p:attrName>style.visibility</p:attrName>
                                        </p:attrNameLst>
                                      </p:cBhvr>
                                      <p:to>
                                        <p:strVal val="visible"/>
                                      </p:to>
                                    </p:set>
                                    <p:anim calcmode="lin" valueType="num">
                                      <p:cBhvr>
                                        <p:cTn id="15" dur="500" fill="hold"/>
                                        <p:tgtEl>
                                          <p:spTgt spid="66565"/>
                                        </p:tgtEl>
                                        <p:attrNameLst>
                                          <p:attrName>ppt_w</p:attrName>
                                        </p:attrNameLst>
                                      </p:cBhvr>
                                      <p:tavLst>
                                        <p:tav tm="0">
                                          <p:val>
                                            <p:fltVal val="0"/>
                                          </p:val>
                                        </p:tav>
                                        <p:tav tm="100000">
                                          <p:val>
                                            <p:strVal val="#ppt_w"/>
                                          </p:val>
                                        </p:tav>
                                      </p:tavLst>
                                    </p:anim>
                                    <p:anim calcmode="lin" valueType="num">
                                      <p:cBhvr>
                                        <p:cTn id="16" dur="500" fill="hold"/>
                                        <p:tgtEl>
                                          <p:spTgt spid="6656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nodeType="afterEffect">
                                  <p:stCondLst>
                                    <p:cond delay="0"/>
                                  </p:stCondLst>
                                  <p:childTnLst>
                                    <p:set>
                                      <p:cBhvr>
                                        <p:cTn id="19" dur="1" fill="hold">
                                          <p:stCondLst>
                                            <p:cond delay="0"/>
                                          </p:stCondLst>
                                        </p:cTn>
                                        <p:tgtEl>
                                          <p:spTgt spid="66567"/>
                                        </p:tgtEl>
                                        <p:attrNameLst>
                                          <p:attrName>style.visibility</p:attrName>
                                        </p:attrNameLst>
                                      </p:cBhvr>
                                      <p:to>
                                        <p:strVal val="visible"/>
                                      </p:to>
                                    </p:set>
                                    <p:anim calcmode="lin" valueType="num">
                                      <p:cBhvr>
                                        <p:cTn id="20" dur="500" fill="hold"/>
                                        <p:tgtEl>
                                          <p:spTgt spid="66567"/>
                                        </p:tgtEl>
                                        <p:attrNameLst>
                                          <p:attrName>ppt_w</p:attrName>
                                        </p:attrNameLst>
                                      </p:cBhvr>
                                      <p:tavLst>
                                        <p:tav tm="0">
                                          <p:val>
                                            <p:fltVal val="0"/>
                                          </p:val>
                                        </p:tav>
                                        <p:tav tm="100000">
                                          <p:val>
                                            <p:strVal val="#ppt_w"/>
                                          </p:val>
                                        </p:tav>
                                      </p:tavLst>
                                    </p:anim>
                                    <p:anim calcmode="lin" valueType="num">
                                      <p:cBhvr>
                                        <p:cTn id="21" dur="500" fill="hold"/>
                                        <p:tgtEl>
                                          <p:spTgt spid="66567"/>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66569"/>
                                        </p:tgtEl>
                                        <p:attrNameLst>
                                          <p:attrName>style.visibility</p:attrName>
                                        </p:attrNameLst>
                                      </p:cBhvr>
                                      <p:to>
                                        <p:strVal val="visible"/>
                                      </p:to>
                                    </p:set>
                                    <p:anim calcmode="lin" valueType="num">
                                      <p:cBhvr>
                                        <p:cTn id="24" dur="500" fill="hold"/>
                                        <p:tgtEl>
                                          <p:spTgt spid="66569"/>
                                        </p:tgtEl>
                                        <p:attrNameLst>
                                          <p:attrName>ppt_w</p:attrName>
                                        </p:attrNameLst>
                                      </p:cBhvr>
                                      <p:tavLst>
                                        <p:tav tm="0">
                                          <p:val>
                                            <p:fltVal val="0"/>
                                          </p:val>
                                        </p:tav>
                                        <p:tav tm="100000">
                                          <p:val>
                                            <p:strVal val="#ppt_w"/>
                                          </p:val>
                                        </p:tav>
                                      </p:tavLst>
                                    </p:anim>
                                    <p:anim calcmode="lin" valueType="num">
                                      <p:cBhvr>
                                        <p:cTn id="25" dur="500" fill="hold"/>
                                        <p:tgtEl>
                                          <p:spTgt spid="66569"/>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21" presetClass="entr" presetSubtype="4" fill="hold" nodeType="afterEffect">
                                  <p:stCondLst>
                                    <p:cond delay="0"/>
                                  </p:stCondLst>
                                  <p:childTnLst>
                                    <p:set>
                                      <p:cBhvr>
                                        <p:cTn id="28" dur="1" fill="hold">
                                          <p:stCondLst>
                                            <p:cond delay="0"/>
                                          </p:stCondLst>
                                        </p:cTn>
                                        <p:tgtEl>
                                          <p:spTgt spid="66568"/>
                                        </p:tgtEl>
                                        <p:attrNameLst>
                                          <p:attrName>style.visibility</p:attrName>
                                        </p:attrNameLst>
                                      </p:cBhvr>
                                      <p:to>
                                        <p:strVal val="visible"/>
                                      </p:to>
                                    </p:set>
                                    <p:animEffect transition="in" filter="wheel(4)">
                                      <p:cBhvr>
                                        <p:cTn id="29" dur="20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66566" grpId="0" animBg="1"/>
      <p:bldP spid="6656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2515"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67589" name="Rectangle 5"/>
          <p:cNvSpPr>
            <a:spLocks noChangeArrowheads="1"/>
          </p:cNvSpPr>
          <p:nvPr/>
        </p:nvSpPr>
        <p:spPr bwMode="auto">
          <a:xfrm>
            <a:off x="0" y="1412875"/>
            <a:ext cx="5003800" cy="830263"/>
          </a:xfrm>
          <a:prstGeom prst="rect">
            <a:avLst/>
          </a:prstGeom>
          <a:noFill/>
          <a:ln w="9525">
            <a:noFill/>
            <a:miter lim="800000"/>
            <a:headEnd/>
            <a:tailEnd/>
          </a:ln>
        </p:spPr>
        <p:txBody>
          <a:bodyPr anchor="ctr">
            <a:spAutoFit/>
          </a:bodyPr>
          <a:lstStyle/>
          <a:p>
            <a:pPr>
              <a:tabLst>
                <a:tab pos="119063" algn="l"/>
              </a:tabLst>
            </a:pPr>
            <a:r>
              <a:rPr lang="tr-TR" sz="2400">
                <a:solidFill>
                  <a:schemeClr val="bg1"/>
                </a:solidFill>
              </a:rPr>
              <a:t>1.</a:t>
            </a:r>
            <a:r>
              <a:rPr lang="tr-TR" sz="2400"/>
              <a:t>Amelogenesis Imperfekta gibi yapısal bozukluğu olan dişlerde,</a:t>
            </a:r>
          </a:p>
        </p:txBody>
      </p:sp>
      <p:sp>
        <p:nvSpPr>
          <p:cNvPr id="192517" name="Rectangle 4"/>
          <p:cNvSpPr>
            <a:spLocks noChangeArrowheads="1"/>
          </p:cNvSpPr>
          <p:nvPr/>
        </p:nvSpPr>
        <p:spPr bwMode="auto">
          <a:xfrm>
            <a:off x="3276600" y="260350"/>
            <a:ext cx="2490788" cy="495300"/>
          </a:xfrm>
          <a:prstGeom prst="rect">
            <a:avLst/>
          </a:prstGeom>
          <a:solidFill>
            <a:srgbClr val="FFFF00"/>
          </a:solidFill>
          <a:ln w="38100">
            <a:solidFill>
              <a:srgbClr val="FFFF00"/>
            </a:solidFill>
            <a:miter lim="800000"/>
            <a:headEnd/>
            <a:tailEnd/>
          </a:ln>
        </p:spPr>
        <p:txBody>
          <a:bodyPr wrap="none" anchor="ctr">
            <a:spAutoFit/>
          </a:bodyPr>
          <a:lstStyle/>
          <a:p>
            <a:pPr algn="just"/>
            <a:r>
              <a:rPr lang="tr-TR" sz="2400" b="1"/>
              <a:t>Endikasyonları:</a:t>
            </a:r>
          </a:p>
        </p:txBody>
      </p:sp>
      <p:pic>
        <p:nvPicPr>
          <p:cNvPr id="67591" name="Picture 7" descr="DSC00686"/>
          <p:cNvPicPr>
            <a:picLocks noChangeAspect="1" noChangeArrowheads="1"/>
          </p:cNvPicPr>
          <p:nvPr/>
        </p:nvPicPr>
        <p:blipFill>
          <a:blip r:embed="rId4" cstate="print"/>
          <a:srcRect l="8353" t="19557" r="41394" b="49754"/>
          <a:stretch>
            <a:fillRect/>
          </a:stretch>
        </p:blipFill>
        <p:spPr bwMode="auto">
          <a:xfrm>
            <a:off x="5364163" y="2852738"/>
            <a:ext cx="3414712" cy="1728787"/>
          </a:xfrm>
          <a:prstGeom prst="rect">
            <a:avLst/>
          </a:prstGeom>
          <a:noFill/>
          <a:ln w="38100">
            <a:solidFill>
              <a:schemeClr val="bg1"/>
            </a:solidFill>
            <a:miter lim="800000"/>
            <a:headEnd/>
            <a:tailEnd/>
          </a:ln>
        </p:spPr>
      </p:pic>
      <p:pic>
        <p:nvPicPr>
          <p:cNvPr id="67592" name="Picture 8"/>
          <p:cNvPicPr>
            <a:picLocks noChangeAspect="1" noChangeArrowheads="1"/>
          </p:cNvPicPr>
          <p:nvPr/>
        </p:nvPicPr>
        <p:blipFill>
          <a:blip r:embed="rId5" cstate="print"/>
          <a:srcRect l="31865" t="25502" r="32373" b="45926"/>
          <a:stretch>
            <a:fillRect/>
          </a:stretch>
        </p:blipFill>
        <p:spPr bwMode="auto">
          <a:xfrm>
            <a:off x="5364163" y="908050"/>
            <a:ext cx="3455987" cy="1728788"/>
          </a:xfrm>
          <a:prstGeom prst="rect">
            <a:avLst/>
          </a:prstGeom>
          <a:noFill/>
          <a:ln w="38100">
            <a:solidFill>
              <a:schemeClr val="bg1"/>
            </a:solidFill>
            <a:miter lim="800000"/>
            <a:headEnd/>
            <a:tailEnd/>
          </a:ln>
        </p:spPr>
      </p:pic>
      <p:pic>
        <p:nvPicPr>
          <p:cNvPr id="67593" name="Picture 9" descr="DSC00240"/>
          <p:cNvPicPr>
            <a:picLocks noChangeAspect="1" noChangeArrowheads="1"/>
          </p:cNvPicPr>
          <p:nvPr/>
        </p:nvPicPr>
        <p:blipFill>
          <a:blip r:embed="rId6" cstate="print"/>
          <a:srcRect l="11861" t="17131" r="16978" b="24890"/>
          <a:stretch>
            <a:fillRect/>
          </a:stretch>
        </p:blipFill>
        <p:spPr bwMode="auto">
          <a:xfrm>
            <a:off x="5435600" y="4868863"/>
            <a:ext cx="3382963" cy="1728787"/>
          </a:xfrm>
          <a:prstGeom prst="rect">
            <a:avLst/>
          </a:prstGeom>
          <a:noFill/>
          <a:ln w="31750">
            <a:solidFill>
              <a:srgbClr val="FFFFFF"/>
            </a:solidFill>
            <a:miter lim="800000"/>
            <a:headEnd/>
            <a:tailEnd/>
          </a:ln>
        </p:spPr>
      </p:pic>
      <p:sp>
        <p:nvSpPr>
          <p:cNvPr id="67594" name="Rectangle 10"/>
          <p:cNvSpPr>
            <a:spLocks noChangeArrowheads="1"/>
          </p:cNvSpPr>
          <p:nvPr/>
        </p:nvSpPr>
        <p:spPr bwMode="auto">
          <a:xfrm>
            <a:off x="0" y="3141663"/>
            <a:ext cx="4370388" cy="1200150"/>
          </a:xfrm>
          <a:prstGeom prst="rect">
            <a:avLst/>
          </a:prstGeom>
          <a:noFill/>
          <a:ln w="9525">
            <a:noFill/>
            <a:miter lim="800000"/>
            <a:headEnd/>
            <a:tailEnd/>
          </a:ln>
        </p:spPr>
        <p:txBody>
          <a:bodyPr>
            <a:spAutoFit/>
          </a:bodyPr>
          <a:lstStyle/>
          <a:p>
            <a:r>
              <a:rPr lang="tr-TR" sz="2400">
                <a:solidFill>
                  <a:schemeClr val="bg1"/>
                </a:solidFill>
              </a:rPr>
              <a:t>2.</a:t>
            </a:r>
            <a:r>
              <a:rPr lang="tr-TR" sz="2400"/>
              <a:t>Travma nedeniyle renk değişikliği veya madde kaybı olan dişlerde,</a:t>
            </a:r>
          </a:p>
        </p:txBody>
      </p:sp>
      <p:sp>
        <p:nvSpPr>
          <p:cNvPr id="67595" name="Rectangle 11"/>
          <p:cNvSpPr>
            <a:spLocks noChangeArrowheads="1"/>
          </p:cNvSpPr>
          <p:nvPr/>
        </p:nvSpPr>
        <p:spPr bwMode="auto">
          <a:xfrm>
            <a:off x="0" y="5103813"/>
            <a:ext cx="4392613" cy="1754187"/>
          </a:xfrm>
          <a:prstGeom prst="rect">
            <a:avLst/>
          </a:prstGeom>
          <a:noFill/>
          <a:ln w="9525">
            <a:noFill/>
            <a:miter lim="800000"/>
            <a:headEnd/>
            <a:tailEnd/>
          </a:ln>
        </p:spPr>
        <p:txBody>
          <a:bodyPr>
            <a:spAutoFit/>
          </a:bodyPr>
          <a:lstStyle/>
          <a:p>
            <a:pPr>
              <a:spcBef>
                <a:spcPct val="50000"/>
              </a:spcBef>
            </a:pPr>
            <a:r>
              <a:rPr lang="tr-TR" sz="2400">
                <a:solidFill>
                  <a:schemeClr val="bg1"/>
                </a:solidFill>
              </a:rPr>
              <a:t>3.</a:t>
            </a:r>
            <a:r>
              <a:rPr lang="tr-TR" sz="2400"/>
              <a:t>Çürük lezyonunun çok geniş olduğu ve kesici kenarı da içine aldığı dişlerde kullanılır.</a:t>
            </a:r>
          </a:p>
          <a:p>
            <a:pPr>
              <a:spcBef>
                <a:spcPct val="50000"/>
              </a:spcBef>
            </a:pPr>
            <a:endParaRPr lang="tr-T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1+#ppt_w/2"/>
                                          </p:val>
                                        </p:tav>
                                        <p:tav tm="100000">
                                          <p:val>
                                            <p:strVal val="#ppt_x"/>
                                          </p:val>
                                        </p:tav>
                                      </p:tavLst>
                                    </p:anim>
                                    <p:anim calcmode="lin" valueType="num">
                                      <p:cBhvr additive="base">
                                        <p:cTn id="8" dur="500" fill="hold"/>
                                        <p:tgtEl>
                                          <p:spTgt spid="6758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7592"/>
                                        </p:tgtEl>
                                        <p:attrNameLst>
                                          <p:attrName>style.visibility</p:attrName>
                                        </p:attrNameLst>
                                      </p:cBhvr>
                                      <p:to>
                                        <p:strVal val="visible"/>
                                      </p:to>
                                    </p:set>
                                    <p:anim calcmode="lin" valueType="num">
                                      <p:cBhvr additive="base">
                                        <p:cTn id="11" dur="500" fill="hold"/>
                                        <p:tgtEl>
                                          <p:spTgt spid="67592"/>
                                        </p:tgtEl>
                                        <p:attrNameLst>
                                          <p:attrName>ppt_x</p:attrName>
                                        </p:attrNameLst>
                                      </p:cBhvr>
                                      <p:tavLst>
                                        <p:tav tm="0">
                                          <p:val>
                                            <p:strVal val="1+#ppt_w/2"/>
                                          </p:val>
                                        </p:tav>
                                        <p:tav tm="100000">
                                          <p:val>
                                            <p:strVal val="#ppt_x"/>
                                          </p:val>
                                        </p:tav>
                                      </p:tavLst>
                                    </p:anim>
                                    <p:anim calcmode="lin" valueType="num">
                                      <p:cBhvr additive="base">
                                        <p:cTn id="12" dur="500" fill="hold"/>
                                        <p:tgtEl>
                                          <p:spTgt spid="6759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67589"/>
                                        </p:tgtEl>
                                        <p:attrNameLst>
                                          <p:attrName>ppt_x</p:attrName>
                                        </p:attrNameLst>
                                      </p:cBhvr>
                                      <p:tavLst>
                                        <p:tav tm="0">
                                          <p:val>
                                            <p:strVal val="ppt_x"/>
                                          </p:val>
                                        </p:tav>
                                        <p:tav tm="100000">
                                          <p:val>
                                            <p:strVal val="0-ppt_w/2"/>
                                          </p:val>
                                        </p:tav>
                                      </p:tavLst>
                                    </p:anim>
                                    <p:anim calcmode="lin" valueType="num">
                                      <p:cBhvr additive="base">
                                        <p:cTn id="17" dur="500"/>
                                        <p:tgtEl>
                                          <p:spTgt spid="67589"/>
                                        </p:tgtEl>
                                        <p:attrNameLst>
                                          <p:attrName>ppt_y</p:attrName>
                                        </p:attrNameLst>
                                      </p:cBhvr>
                                      <p:tavLst>
                                        <p:tav tm="0">
                                          <p:val>
                                            <p:strVal val="ppt_y"/>
                                          </p:val>
                                        </p:tav>
                                        <p:tav tm="100000">
                                          <p:val>
                                            <p:strVal val="ppt_y"/>
                                          </p:val>
                                        </p:tav>
                                      </p:tavLst>
                                    </p:anim>
                                    <p:set>
                                      <p:cBhvr>
                                        <p:cTn id="18" dur="1" fill="hold">
                                          <p:stCondLst>
                                            <p:cond delay="499"/>
                                          </p:stCondLst>
                                        </p:cTn>
                                        <p:tgtEl>
                                          <p:spTgt spid="67589"/>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67592"/>
                                        </p:tgtEl>
                                        <p:attrNameLst>
                                          <p:attrName>ppt_x</p:attrName>
                                        </p:attrNameLst>
                                      </p:cBhvr>
                                      <p:tavLst>
                                        <p:tav tm="0">
                                          <p:val>
                                            <p:strVal val="ppt_x"/>
                                          </p:val>
                                        </p:tav>
                                        <p:tav tm="100000">
                                          <p:val>
                                            <p:strVal val="0-ppt_w/2"/>
                                          </p:val>
                                        </p:tav>
                                      </p:tavLst>
                                    </p:anim>
                                    <p:anim calcmode="lin" valueType="num">
                                      <p:cBhvr additive="base">
                                        <p:cTn id="21" dur="500"/>
                                        <p:tgtEl>
                                          <p:spTgt spid="67592"/>
                                        </p:tgtEl>
                                        <p:attrNameLst>
                                          <p:attrName>ppt_y</p:attrName>
                                        </p:attrNameLst>
                                      </p:cBhvr>
                                      <p:tavLst>
                                        <p:tav tm="0">
                                          <p:val>
                                            <p:strVal val="ppt_y"/>
                                          </p:val>
                                        </p:tav>
                                        <p:tav tm="100000">
                                          <p:val>
                                            <p:strVal val="ppt_y"/>
                                          </p:val>
                                        </p:tav>
                                      </p:tavLst>
                                    </p:anim>
                                    <p:set>
                                      <p:cBhvr>
                                        <p:cTn id="22" dur="1" fill="hold">
                                          <p:stCondLst>
                                            <p:cond delay="499"/>
                                          </p:stCondLst>
                                        </p:cTn>
                                        <p:tgtEl>
                                          <p:spTgt spid="67592"/>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67594"/>
                                        </p:tgtEl>
                                        <p:attrNameLst>
                                          <p:attrName>style.visibility</p:attrName>
                                        </p:attrNameLst>
                                      </p:cBhvr>
                                      <p:to>
                                        <p:strVal val="visible"/>
                                      </p:to>
                                    </p:set>
                                    <p:anim calcmode="lin" valueType="num">
                                      <p:cBhvr additive="base">
                                        <p:cTn id="25" dur="500" fill="hold"/>
                                        <p:tgtEl>
                                          <p:spTgt spid="67594"/>
                                        </p:tgtEl>
                                        <p:attrNameLst>
                                          <p:attrName>ppt_x</p:attrName>
                                        </p:attrNameLst>
                                      </p:cBhvr>
                                      <p:tavLst>
                                        <p:tav tm="0">
                                          <p:val>
                                            <p:strVal val="1+#ppt_w/2"/>
                                          </p:val>
                                        </p:tav>
                                        <p:tav tm="100000">
                                          <p:val>
                                            <p:strVal val="#ppt_x"/>
                                          </p:val>
                                        </p:tav>
                                      </p:tavLst>
                                    </p:anim>
                                    <p:anim calcmode="lin" valueType="num">
                                      <p:cBhvr additive="base">
                                        <p:cTn id="26" dur="500" fill="hold"/>
                                        <p:tgtEl>
                                          <p:spTgt spid="6759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7591"/>
                                        </p:tgtEl>
                                        <p:attrNameLst>
                                          <p:attrName>style.visibility</p:attrName>
                                        </p:attrNameLst>
                                      </p:cBhvr>
                                      <p:to>
                                        <p:strVal val="visible"/>
                                      </p:to>
                                    </p:set>
                                    <p:anim calcmode="lin" valueType="num">
                                      <p:cBhvr additive="base">
                                        <p:cTn id="29" dur="500" fill="hold"/>
                                        <p:tgtEl>
                                          <p:spTgt spid="67591"/>
                                        </p:tgtEl>
                                        <p:attrNameLst>
                                          <p:attrName>ppt_x</p:attrName>
                                        </p:attrNameLst>
                                      </p:cBhvr>
                                      <p:tavLst>
                                        <p:tav tm="0">
                                          <p:val>
                                            <p:strVal val="1+#ppt_w/2"/>
                                          </p:val>
                                        </p:tav>
                                        <p:tav tm="100000">
                                          <p:val>
                                            <p:strVal val="#ppt_x"/>
                                          </p:val>
                                        </p:tav>
                                      </p:tavLst>
                                    </p:anim>
                                    <p:anim calcmode="lin" valueType="num">
                                      <p:cBhvr additive="base">
                                        <p:cTn id="30" dur="500" fill="hold"/>
                                        <p:tgtEl>
                                          <p:spTgt spid="6759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8" fill="hold" grpId="1" nodeType="clickEffect">
                                  <p:stCondLst>
                                    <p:cond delay="0"/>
                                  </p:stCondLst>
                                  <p:childTnLst>
                                    <p:anim calcmode="lin" valueType="num">
                                      <p:cBhvr additive="base">
                                        <p:cTn id="34" dur="500"/>
                                        <p:tgtEl>
                                          <p:spTgt spid="67594"/>
                                        </p:tgtEl>
                                        <p:attrNameLst>
                                          <p:attrName>ppt_x</p:attrName>
                                        </p:attrNameLst>
                                      </p:cBhvr>
                                      <p:tavLst>
                                        <p:tav tm="0">
                                          <p:val>
                                            <p:strVal val="ppt_x"/>
                                          </p:val>
                                        </p:tav>
                                        <p:tav tm="100000">
                                          <p:val>
                                            <p:strVal val="0-ppt_w/2"/>
                                          </p:val>
                                        </p:tav>
                                      </p:tavLst>
                                    </p:anim>
                                    <p:anim calcmode="lin" valueType="num">
                                      <p:cBhvr additive="base">
                                        <p:cTn id="35" dur="500"/>
                                        <p:tgtEl>
                                          <p:spTgt spid="67594"/>
                                        </p:tgtEl>
                                        <p:attrNameLst>
                                          <p:attrName>ppt_y</p:attrName>
                                        </p:attrNameLst>
                                      </p:cBhvr>
                                      <p:tavLst>
                                        <p:tav tm="0">
                                          <p:val>
                                            <p:strVal val="ppt_y"/>
                                          </p:val>
                                        </p:tav>
                                        <p:tav tm="100000">
                                          <p:val>
                                            <p:strVal val="ppt_y"/>
                                          </p:val>
                                        </p:tav>
                                      </p:tavLst>
                                    </p:anim>
                                    <p:set>
                                      <p:cBhvr>
                                        <p:cTn id="36" dur="1" fill="hold">
                                          <p:stCondLst>
                                            <p:cond delay="499"/>
                                          </p:stCondLst>
                                        </p:cTn>
                                        <p:tgtEl>
                                          <p:spTgt spid="67594"/>
                                        </p:tgtEl>
                                        <p:attrNameLst>
                                          <p:attrName>style.visibility</p:attrName>
                                        </p:attrNameLst>
                                      </p:cBhvr>
                                      <p:to>
                                        <p:strVal val="hidden"/>
                                      </p:to>
                                    </p:set>
                                  </p:childTnLst>
                                </p:cTn>
                              </p:par>
                              <p:par>
                                <p:cTn id="37" presetID="2" presetClass="exit" presetSubtype="8" fill="hold" nodeType="withEffect">
                                  <p:stCondLst>
                                    <p:cond delay="0"/>
                                  </p:stCondLst>
                                  <p:childTnLst>
                                    <p:anim calcmode="lin" valueType="num">
                                      <p:cBhvr additive="base">
                                        <p:cTn id="38" dur="500"/>
                                        <p:tgtEl>
                                          <p:spTgt spid="67591"/>
                                        </p:tgtEl>
                                        <p:attrNameLst>
                                          <p:attrName>ppt_x</p:attrName>
                                        </p:attrNameLst>
                                      </p:cBhvr>
                                      <p:tavLst>
                                        <p:tav tm="0">
                                          <p:val>
                                            <p:strVal val="ppt_x"/>
                                          </p:val>
                                        </p:tav>
                                        <p:tav tm="100000">
                                          <p:val>
                                            <p:strVal val="0-ppt_w/2"/>
                                          </p:val>
                                        </p:tav>
                                      </p:tavLst>
                                    </p:anim>
                                    <p:anim calcmode="lin" valueType="num">
                                      <p:cBhvr additive="base">
                                        <p:cTn id="39" dur="500"/>
                                        <p:tgtEl>
                                          <p:spTgt spid="67591"/>
                                        </p:tgtEl>
                                        <p:attrNameLst>
                                          <p:attrName>ppt_y</p:attrName>
                                        </p:attrNameLst>
                                      </p:cBhvr>
                                      <p:tavLst>
                                        <p:tav tm="0">
                                          <p:val>
                                            <p:strVal val="ppt_y"/>
                                          </p:val>
                                        </p:tav>
                                        <p:tav tm="100000">
                                          <p:val>
                                            <p:strVal val="ppt_y"/>
                                          </p:val>
                                        </p:tav>
                                      </p:tavLst>
                                    </p:anim>
                                    <p:set>
                                      <p:cBhvr>
                                        <p:cTn id="40" dur="1" fill="hold">
                                          <p:stCondLst>
                                            <p:cond delay="499"/>
                                          </p:stCondLst>
                                        </p:cTn>
                                        <p:tgtEl>
                                          <p:spTgt spid="67591"/>
                                        </p:tgtEl>
                                        <p:attrNameLst>
                                          <p:attrName>style.visibility</p:attrName>
                                        </p:attrNameLst>
                                      </p:cBhvr>
                                      <p:to>
                                        <p:strVal val="hidden"/>
                                      </p:to>
                                    </p:set>
                                  </p:childTnLst>
                                </p:cTn>
                              </p:par>
                              <p:par>
                                <p:cTn id="41" presetID="2" presetClass="entr" presetSubtype="2" fill="hold" grpId="0" nodeType="withEffect">
                                  <p:stCondLst>
                                    <p:cond delay="0"/>
                                  </p:stCondLst>
                                  <p:childTnLst>
                                    <p:set>
                                      <p:cBhvr>
                                        <p:cTn id="42" dur="1" fill="hold">
                                          <p:stCondLst>
                                            <p:cond delay="0"/>
                                          </p:stCondLst>
                                        </p:cTn>
                                        <p:tgtEl>
                                          <p:spTgt spid="67595"/>
                                        </p:tgtEl>
                                        <p:attrNameLst>
                                          <p:attrName>style.visibility</p:attrName>
                                        </p:attrNameLst>
                                      </p:cBhvr>
                                      <p:to>
                                        <p:strVal val="visible"/>
                                      </p:to>
                                    </p:set>
                                    <p:anim calcmode="lin" valueType="num">
                                      <p:cBhvr additive="base">
                                        <p:cTn id="43" dur="500" fill="hold"/>
                                        <p:tgtEl>
                                          <p:spTgt spid="67595"/>
                                        </p:tgtEl>
                                        <p:attrNameLst>
                                          <p:attrName>ppt_x</p:attrName>
                                        </p:attrNameLst>
                                      </p:cBhvr>
                                      <p:tavLst>
                                        <p:tav tm="0">
                                          <p:val>
                                            <p:strVal val="1+#ppt_w/2"/>
                                          </p:val>
                                        </p:tav>
                                        <p:tav tm="100000">
                                          <p:val>
                                            <p:strVal val="#ppt_x"/>
                                          </p:val>
                                        </p:tav>
                                      </p:tavLst>
                                    </p:anim>
                                    <p:anim calcmode="lin" valueType="num">
                                      <p:cBhvr additive="base">
                                        <p:cTn id="44" dur="500" fill="hold"/>
                                        <p:tgtEl>
                                          <p:spTgt spid="67595"/>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67593"/>
                                        </p:tgtEl>
                                        <p:attrNameLst>
                                          <p:attrName>style.visibility</p:attrName>
                                        </p:attrNameLst>
                                      </p:cBhvr>
                                      <p:to>
                                        <p:strVal val="visible"/>
                                      </p:to>
                                    </p:set>
                                    <p:anim calcmode="lin" valueType="num">
                                      <p:cBhvr additive="base">
                                        <p:cTn id="47" dur="500" fill="hold"/>
                                        <p:tgtEl>
                                          <p:spTgt spid="67593"/>
                                        </p:tgtEl>
                                        <p:attrNameLst>
                                          <p:attrName>ppt_x</p:attrName>
                                        </p:attrNameLst>
                                      </p:cBhvr>
                                      <p:tavLst>
                                        <p:tav tm="0">
                                          <p:val>
                                            <p:strVal val="1+#ppt_w/2"/>
                                          </p:val>
                                        </p:tav>
                                        <p:tav tm="100000">
                                          <p:val>
                                            <p:strVal val="#ppt_x"/>
                                          </p:val>
                                        </p:tav>
                                      </p:tavLst>
                                    </p:anim>
                                    <p:anim calcmode="lin" valueType="num">
                                      <p:cBhvr additive="base">
                                        <p:cTn id="48" dur="500" fill="hold"/>
                                        <p:tgtEl>
                                          <p:spTgt spid="675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89" grpId="1"/>
      <p:bldP spid="67594" grpId="0"/>
      <p:bldP spid="67594" grpId="1"/>
      <p:bldP spid="6759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468313" y="549275"/>
            <a:ext cx="2520950" cy="792163"/>
          </a:xfrm>
          <a:prstGeom prst="rect">
            <a:avLst/>
          </a:prstGeom>
          <a:solidFill>
            <a:srgbClr val="FF9900"/>
          </a:solidFill>
          <a:ln w="9525">
            <a:solidFill>
              <a:srgbClr val="000000"/>
            </a:solidFill>
            <a:miter lim="800000"/>
            <a:headEnd/>
            <a:tailEnd/>
          </a:ln>
        </p:spPr>
        <p:txBody>
          <a:bodyPr/>
          <a:lstStyle/>
          <a:p>
            <a:r>
              <a:rPr lang="tr-TR" sz="2800" b="1"/>
              <a:t>Avantajları</a:t>
            </a:r>
            <a:endParaRPr lang="tr-TR" sz="2800"/>
          </a:p>
        </p:txBody>
      </p:sp>
      <p:sp>
        <p:nvSpPr>
          <p:cNvPr id="193539" name="2 Dikdörtgen"/>
          <p:cNvSpPr>
            <a:spLocks noChangeArrowheads="1"/>
          </p:cNvSpPr>
          <p:nvPr/>
        </p:nvSpPr>
        <p:spPr bwMode="auto">
          <a:xfrm>
            <a:off x="395288" y="1557338"/>
            <a:ext cx="7993062" cy="1846262"/>
          </a:xfrm>
          <a:prstGeom prst="rect">
            <a:avLst/>
          </a:prstGeom>
          <a:noFill/>
          <a:ln w="9525">
            <a:noFill/>
            <a:miter lim="800000"/>
            <a:headEnd/>
            <a:tailEnd/>
          </a:ln>
        </p:spPr>
        <p:txBody>
          <a:bodyPr>
            <a:spAutoFit/>
          </a:bodyPr>
          <a:lstStyle/>
          <a:p>
            <a:pPr algn="just">
              <a:buFontTx/>
              <a:buAutoNum type="arabicPeriod"/>
              <a:tabLst>
                <a:tab pos="142875" algn="l"/>
              </a:tabLst>
            </a:pPr>
            <a:r>
              <a:rPr lang="tr-TR" sz="2400"/>
              <a:t>Estetik olmaları</a:t>
            </a:r>
          </a:p>
          <a:p>
            <a:pPr algn="just">
              <a:buFontTx/>
              <a:buAutoNum type="arabicPeriod"/>
              <a:tabLst>
                <a:tab pos="142875" algn="l"/>
              </a:tabLst>
            </a:pPr>
            <a:r>
              <a:rPr lang="tr-TR" sz="2400"/>
              <a:t>Çok az preperasyon gerektirmeleri</a:t>
            </a:r>
          </a:p>
          <a:p>
            <a:pPr>
              <a:buFontTx/>
              <a:buAutoNum type="arabicPeriod"/>
              <a:tabLst>
                <a:tab pos="142875" algn="l"/>
              </a:tabLst>
            </a:pPr>
            <a:r>
              <a:rPr lang="tr-TR" sz="2400"/>
              <a:t>Mineye bonding yapılarak retansiyonlarının arttırılabilmesi</a:t>
            </a:r>
          </a:p>
          <a:p>
            <a:pPr algn="just">
              <a:buFontTx/>
              <a:buAutoNum type="arabicPeriod"/>
              <a:tabLst>
                <a:tab pos="142875" algn="l"/>
              </a:tabLst>
            </a:pPr>
            <a:endParaRPr lang="tr-TR"/>
          </a:p>
        </p:txBody>
      </p:sp>
      <p:pic>
        <p:nvPicPr>
          <p:cNvPr id="167940" name="Picture 4" descr="DSC02858"/>
          <p:cNvPicPr>
            <a:picLocks noChangeAspect="1" noChangeArrowheads="1"/>
          </p:cNvPicPr>
          <p:nvPr/>
        </p:nvPicPr>
        <p:blipFill>
          <a:blip r:embed="rId2" cstate="print"/>
          <a:srcRect/>
          <a:stretch>
            <a:fillRect/>
          </a:stretch>
        </p:blipFill>
        <p:spPr bwMode="auto">
          <a:xfrm>
            <a:off x="323850" y="3933825"/>
            <a:ext cx="2290763" cy="1619250"/>
          </a:xfrm>
          <a:prstGeom prst="rect">
            <a:avLst/>
          </a:prstGeom>
          <a:ln>
            <a:noFill/>
          </a:ln>
          <a:effectLst>
            <a:outerShdw blurRad="292100" dist="139700" dir="2700000" algn="tl" rotWithShape="0">
              <a:srgbClr val="333333">
                <a:alpha val="65000"/>
              </a:srgbClr>
            </a:outerShdw>
          </a:effectLst>
        </p:spPr>
      </p:pic>
      <p:pic>
        <p:nvPicPr>
          <p:cNvPr id="167941" name="Picture 5" descr="DSC02860"/>
          <p:cNvPicPr>
            <a:picLocks noChangeAspect="1" noChangeArrowheads="1"/>
          </p:cNvPicPr>
          <p:nvPr/>
        </p:nvPicPr>
        <p:blipFill>
          <a:blip r:embed="rId3" cstate="print"/>
          <a:srcRect/>
          <a:stretch>
            <a:fillRect/>
          </a:stretch>
        </p:blipFill>
        <p:spPr bwMode="auto">
          <a:xfrm>
            <a:off x="3059113" y="3933825"/>
            <a:ext cx="2373312" cy="1619250"/>
          </a:xfrm>
          <a:prstGeom prst="rect">
            <a:avLst/>
          </a:prstGeom>
          <a:ln>
            <a:noFill/>
          </a:ln>
          <a:effectLst>
            <a:outerShdw blurRad="292100" dist="139700" dir="2700000" algn="tl" rotWithShape="0">
              <a:srgbClr val="333333">
                <a:alpha val="65000"/>
              </a:srgbClr>
            </a:outerShdw>
          </a:effectLst>
        </p:spPr>
      </p:pic>
      <p:pic>
        <p:nvPicPr>
          <p:cNvPr id="167942" name="Picture 6" descr="DSC02868"/>
          <p:cNvPicPr>
            <a:picLocks noChangeAspect="1" noChangeArrowheads="1"/>
          </p:cNvPicPr>
          <p:nvPr/>
        </p:nvPicPr>
        <p:blipFill>
          <a:blip r:embed="rId4" cstate="print"/>
          <a:srcRect/>
          <a:stretch>
            <a:fillRect/>
          </a:stretch>
        </p:blipFill>
        <p:spPr bwMode="auto">
          <a:xfrm>
            <a:off x="5795963" y="3933825"/>
            <a:ext cx="2735262" cy="1619250"/>
          </a:xfrm>
          <a:prstGeom prst="rect">
            <a:avLst/>
          </a:prstGeom>
          <a:ln>
            <a:noFill/>
          </a:ln>
          <a:effectLst>
            <a:outerShdw blurRad="292100" dist="139700" dir="2700000" algn="tl" rotWithShape="0">
              <a:srgbClr val="333333">
                <a:alpha val="65000"/>
              </a:srgbClr>
            </a:outerShdw>
          </a:effectLst>
        </p:spPr>
      </p:pic>
      <p:pic>
        <p:nvPicPr>
          <p:cNvPr id="7" name="Picture 5" descr="DSC02860"/>
          <p:cNvPicPr>
            <a:picLocks noChangeAspect="1" noChangeArrowheads="1"/>
          </p:cNvPicPr>
          <p:nvPr/>
        </p:nvPicPr>
        <p:blipFill>
          <a:blip r:embed="rId3" cstate="print"/>
          <a:srcRect/>
          <a:stretch>
            <a:fillRect/>
          </a:stretch>
        </p:blipFill>
        <p:spPr bwMode="auto">
          <a:xfrm>
            <a:off x="3211513" y="4086225"/>
            <a:ext cx="2373312" cy="16192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4563"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68613" name="Rectangle 5"/>
          <p:cNvSpPr>
            <a:spLocks noChangeArrowheads="1"/>
          </p:cNvSpPr>
          <p:nvPr/>
        </p:nvSpPr>
        <p:spPr bwMode="auto">
          <a:xfrm>
            <a:off x="179388" y="1125538"/>
            <a:ext cx="8964612" cy="6000750"/>
          </a:xfrm>
          <a:prstGeom prst="rect">
            <a:avLst/>
          </a:prstGeom>
          <a:noFill/>
          <a:ln w="9525">
            <a:noFill/>
            <a:miter lim="800000"/>
            <a:headEnd/>
            <a:tailEnd/>
          </a:ln>
        </p:spPr>
        <p:txBody>
          <a:bodyPr anchor="ctr">
            <a:spAutoFit/>
          </a:bodyPr>
          <a:lstStyle/>
          <a:p>
            <a:pPr marL="457200" indent="-457200" algn="just">
              <a:buFont typeface="+mj-lt"/>
              <a:buAutoNum type="arabicPeriod"/>
              <a:tabLst>
                <a:tab pos="142875" algn="l"/>
              </a:tabLst>
              <a:defRPr/>
            </a:pPr>
            <a:r>
              <a:rPr lang="tr-TR" sz="2400" dirty="0"/>
              <a:t>Kullanılan kompozit kütlesinin hacminin az olması kronun kolaylıkla kırılmasına yol açar. Kırıklar genellikle insizal kenarda görüldüğünden, kesici kenar mümkün olduğunca korunmalıdır. </a:t>
            </a:r>
          </a:p>
          <a:p>
            <a:pPr marL="457200" indent="-457200" algn="just">
              <a:buFont typeface="+mj-lt"/>
              <a:buAutoNum type="arabicPeriod"/>
              <a:tabLst>
                <a:tab pos="142875" algn="l"/>
              </a:tabLst>
              <a:defRPr/>
            </a:pPr>
            <a:r>
              <a:rPr lang="tr-TR" sz="2400" dirty="0"/>
              <a:t>Kronun kenar uyumunun iyi olmaması mikrosızıntı nedeniyle kron kenarında renkleşmeye ve dişeti sorunlarına neden olur, </a:t>
            </a:r>
          </a:p>
          <a:p>
            <a:pPr marL="457200" indent="-457200" algn="just">
              <a:buFont typeface="+mj-lt"/>
              <a:buAutoNum type="arabicPeriod"/>
              <a:tabLst>
                <a:tab pos="142875" algn="l"/>
              </a:tabLst>
              <a:defRPr/>
            </a:pPr>
            <a:r>
              <a:rPr lang="tr-TR" sz="2400" dirty="0"/>
              <a:t>Anterior bölgede sıkı kontakt ilişkisi ve çapraşıklık bulunan dişlere uygulanması zordur.</a:t>
            </a:r>
          </a:p>
          <a:p>
            <a:pPr marL="457200" indent="-457200" algn="just">
              <a:buFont typeface="+mj-lt"/>
              <a:buAutoNum type="arabicPeriod"/>
              <a:tabLst>
                <a:tab pos="142875" algn="l"/>
              </a:tabLst>
              <a:defRPr/>
            </a:pPr>
            <a:r>
              <a:rPr lang="tr-TR" sz="2400" dirty="0"/>
              <a:t>Kronun şekillendirilirken, uyumlandırılırken yırtılması</a:t>
            </a:r>
          </a:p>
          <a:p>
            <a:pPr marL="457200" indent="-457200" algn="just">
              <a:buFont typeface="+mj-lt"/>
              <a:buAutoNum type="arabicPeriod"/>
              <a:tabLst>
                <a:tab pos="142875" algn="l"/>
              </a:tabLst>
              <a:defRPr/>
            </a:pPr>
            <a:r>
              <a:rPr lang="tr-TR" sz="2400" dirty="0"/>
              <a:t>Kompozitin altında pulpa koruyucu materyallerin (CaOH) renk vermesi</a:t>
            </a:r>
          </a:p>
          <a:p>
            <a:pPr marL="457200" indent="-457200" algn="just">
              <a:buFont typeface="+mj-lt"/>
              <a:buAutoNum type="arabicPeriod"/>
              <a:tabLst>
                <a:tab pos="142875" algn="l"/>
              </a:tabLst>
              <a:defRPr/>
            </a:pPr>
            <a:r>
              <a:rPr lang="tr-TR" sz="2400" dirty="0"/>
              <a:t>Yapımı esnasında kan ve tükürük kontaminasyonunun önlenmesi</a:t>
            </a:r>
          </a:p>
          <a:p>
            <a:pPr marL="457200" indent="-457200" algn="just">
              <a:buFont typeface="+mj-lt"/>
              <a:buAutoNum type="arabicPeriod"/>
              <a:tabLst>
                <a:tab pos="142875" algn="l"/>
              </a:tabLst>
              <a:defRPr/>
            </a:pPr>
            <a:r>
              <a:rPr lang="tr-TR" sz="2400" dirty="0"/>
              <a:t>Kronun polimerizasyon sonrası çıkarılma güçlüğü </a:t>
            </a:r>
          </a:p>
          <a:p>
            <a:pPr algn="just">
              <a:buFontTx/>
              <a:buAutoNum type="arabicPeriod"/>
              <a:tabLst>
                <a:tab pos="142875" algn="l"/>
              </a:tabLst>
              <a:defRPr/>
            </a:pPr>
            <a:endParaRPr lang="tr-TR" sz="2400" dirty="0"/>
          </a:p>
          <a:p>
            <a:pPr algn="just">
              <a:buFontTx/>
              <a:buAutoNum type="arabicPeriod"/>
              <a:tabLst>
                <a:tab pos="142875" algn="l"/>
              </a:tabLst>
              <a:defRPr/>
            </a:pPr>
            <a:endParaRPr lang="tr-TR" sz="2400" dirty="0"/>
          </a:p>
        </p:txBody>
      </p:sp>
      <p:sp>
        <p:nvSpPr>
          <p:cNvPr id="68616" name="Rectangle 8"/>
          <p:cNvSpPr>
            <a:spLocks noChangeArrowheads="1"/>
          </p:cNvSpPr>
          <p:nvPr/>
        </p:nvSpPr>
        <p:spPr bwMode="auto">
          <a:xfrm>
            <a:off x="3348038" y="260350"/>
            <a:ext cx="2520950" cy="792163"/>
          </a:xfrm>
          <a:prstGeom prst="rect">
            <a:avLst/>
          </a:prstGeom>
          <a:solidFill>
            <a:srgbClr val="FF9900"/>
          </a:solidFill>
          <a:ln w="9525">
            <a:solidFill>
              <a:srgbClr val="000000"/>
            </a:solidFill>
            <a:miter lim="800000"/>
            <a:headEnd/>
            <a:tailEnd/>
          </a:ln>
        </p:spPr>
        <p:txBody>
          <a:bodyPr/>
          <a:lstStyle/>
          <a:p>
            <a:endParaRPr lang="tr-TR"/>
          </a:p>
        </p:txBody>
      </p:sp>
      <p:sp>
        <p:nvSpPr>
          <p:cNvPr id="68612" name="Rectangle 4"/>
          <p:cNvSpPr>
            <a:spLocks noChangeArrowheads="1"/>
          </p:cNvSpPr>
          <p:nvPr/>
        </p:nvSpPr>
        <p:spPr bwMode="auto">
          <a:xfrm>
            <a:off x="3419475" y="404813"/>
            <a:ext cx="2336800" cy="457200"/>
          </a:xfrm>
          <a:prstGeom prst="rect">
            <a:avLst/>
          </a:prstGeom>
          <a:noFill/>
          <a:ln w="9525">
            <a:noFill/>
            <a:miter lim="800000"/>
            <a:headEnd/>
            <a:tailEnd/>
          </a:ln>
        </p:spPr>
        <p:txBody>
          <a:bodyPr wrap="none" anchor="ctr">
            <a:spAutoFit/>
          </a:bodyPr>
          <a:lstStyle/>
          <a:p>
            <a:pPr algn="just"/>
            <a:r>
              <a:rPr lang="tr-TR" sz="2400" b="1"/>
              <a:t>Dezavantajları: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8616"/>
                                        </p:tgtEl>
                                        <p:attrNameLst>
                                          <p:attrName>style.visibility</p:attrName>
                                        </p:attrNameLst>
                                      </p:cBhvr>
                                      <p:to>
                                        <p:strVal val="visible"/>
                                      </p:to>
                                    </p:set>
                                    <p:anim calcmode="lin" valueType="num">
                                      <p:cBhvr>
                                        <p:cTn id="7" dur="500" fill="hold"/>
                                        <p:tgtEl>
                                          <p:spTgt spid="68616"/>
                                        </p:tgtEl>
                                        <p:attrNameLst>
                                          <p:attrName>ppt_w</p:attrName>
                                        </p:attrNameLst>
                                      </p:cBhvr>
                                      <p:tavLst>
                                        <p:tav tm="0">
                                          <p:val>
                                            <p:fltVal val="0"/>
                                          </p:val>
                                        </p:tav>
                                        <p:tav tm="100000">
                                          <p:val>
                                            <p:strVal val="#ppt_w"/>
                                          </p:val>
                                        </p:tav>
                                      </p:tavLst>
                                    </p:anim>
                                    <p:anim calcmode="lin" valueType="num">
                                      <p:cBhvr>
                                        <p:cTn id="8" dur="500" fill="hold"/>
                                        <p:tgtEl>
                                          <p:spTgt spid="686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8612"/>
                                        </p:tgtEl>
                                        <p:attrNameLst>
                                          <p:attrName>style.visibility</p:attrName>
                                        </p:attrNameLst>
                                      </p:cBhvr>
                                      <p:to>
                                        <p:strVal val="visible"/>
                                      </p:to>
                                    </p:set>
                                    <p:anim calcmode="lin" valueType="num">
                                      <p:cBhvr>
                                        <p:cTn id="11" dur="500" fill="hold"/>
                                        <p:tgtEl>
                                          <p:spTgt spid="68612"/>
                                        </p:tgtEl>
                                        <p:attrNameLst>
                                          <p:attrName>ppt_w</p:attrName>
                                        </p:attrNameLst>
                                      </p:cBhvr>
                                      <p:tavLst>
                                        <p:tav tm="0">
                                          <p:val>
                                            <p:fltVal val="0"/>
                                          </p:val>
                                        </p:tav>
                                        <p:tav tm="100000">
                                          <p:val>
                                            <p:strVal val="#ppt_w"/>
                                          </p:val>
                                        </p:tav>
                                      </p:tavLst>
                                    </p:anim>
                                    <p:anim calcmode="lin" valueType="num">
                                      <p:cBhvr>
                                        <p:cTn id="12" dur="500" fill="hold"/>
                                        <p:tgtEl>
                                          <p:spTgt spid="68612"/>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68613"/>
                                        </p:tgtEl>
                                        <p:attrNameLst>
                                          <p:attrName>style.visibility</p:attrName>
                                        </p:attrNameLst>
                                      </p:cBhvr>
                                      <p:to>
                                        <p:strVal val="visible"/>
                                      </p:to>
                                    </p:set>
                                    <p:anim calcmode="lin" valueType="num">
                                      <p:cBhvr additive="base">
                                        <p:cTn id="16" dur="500" fill="hold"/>
                                        <p:tgtEl>
                                          <p:spTgt spid="68613"/>
                                        </p:tgtEl>
                                        <p:attrNameLst>
                                          <p:attrName>ppt_x</p:attrName>
                                        </p:attrNameLst>
                                      </p:cBhvr>
                                      <p:tavLst>
                                        <p:tav tm="0">
                                          <p:val>
                                            <p:strVal val="1+#ppt_w/2"/>
                                          </p:val>
                                        </p:tav>
                                        <p:tav tm="100000">
                                          <p:val>
                                            <p:strVal val="#ppt_x"/>
                                          </p:val>
                                        </p:tav>
                                      </p:tavLst>
                                    </p:anim>
                                    <p:anim calcmode="lin" valueType="num">
                                      <p:cBhvr additive="base">
                                        <p:cTn id="17" dur="500" fill="hold"/>
                                        <p:tgtEl>
                                          <p:spTgt spid="68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p:bldP spid="68616" grpId="0" animBg="1"/>
      <p:bldP spid="686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5587"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69636" name="Rectangle 4"/>
          <p:cNvSpPr>
            <a:spLocks noChangeArrowheads="1"/>
          </p:cNvSpPr>
          <p:nvPr/>
        </p:nvSpPr>
        <p:spPr bwMode="auto">
          <a:xfrm>
            <a:off x="684213" y="341313"/>
            <a:ext cx="2743200" cy="495300"/>
          </a:xfrm>
          <a:prstGeom prst="rect">
            <a:avLst/>
          </a:prstGeom>
          <a:solidFill>
            <a:srgbClr val="FFFF00"/>
          </a:solidFill>
          <a:ln w="38100">
            <a:solidFill>
              <a:srgbClr val="FFFF00"/>
            </a:solidFill>
            <a:miter lim="800000"/>
            <a:headEnd/>
            <a:tailEnd/>
          </a:ln>
        </p:spPr>
        <p:txBody>
          <a:bodyPr wrap="none" anchor="ctr">
            <a:spAutoFit/>
          </a:bodyPr>
          <a:lstStyle/>
          <a:p>
            <a:r>
              <a:rPr lang="tr-TR" sz="2400" b="1"/>
              <a:t>Klinik uygulama:</a:t>
            </a:r>
            <a:r>
              <a:rPr lang="tr-TR" sz="2400"/>
              <a:t> </a:t>
            </a:r>
          </a:p>
        </p:txBody>
      </p:sp>
      <p:sp>
        <p:nvSpPr>
          <p:cNvPr id="69637" name="Rectangle 5"/>
          <p:cNvSpPr>
            <a:spLocks noChangeArrowheads="1"/>
          </p:cNvSpPr>
          <p:nvPr/>
        </p:nvSpPr>
        <p:spPr bwMode="auto">
          <a:xfrm>
            <a:off x="501650" y="1196975"/>
            <a:ext cx="8642350" cy="3416300"/>
          </a:xfrm>
          <a:prstGeom prst="rect">
            <a:avLst/>
          </a:prstGeom>
          <a:noFill/>
          <a:ln w="9525">
            <a:noFill/>
            <a:miter lim="800000"/>
            <a:headEnd/>
            <a:tailEnd/>
          </a:ln>
        </p:spPr>
        <p:txBody>
          <a:bodyPr anchor="ctr">
            <a:spAutoFit/>
          </a:bodyPr>
          <a:lstStyle/>
          <a:p>
            <a:pPr algn="ctr">
              <a:tabLst>
                <a:tab pos="215900" algn="l"/>
              </a:tabLst>
            </a:pPr>
            <a:r>
              <a:rPr lang="tr-TR" sz="2400"/>
              <a:t> Teknik olarak hassas ve zaman alan bu yöntemin, çok küçük ve uyumsuz çocuklarda</a:t>
            </a:r>
            <a:br>
              <a:rPr lang="tr-TR" sz="2400"/>
            </a:br>
            <a:r>
              <a:rPr lang="tr-TR" sz="2400"/>
              <a:t>uygulanması zordur. </a:t>
            </a:r>
          </a:p>
          <a:p>
            <a:pPr algn="ctr">
              <a:tabLst>
                <a:tab pos="215900" algn="l"/>
              </a:tabLst>
            </a:pPr>
            <a:r>
              <a:rPr lang="tr-TR" sz="2400"/>
              <a:t>Uyumsuz çocuklarda kronların adaptasyonu ölçü alınarak oluşturulan</a:t>
            </a:r>
            <a:br>
              <a:rPr lang="tr-TR" sz="2400"/>
            </a:br>
            <a:r>
              <a:rPr lang="tr-TR" sz="2400"/>
              <a:t>alçı modeller üzerinde, ağız dışında önceden tamamlanabilir veya </a:t>
            </a:r>
          </a:p>
          <a:p>
            <a:pPr algn="ctr">
              <a:tabLst>
                <a:tab pos="215900" algn="l"/>
              </a:tabLst>
            </a:pPr>
            <a:r>
              <a:rPr lang="tr-TR" sz="2400"/>
              <a:t>restorasyon genel</a:t>
            </a:r>
            <a:br>
              <a:rPr lang="tr-TR" sz="2400"/>
            </a:br>
            <a:r>
              <a:rPr lang="tr-TR" sz="2400"/>
              <a:t>anestezi altında uygulanabilir.</a:t>
            </a:r>
          </a:p>
        </p:txBody>
      </p:sp>
      <p:pic>
        <p:nvPicPr>
          <p:cNvPr id="69638" name="Picture 6" descr="Waa%20cry%20baby2"/>
          <p:cNvPicPr>
            <a:picLocks noChangeAspect="1" noChangeArrowheads="1"/>
          </p:cNvPicPr>
          <p:nvPr/>
        </p:nvPicPr>
        <p:blipFill>
          <a:blip r:embed="rId4" cstate="print"/>
          <a:srcRect/>
          <a:stretch>
            <a:fillRect/>
          </a:stretch>
        </p:blipFill>
        <p:spPr bwMode="auto">
          <a:xfrm>
            <a:off x="7488238" y="4941888"/>
            <a:ext cx="1655762" cy="16700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p:cTn id="7" dur="500" fill="hold"/>
                                        <p:tgtEl>
                                          <p:spTgt spid="69636"/>
                                        </p:tgtEl>
                                        <p:attrNameLst>
                                          <p:attrName>ppt_w</p:attrName>
                                        </p:attrNameLst>
                                      </p:cBhvr>
                                      <p:tavLst>
                                        <p:tav tm="0">
                                          <p:val>
                                            <p:fltVal val="0"/>
                                          </p:val>
                                        </p:tav>
                                        <p:tav tm="100000">
                                          <p:val>
                                            <p:strVal val="#ppt_w"/>
                                          </p:val>
                                        </p:tav>
                                      </p:tavLst>
                                    </p:anim>
                                    <p:anim calcmode="lin" valueType="num">
                                      <p:cBhvr>
                                        <p:cTn id="8" dur="500" fill="hold"/>
                                        <p:tgtEl>
                                          <p:spTgt spid="6963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9637"/>
                                        </p:tgtEl>
                                        <p:attrNameLst>
                                          <p:attrName>style.visibility</p:attrName>
                                        </p:attrNameLst>
                                      </p:cBhvr>
                                      <p:to>
                                        <p:strVal val="visible"/>
                                      </p:to>
                                    </p:set>
                                    <p:anim calcmode="lin" valueType="num">
                                      <p:cBhvr>
                                        <p:cTn id="11" dur="500" fill="hold"/>
                                        <p:tgtEl>
                                          <p:spTgt spid="69637"/>
                                        </p:tgtEl>
                                        <p:attrNameLst>
                                          <p:attrName>ppt_w</p:attrName>
                                        </p:attrNameLst>
                                      </p:cBhvr>
                                      <p:tavLst>
                                        <p:tav tm="0">
                                          <p:val>
                                            <p:fltVal val="0"/>
                                          </p:val>
                                        </p:tav>
                                        <p:tav tm="100000">
                                          <p:val>
                                            <p:strVal val="#ppt_w"/>
                                          </p:val>
                                        </p:tav>
                                      </p:tavLst>
                                    </p:anim>
                                    <p:anim calcmode="lin" valueType="num">
                                      <p:cBhvr>
                                        <p:cTn id="12" dur="500" fill="hold"/>
                                        <p:tgtEl>
                                          <p:spTgt spid="69637"/>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1" presetClass="entr" presetSubtype="4" fill="hold" nodeType="afterEffect">
                                  <p:stCondLst>
                                    <p:cond delay="0"/>
                                  </p:stCondLst>
                                  <p:childTnLst>
                                    <p:set>
                                      <p:cBhvr>
                                        <p:cTn id="15" dur="1" fill="hold">
                                          <p:stCondLst>
                                            <p:cond delay="0"/>
                                          </p:stCondLst>
                                        </p:cTn>
                                        <p:tgtEl>
                                          <p:spTgt spid="69638"/>
                                        </p:tgtEl>
                                        <p:attrNameLst>
                                          <p:attrName>style.visibility</p:attrName>
                                        </p:attrNameLst>
                                      </p:cBhvr>
                                      <p:to>
                                        <p:strVal val="visible"/>
                                      </p:to>
                                    </p:set>
                                    <p:animEffect transition="in" filter="wheel(4)">
                                      <p:cBhvr>
                                        <p:cTn id="16" dur="2000"/>
                                        <p:tgtEl>
                                          <p:spTgt spid="69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6611"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0660" name="Rectangle 4"/>
          <p:cNvSpPr>
            <a:spLocks noChangeArrowheads="1"/>
          </p:cNvSpPr>
          <p:nvPr/>
        </p:nvSpPr>
        <p:spPr bwMode="auto">
          <a:xfrm>
            <a:off x="900113" y="1412875"/>
            <a:ext cx="7451725" cy="830263"/>
          </a:xfrm>
          <a:prstGeom prst="rect">
            <a:avLst/>
          </a:prstGeom>
          <a:noFill/>
          <a:ln w="9525">
            <a:noFill/>
            <a:miter lim="800000"/>
            <a:headEnd/>
            <a:tailEnd/>
          </a:ln>
        </p:spPr>
        <p:txBody>
          <a:bodyPr anchor="ctr">
            <a:spAutoFit/>
          </a:bodyPr>
          <a:lstStyle/>
          <a:p>
            <a:pPr algn="ctr">
              <a:tabLst>
                <a:tab pos="146050" algn="l"/>
              </a:tabLst>
            </a:pPr>
            <a:r>
              <a:rPr lang="tr-TR" sz="2400" b="1"/>
              <a:t>Dişin mesio-distal genişliği esas alınarak en ideal kron formu seçilir.</a:t>
            </a:r>
          </a:p>
        </p:txBody>
      </p:sp>
      <p:pic>
        <p:nvPicPr>
          <p:cNvPr id="70661" name="Picture 5" descr="DSC00675"/>
          <p:cNvPicPr>
            <a:picLocks noChangeAspect="1" noChangeArrowheads="1"/>
          </p:cNvPicPr>
          <p:nvPr/>
        </p:nvPicPr>
        <p:blipFill>
          <a:blip r:embed="rId4" cstate="print"/>
          <a:srcRect l="28285" t="32805" r="29892" b="27849"/>
          <a:stretch>
            <a:fillRect/>
          </a:stretch>
        </p:blipFill>
        <p:spPr bwMode="auto">
          <a:xfrm>
            <a:off x="2627313" y="2852738"/>
            <a:ext cx="4638675" cy="32734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500" fill="hold"/>
                                        <p:tgtEl>
                                          <p:spTgt spid="70660"/>
                                        </p:tgtEl>
                                        <p:attrNameLst>
                                          <p:attrName>ppt_w</p:attrName>
                                        </p:attrNameLst>
                                      </p:cBhvr>
                                      <p:tavLst>
                                        <p:tav tm="0">
                                          <p:val>
                                            <p:fltVal val="0"/>
                                          </p:val>
                                        </p:tav>
                                        <p:tav tm="100000">
                                          <p:val>
                                            <p:strVal val="#ppt_w"/>
                                          </p:val>
                                        </p:tav>
                                      </p:tavLst>
                                    </p:anim>
                                    <p:anim calcmode="lin" valueType="num">
                                      <p:cBhvr>
                                        <p:cTn id="8" dur="500" fill="hold"/>
                                        <p:tgtEl>
                                          <p:spTgt spid="7066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0661"/>
                                        </p:tgtEl>
                                        <p:attrNameLst>
                                          <p:attrName>style.visibility</p:attrName>
                                        </p:attrNameLst>
                                      </p:cBhvr>
                                      <p:to>
                                        <p:strVal val="visible"/>
                                      </p:to>
                                    </p:set>
                                    <p:anim calcmode="lin" valueType="num">
                                      <p:cBhvr>
                                        <p:cTn id="12" dur="500" fill="hold"/>
                                        <p:tgtEl>
                                          <p:spTgt spid="70661"/>
                                        </p:tgtEl>
                                        <p:attrNameLst>
                                          <p:attrName>ppt_w</p:attrName>
                                        </p:attrNameLst>
                                      </p:cBhvr>
                                      <p:tavLst>
                                        <p:tav tm="0">
                                          <p:val>
                                            <p:fltVal val="0"/>
                                          </p:val>
                                        </p:tav>
                                        <p:tav tm="100000">
                                          <p:val>
                                            <p:strVal val="#ppt_w"/>
                                          </p:val>
                                        </p:tav>
                                      </p:tavLst>
                                    </p:anim>
                                    <p:anim calcmode="lin" valueType="num">
                                      <p:cBhvr>
                                        <p:cTn id="13" dur="500" fill="hold"/>
                                        <p:tgtEl>
                                          <p:spTgt spid="706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7635"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1684" name="Rectangle 4"/>
          <p:cNvSpPr>
            <a:spLocks noChangeArrowheads="1"/>
          </p:cNvSpPr>
          <p:nvPr/>
        </p:nvSpPr>
        <p:spPr bwMode="auto">
          <a:xfrm>
            <a:off x="395288" y="322263"/>
            <a:ext cx="8434387" cy="1568450"/>
          </a:xfrm>
          <a:prstGeom prst="rect">
            <a:avLst/>
          </a:prstGeom>
          <a:noFill/>
          <a:ln w="9525">
            <a:noFill/>
            <a:miter lim="800000"/>
            <a:headEnd/>
            <a:tailEnd/>
          </a:ln>
        </p:spPr>
        <p:txBody>
          <a:bodyPr anchor="ctr">
            <a:spAutoFit/>
          </a:bodyPr>
          <a:lstStyle/>
          <a:p>
            <a:pPr algn="ctr">
              <a:tabLst>
                <a:tab pos="146050" algn="l"/>
              </a:tabLst>
            </a:pPr>
            <a:r>
              <a:rPr lang="tr-TR" sz="2400"/>
              <a:t>Çürük kaldırılır, gerekli ise endodontik tedavi tamamlanır ve dişler cam iyonomer simanla restore edilir. </a:t>
            </a:r>
          </a:p>
          <a:p>
            <a:pPr algn="ctr">
              <a:tabLst>
                <a:tab pos="146050" algn="l"/>
              </a:tabLst>
            </a:pPr>
            <a:endParaRPr lang="tr-TR" sz="2400"/>
          </a:p>
          <a:p>
            <a:pPr algn="ctr">
              <a:tabLst>
                <a:tab pos="146050" algn="l"/>
              </a:tabLst>
            </a:pPr>
            <a:r>
              <a:rPr lang="tr-TR" sz="2400"/>
              <a:t>Derin kavitelerde kalsiyum hidroksit uygulanmalıdır.</a:t>
            </a:r>
          </a:p>
        </p:txBody>
      </p:sp>
      <p:pic>
        <p:nvPicPr>
          <p:cNvPr id="71685" name="Picture 5" descr="DSC00677"/>
          <p:cNvPicPr>
            <a:picLocks noChangeAspect="1" noChangeArrowheads="1"/>
          </p:cNvPicPr>
          <p:nvPr/>
        </p:nvPicPr>
        <p:blipFill>
          <a:blip r:embed="rId4" cstate="print"/>
          <a:srcRect l="12897" t="13397" r="22597" b="36916"/>
          <a:stretch>
            <a:fillRect/>
          </a:stretch>
        </p:blipFill>
        <p:spPr bwMode="auto">
          <a:xfrm>
            <a:off x="1835150" y="2708275"/>
            <a:ext cx="5905500" cy="34115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 fill="hold"/>
                                        <p:tgtEl>
                                          <p:spTgt spid="71684"/>
                                        </p:tgtEl>
                                        <p:attrNameLst>
                                          <p:attrName>ppt_w</p:attrName>
                                        </p:attrNameLst>
                                      </p:cBhvr>
                                      <p:tavLst>
                                        <p:tav tm="0">
                                          <p:val>
                                            <p:fltVal val="0"/>
                                          </p:val>
                                        </p:tav>
                                        <p:tav tm="100000">
                                          <p:val>
                                            <p:strVal val="#ppt_w"/>
                                          </p:val>
                                        </p:tav>
                                      </p:tavLst>
                                    </p:anim>
                                    <p:anim calcmode="lin" valueType="num">
                                      <p:cBhvr>
                                        <p:cTn id="8" dur="500" fill="hold"/>
                                        <p:tgtEl>
                                          <p:spTgt spid="7168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1685"/>
                                        </p:tgtEl>
                                        <p:attrNameLst>
                                          <p:attrName>style.visibility</p:attrName>
                                        </p:attrNameLst>
                                      </p:cBhvr>
                                      <p:to>
                                        <p:strVal val="visible"/>
                                      </p:to>
                                    </p:set>
                                    <p:anim calcmode="lin" valueType="num">
                                      <p:cBhvr>
                                        <p:cTn id="12" dur="500" fill="hold"/>
                                        <p:tgtEl>
                                          <p:spTgt spid="71685"/>
                                        </p:tgtEl>
                                        <p:attrNameLst>
                                          <p:attrName>ppt_w</p:attrName>
                                        </p:attrNameLst>
                                      </p:cBhvr>
                                      <p:tavLst>
                                        <p:tav tm="0">
                                          <p:val>
                                            <p:fltVal val="0"/>
                                          </p:val>
                                        </p:tav>
                                        <p:tav tm="100000">
                                          <p:val>
                                            <p:strVal val="#ppt_w"/>
                                          </p:val>
                                        </p:tav>
                                      </p:tavLst>
                                    </p:anim>
                                    <p:anim calcmode="lin" valueType="num">
                                      <p:cBhvr>
                                        <p:cTn id="13" dur="500" fill="hold"/>
                                        <p:tgtEl>
                                          <p:spTgt spid="716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8659"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2708" name="Rectangle 4"/>
          <p:cNvSpPr>
            <a:spLocks noChangeArrowheads="1"/>
          </p:cNvSpPr>
          <p:nvPr/>
        </p:nvSpPr>
        <p:spPr bwMode="auto">
          <a:xfrm>
            <a:off x="250825" y="476250"/>
            <a:ext cx="8642350" cy="3048000"/>
          </a:xfrm>
          <a:prstGeom prst="rect">
            <a:avLst/>
          </a:prstGeom>
          <a:noFill/>
          <a:ln w="9525">
            <a:noFill/>
            <a:miter lim="800000"/>
            <a:headEnd/>
            <a:tailEnd/>
          </a:ln>
        </p:spPr>
        <p:txBody>
          <a:bodyPr anchor="ctr">
            <a:spAutoFit/>
          </a:bodyPr>
          <a:lstStyle/>
          <a:p>
            <a:pPr algn="just">
              <a:buFont typeface="Wingdings" pitchFamily="2" charset="2"/>
              <a:buChar char="ü"/>
              <a:tabLst>
                <a:tab pos="146050" algn="l"/>
              </a:tabLst>
            </a:pPr>
            <a:r>
              <a:rPr lang="tr-TR" sz="2400"/>
              <a:t>Kesici kenar 2 mm kısaltılır. </a:t>
            </a:r>
          </a:p>
          <a:p>
            <a:pPr algn="just">
              <a:buFont typeface="Wingdings" pitchFamily="2" charset="2"/>
              <a:buChar char="ü"/>
              <a:tabLst>
                <a:tab pos="146050" algn="l"/>
              </a:tabLst>
            </a:pPr>
            <a:endParaRPr lang="tr-TR" sz="2400"/>
          </a:p>
          <a:p>
            <a:pPr algn="just">
              <a:buFont typeface="Wingdings" pitchFamily="2" charset="2"/>
              <a:buChar char="ü"/>
              <a:tabLst>
                <a:tab pos="146050" algn="l"/>
              </a:tabLst>
            </a:pPr>
            <a:r>
              <a:rPr lang="tr-TR" sz="2400"/>
              <a:t>Mezial ve distal yüzeylerde 1 mm.labial ve lingual yüzeylerde 0.5 mm. basamaklı kesim yapılır.</a:t>
            </a:r>
          </a:p>
          <a:p>
            <a:pPr algn="just">
              <a:tabLst>
                <a:tab pos="146050" algn="l"/>
              </a:tabLst>
            </a:pPr>
            <a:r>
              <a:rPr lang="tr-TR" sz="2400"/>
              <a:t> </a:t>
            </a:r>
          </a:p>
          <a:p>
            <a:pPr algn="just">
              <a:buFont typeface="Wingdings" pitchFamily="2" charset="2"/>
              <a:buChar char="ü"/>
              <a:tabLst>
                <a:tab pos="146050" algn="l"/>
              </a:tabLst>
            </a:pPr>
            <a:r>
              <a:rPr lang="tr-TR" sz="2400"/>
              <a:t>Labial yüzeyde dişeti hizasında ve kron yüksekliğinin 1/3 ünde tutuculuğu arttırmak için ront frezle horizontal bir oluk oluşturulmalıdır.</a:t>
            </a:r>
          </a:p>
        </p:txBody>
      </p:sp>
      <p:pic>
        <p:nvPicPr>
          <p:cNvPr id="72709" name="Picture 5" descr="DSC00668"/>
          <p:cNvPicPr>
            <a:picLocks noChangeAspect="1" noChangeArrowheads="1"/>
          </p:cNvPicPr>
          <p:nvPr/>
        </p:nvPicPr>
        <p:blipFill>
          <a:blip r:embed="rId4" cstate="print"/>
          <a:srcRect l="37329" t="17079" r="37094" b="37450"/>
          <a:stretch>
            <a:fillRect/>
          </a:stretch>
        </p:blipFill>
        <p:spPr bwMode="auto">
          <a:xfrm>
            <a:off x="1042988" y="3860800"/>
            <a:ext cx="2052637" cy="2736850"/>
          </a:xfrm>
          <a:prstGeom prst="rect">
            <a:avLst/>
          </a:prstGeom>
          <a:noFill/>
          <a:ln w="38100">
            <a:solidFill>
              <a:schemeClr val="bg1"/>
            </a:solidFill>
            <a:miter lim="800000"/>
            <a:headEnd/>
            <a:tailEnd/>
          </a:ln>
        </p:spPr>
      </p:pic>
      <p:pic>
        <p:nvPicPr>
          <p:cNvPr id="72710" name="Picture 6" descr="DSC00676"/>
          <p:cNvPicPr>
            <a:picLocks noChangeAspect="1" noChangeArrowheads="1"/>
          </p:cNvPicPr>
          <p:nvPr/>
        </p:nvPicPr>
        <p:blipFill>
          <a:blip r:embed="rId5" cstate="print"/>
          <a:srcRect l="20584" t="17126" r="16417" b="33119"/>
          <a:stretch>
            <a:fillRect/>
          </a:stretch>
        </p:blipFill>
        <p:spPr bwMode="auto">
          <a:xfrm>
            <a:off x="3995738" y="3860800"/>
            <a:ext cx="4619625" cy="2736850"/>
          </a:xfrm>
          <a:prstGeom prst="rect">
            <a:avLst/>
          </a:prstGeom>
          <a:noFill/>
          <a:ln w="381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500" fill="hold"/>
                                        <p:tgtEl>
                                          <p:spTgt spid="72708"/>
                                        </p:tgtEl>
                                        <p:attrNameLst>
                                          <p:attrName>ppt_w</p:attrName>
                                        </p:attrNameLst>
                                      </p:cBhvr>
                                      <p:tavLst>
                                        <p:tav tm="0">
                                          <p:val>
                                            <p:fltVal val="0"/>
                                          </p:val>
                                        </p:tav>
                                        <p:tav tm="100000">
                                          <p:val>
                                            <p:strVal val="#ppt_w"/>
                                          </p:val>
                                        </p:tav>
                                      </p:tavLst>
                                    </p:anim>
                                    <p:anim calcmode="lin" valueType="num">
                                      <p:cBhvr>
                                        <p:cTn id="8" dur="500" fill="hold"/>
                                        <p:tgtEl>
                                          <p:spTgt spid="7270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2709"/>
                                        </p:tgtEl>
                                        <p:attrNameLst>
                                          <p:attrName>style.visibility</p:attrName>
                                        </p:attrNameLst>
                                      </p:cBhvr>
                                      <p:to>
                                        <p:strVal val="visible"/>
                                      </p:to>
                                    </p:set>
                                    <p:anim calcmode="lin" valueType="num">
                                      <p:cBhvr>
                                        <p:cTn id="12" dur="500" fill="hold"/>
                                        <p:tgtEl>
                                          <p:spTgt spid="72709"/>
                                        </p:tgtEl>
                                        <p:attrNameLst>
                                          <p:attrName>ppt_w</p:attrName>
                                        </p:attrNameLst>
                                      </p:cBhvr>
                                      <p:tavLst>
                                        <p:tav tm="0">
                                          <p:val>
                                            <p:fltVal val="0"/>
                                          </p:val>
                                        </p:tav>
                                        <p:tav tm="100000">
                                          <p:val>
                                            <p:strVal val="#ppt_w"/>
                                          </p:val>
                                        </p:tav>
                                      </p:tavLst>
                                    </p:anim>
                                    <p:anim calcmode="lin" valueType="num">
                                      <p:cBhvr>
                                        <p:cTn id="13" dur="500" fill="hold"/>
                                        <p:tgtEl>
                                          <p:spTgt spid="72709"/>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72710"/>
                                        </p:tgtEl>
                                        <p:attrNameLst>
                                          <p:attrName>style.visibility</p:attrName>
                                        </p:attrNameLst>
                                      </p:cBhvr>
                                      <p:to>
                                        <p:strVal val="visible"/>
                                      </p:to>
                                    </p:set>
                                    <p:anim calcmode="lin" valueType="num">
                                      <p:cBhvr>
                                        <p:cTn id="16" dur="500" fill="hold"/>
                                        <p:tgtEl>
                                          <p:spTgt spid="72710"/>
                                        </p:tgtEl>
                                        <p:attrNameLst>
                                          <p:attrName>ppt_w</p:attrName>
                                        </p:attrNameLst>
                                      </p:cBhvr>
                                      <p:tavLst>
                                        <p:tav tm="0">
                                          <p:val>
                                            <p:fltVal val="0"/>
                                          </p:val>
                                        </p:tav>
                                        <p:tav tm="100000">
                                          <p:val>
                                            <p:strVal val="#ppt_w"/>
                                          </p:val>
                                        </p:tav>
                                      </p:tavLst>
                                    </p:anim>
                                    <p:anim calcmode="lin" valueType="num">
                                      <p:cBhvr>
                                        <p:cTn id="17" dur="500" fill="hold"/>
                                        <p:tgtEl>
                                          <p:spTgt spid="727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199683"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3734" name="Rectangle 6"/>
          <p:cNvSpPr>
            <a:spLocks noChangeArrowheads="1"/>
          </p:cNvSpPr>
          <p:nvPr/>
        </p:nvSpPr>
        <p:spPr bwMode="auto">
          <a:xfrm>
            <a:off x="539750" y="476250"/>
            <a:ext cx="8208963" cy="2678113"/>
          </a:xfrm>
          <a:prstGeom prst="rect">
            <a:avLst/>
          </a:prstGeom>
          <a:noFill/>
          <a:ln w="9525">
            <a:noFill/>
            <a:miter lim="800000"/>
            <a:headEnd/>
            <a:tailEnd/>
          </a:ln>
        </p:spPr>
        <p:txBody>
          <a:bodyPr anchor="ctr">
            <a:spAutoFit/>
          </a:bodyPr>
          <a:lstStyle/>
          <a:p>
            <a:pPr algn="ctr">
              <a:tabLst>
                <a:tab pos="219075" algn="l"/>
              </a:tabLst>
            </a:pPr>
            <a:r>
              <a:rPr lang="tr-TR" sz="2400"/>
              <a:t>Strip kronun dişeti ile ilişkisi köleden kesilerek ayarlanır</a:t>
            </a:r>
          </a:p>
          <a:p>
            <a:pPr algn="ctr">
              <a:tabLst>
                <a:tab pos="219075" algn="l"/>
              </a:tabLst>
            </a:pPr>
            <a:r>
              <a:rPr lang="tr-TR" sz="2400"/>
              <a:t> ve</a:t>
            </a:r>
          </a:p>
          <a:p>
            <a:pPr algn="ctr">
              <a:tabLst>
                <a:tab pos="219075" algn="l"/>
              </a:tabLst>
            </a:pPr>
            <a:r>
              <a:rPr lang="tr-TR" sz="2400"/>
              <a:t> kron dişe uyumlandırılır.</a:t>
            </a:r>
          </a:p>
          <a:p>
            <a:pPr algn="ctr">
              <a:tabLst>
                <a:tab pos="219075" algn="l"/>
              </a:tabLst>
            </a:pPr>
            <a:br>
              <a:rPr lang="tr-TR" sz="2400"/>
            </a:br>
            <a:r>
              <a:rPr lang="tr-TR" sz="2400"/>
              <a:t>Kronun insizal kenarının her iki köşesine sondla ya da frezle iki delik açılarak fazla kompozitin bu</a:t>
            </a:r>
            <a:br>
              <a:rPr lang="tr-TR" sz="2400"/>
            </a:br>
            <a:r>
              <a:rPr lang="tr-TR" sz="2400"/>
              <a:t>bölgeden çıkabilmesi sağlanır.</a:t>
            </a:r>
          </a:p>
        </p:txBody>
      </p:sp>
      <p:pic>
        <p:nvPicPr>
          <p:cNvPr id="73735" name="Picture 7" descr="DSC00639"/>
          <p:cNvPicPr>
            <a:picLocks noChangeAspect="1" noChangeArrowheads="1"/>
          </p:cNvPicPr>
          <p:nvPr/>
        </p:nvPicPr>
        <p:blipFill>
          <a:blip r:embed="rId4" cstate="print"/>
          <a:srcRect l="32596" t="13380" r="17252" b="26428"/>
          <a:stretch>
            <a:fillRect/>
          </a:stretch>
        </p:blipFill>
        <p:spPr bwMode="auto">
          <a:xfrm>
            <a:off x="4859338" y="3429000"/>
            <a:ext cx="2741612" cy="3060700"/>
          </a:xfrm>
          <a:prstGeom prst="rect">
            <a:avLst/>
          </a:prstGeom>
          <a:noFill/>
          <a:ln w="38100">
            <a:solidFill>
              <a:schemeClr val="bg1"/>
            </a:solidFill>
            <a:miter lim="800000"/>
            <a:headEnd/>
            <a:tailEnd/>
          </a:ln>
        </p:spPr>
      </p:pic>
      <p:pic>
        <p:nvPicPr>
          <p:cNvPr id="73736" name="Picture 8" descr="DSC00678"/>
          <p:cNvPicPr>
            <a:picLocks noChangeAspect="1" noChangeArrowheads="1"/>
          </p:cNvPicPr>
          <p:nvPr/>
        </p:nvPicPr>
        <p:blipFill>
          <a:blip r:embed="rId5" cstate="print"/>
          <a:srcRect l="29779" t="29814" r="46439" b="28009"/>
          <a:stretch>
            <a:fillRect/>
          </a:stretch>
        </p:blipFill>
        <p:spPr bwMode="auto">
          <a:xfrm>
            <a:off x="1835150" y="3429000"/>
            <a:ext cx="2301875" cy="3060700"/>
          </a:xfrm>
          <a:prstGeom prst="rect">
            <a:avLst/>
          </a:prstGeom>
          <a:noFill/>
          <a:ln w="381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p:cTn id="7" dur="500" fill="hold"/>
                                        <p:tgtEl>
                                          <p:spTgt spid="73734"/>
                                        </p:tgtEl>
                                        <p:attrNameLst>
                                          <p:attrName>ppt_w</p:attrName>
                                        </p:attrNameLst>
                                      </p:cBhvr>
                                      <p:tavLst>
                                        <p:tav tm="0">
                                          <p:val>
                                            <p:fltVal val="0"/>
                                          </p:val>
                                        </p:tav>
                                        <p:tav tm="100000">
                                          <p:val>
                                            <p:strVal val="#ppt_w"/>
                                          </p:val>
                                        </p:tav>
                                      </p:tavLst>
                                    </p:anim>
                                    <p:anim calcmode="lin" valueType="num">
                                      <p:cBhvr>
                                        <p:cTn id="8" dur="500" fill="hold"/>
                                        <p:tgtEl>
                                          <p:spTgt spid="737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73736"/>
                                        </p:tgtEl>
                                        <p:attrNameLst>
                                          <p:attrName>style.visibility</p:attrName>
                                        </p:attrNameLst>
                                      </p:cBhvr>
                                      <p:to>
                                        <p:strVal val="visible"/>
                                      </p:to>
                                    </p:set>
                                    <p:anim calcmode="lin" valueType="num">
                                      <p:cBhvr>
                                        <p:cTn id="12" dur="500" fill="hold"/>
                                        <p:tgtEl>
                                          <p:spTgt spid="73736"/>
                                        </p:tgtEl>
                                        <p:attrNameLst>
                                          <p:attrName>ppt_w</p:attrName>
                                        </p:attrNameLst>
                                      </p:cBhvr>
                                      <p:tavLst>
                                        <p:tav tm="0">
                                          <p:val>
                                            <p:fltVal val="0"/>
                                          </p:val>
                                        </p:tav>
                                        <p:tav tm="100000">
                                          <p:val>
                                            <p:strVal val="#ppt_w"/>
                                          </p:val>
                                        </p:tav>
                                      </p:tavLst>
                                    </p:anim>
                                    <p:anim calcmode="lin" valueType="num">
                                      <p:cBhvr>
                                        <p:cTn id="13" dur="500" fill="hold"/>
                                        <p:tgtEl>
                                          <p:spTgt spid="73736"/>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73735"/>
                                        </p:tgtEl>
                                        <p:attrNameLst>
                                          <p:attrName>style.visibility</p:attrName>
                                        </p:attrNameLst>
                                      </p:cBhvr>
                                      <p:to>
                                        <p:strVal val="visible"/>
                                      </p:to>
                                    </p:set>
                                    <p:anim calcmode="lin" valueType="num">
                                      <p:cBhvr>
                                        <p:cTn id="16" dur="500" fill="hold"/>
                                        <p:tgtEl>
                                          <p:spTgt spid="73735"/>
                                        </p:tgtEl>
                                        <p:attrNameLst>
                                          <p:attrName>ppt_w</p:attrName>
                                        </p:attrNameLst>
                                      </p:cBhvr>
                                      <p:tavLst>
                                        <p:tav tm="0">
                                          <p:val>
                                            <p:fltVal val="0"/>
                                          </p:val>
                                        </p:tav>
                                        <p:tav tm="100000">
                                          <p:val>
                                            <p:strVal val="#ppt_w"/>
                                          </p:val>
                                        </p:tav>
                                      </p:tavLst>
                                    </p:anim>
                                    <p:anim calcmode="lin" valueType="num">
                                      <p:cBhvr>
                                        <p:cTn id="17" dur="500" fill="hold"/>
                                        <p:tgtEl>
                                          <p:spTgt spid="737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p:cNvSpPr>
          <p:nvPr>
            <p:ph type="body" idx="1"/>
          </p:nvPr>
        </p:nvSpPr>
        <p:spPr>
          <a:xfrm>
            <a:off x="339003" y="678006"/>
            <a:ext cx="8404947" cy="5829517"/>
          </a:xfrm>
          <a:prstGeom prst="rect">
            <a:avLst/>
          </a:prstGeom>
        </p:spPr>
        <p:txBody>
          <a:bodyPr>
            <a:noAutofit/>
          </a:bodyPr>
          <a:lstStyle/>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Mükemmel</a:t>
            </a:r>
            <a:r>
              <a:rPr sz="2000" dirty="0">
                <a:cs typeface="Times New Roman" panose="02020603050405020304" pitchFamily="18" charset="0"/>
              </a:rPr>
              <a:t> estetik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Yüksek</a:t>
            </a:r>
            <a:r>
              <a:rPr sz="2000" dirty="0">
                <a:cs typeface="Times New Roman" panose="02020603050405020304" pitchFamily="18" charset="0"/>
              </a:rPr>
              <a:t> biyouyumluluk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Uzun</a:t>
            </a:r>
            <a:r>
              <a:rPr sz="2000" dirty="0">
                <a:cs typeface="Times New Roman" panose="02020603050405020304" pitchFamily="18" charset="0"/>
              </a:rPr>
              <a:t> yıllar dayanıklılık</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Manipülasyonun</a:t>
            </a:r>
            <a:r>
              <a:rPr sz="2000" dirty="0">
                <a:cs typeface="Times New Roman" panose="02020603050405020304" pitchFamily="18" charset="0"/>
              </a:rPr>
              <a:t> kolay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Marjinal</a:t>
            </a:r>
            <a:r>
              <a:rPr sz="2000" dirty="0">
                <a:cs typeface="Times New Roman" panose="02020603050405020304" pitchFamily="18" charset="0"/>
              </a:rPr>
              <a:t> adaptasyonunun yüksek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Düşük</a:t>
            </a:r>
            <a:r>
              <a:rPr sz="2000" dirty="0">
                <a:cs typeface="Times New Roman" panose="02020603050405020304" pitchFamily="18" charset="0"/>
              </a:rPr>
              <a:t> polimerizasyon büzülmesi</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Termal</a:t>
            </a:r>
            <a:r>
              <a:rPr sz="2000" dirty="0">
                <a:cs typeface="Times New Roman" panose="02020603050405020304" pitchFamily="18" charset="0"/>
              </a:rPr>
              <a:t> genleşme katsayısının dişe çok yakın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Aşınma</a:t>
            </a:r>
            <a:r>
              <a:rPr sz="2000" dirty="0">
                <a:cs typeface="Times New Roman" panose="02020603050405020304" pitchFamily="18" charset="0"/>
              </a:rPr>
              <a:t> direncinin yüksek olması</a:t>
            </a:r>
          </a:p>
          <a:p>
            <a:pPr algn="just" defTabSz="234664">
              <a:lnSpc>
                <a:spcPct val="150000"/>
              </a:lnSpc>
              <a:spcBef>
                <a:spcPts val="1195"/>
              </a:spcBef>
              <a:buFont typeface="Wingdings" panose="05000000000000000000" pitchFamily="2" charset="2"/>
              <a:buChar char="v"/>
              <a:defRPr sz="1460"/>
            </a:pPr>
            <a:r>
              <a:rPr sz="2000" dirty="0" err="1">
                <a:cs typeface="Times New Roman" panose="02020603050405020304" pitchFamily="18" charset="0"/>
              </a:rPr>
              <a:t>Renk</a:t>
            </a:r>
            <a:r>
              <a:rPr sz="2000" dirty="0">
                <a:cs typeface="Times New Roman" panose="02020603050405020304" pitchFamily="18" charset="0"/>
              </a:rPr>
              <a:t> stabilitesini koruması</a:t>
            </a:r>
            <a:endParaRPr lang="tr-TR" sz="2000" dirty="0">
              <a:cs typeface="Times New Roman" panose="02020603050405020304" pitchFamily="18" charset="0"/>
            </a:endParaRPr>
          </a:p>
          <a:p>
            <a:pPr algn="just" defTabSz="234664">
              <a:lnSpc>
                <a:spcPct val="150000"/>
              </a:lnSpc>
              <a:spcBef>
                <a:spcPts val="1195"/>
              </a:spcBef>
              <a:buFont typeface="Wingdings" panose="05000000000000000000" pitchFamily="2" charset="2"/>
              <a:buChar char="v"/>
              <a:defRPr sz="1460"/>
            </a:pPr>
            <a:r>
              <a:rPr sz="2000" dirty="0">
                <a:cs typeface="Times New Roman" panose="02020603050405020304" pitchFamily="18" charset="0"/>
              </a:rPr>
              <a:t>Tüm kaviteler için kullanılabilir olması</a:t>
            </a:r>
          </a:p>
        </p:txBody>
      </p:sp>
      <p:sp>
        <p:nvSpPr>
          <p:cNvPr id="3" name="Shape 554"/>
          <p:cNvSpPr>
            <a:spLocks noGrp="1"/>
          </p:cNvSpPr>
          <p:nvPr>
            <p:ph type="title"/>
          </p:nvPr>
        </p:nvSpPr>
        <p:spPr>
          <a:xfrm>
            <a:off x="339003" y="119495"/>
            <a:ext cx="6838516" cy="616961"/>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a:t>
            </a:r>
            <a:r>
              <a:rPr lang="tr-TR" sz="2800" dirty="0">
                <a:solidFill>
                  <a:schemeClr val="accent5">
                    <a:lumMod val="60000"/>
                    <a:lumOff val="40000"/>
                  </a:schemeClr>
                </a:solidFill>
                <a:cs typeface="Times New Roman" panose="02020603050405020304" pitchFamily="18" charset="0"/>
              </a:rPr>
              <a:t>in Avantajları</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989" y="1749569"/>
            <a:ext cx="257175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8262" y="833870"/>
            <a:ext cx="1298863" cy="48707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Metin kutusu 4"/>
          <p:cNvSpPr txBox="1"/>
          <p:nvPr/>
        </p:nvSpPr>
        <p:spPr>
          <a:xfrm>
            <a:off x="4013489" y="6626929"/>
            <a:ext cx="5474711"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err="1">
                <a:latin typeface="Arial" charset="-94"/>
                <a:ea typeface="Arial" charset="-94"/>
                <a:cs typeface="Arial" charset="-94"/>
              </a:rPr>
              <a:t>Lutz</a:t>
            </a:r>
            <a:r>
              <a:rPr lang="tr-TR" sz="800" dirty="0">
                <a:latin typeface="Arial" charset="-94"/>
                <a:ea typeface="Arial" charset="-94"/>
                <a:cs typeface="Arial" charset="-94"/>
              </a:rPr>
              <a:t> ve </a:t>
            </a:r>
            <a:r>
              <a:rPr lang="tr-TR" sz="800" dirty="0" err="1">
                <a:latin typeface="Arial" charset="-94"/>
                <a:ea typeface="Arial" charset="-94"/>
                <a:cs typeface="Arial" charset="-94"/>
              </a:rPr>
              <a:t>Krejei</a:t>
            </a:r>
            <a:r>
              <a:rPr lang="tr-TR" sz="800" dirty="0">
                <a:latin typeface="Arial" charset="-94"/>
                <a:ea typeface="Arial" charset="-94"/>
                <a:cs typeface="Arial" charset="-94"/>
              </a:rPr>
              <a:t> 1999; </a:t>
            </a:r>
            <a:r>
              <a:rPr lang="tr-TR" sz="800" dirty="0" err="1">
                <a:latin typeface="Arial" charset="-94"/>
                <a:ea typeface="Arial" charset="-94"/>
                <a:cs typeface="Arial" charset="-94"/>
              </a:rPr>
              <a:t>Lutz</a:t>
            </a:r>
            <a:r>
              <a:rPr lang="tr-TR" sz="800" dirty="0">
                <a:latin typeface="Arial" charset="-94"/>
                <a:ea typeface="Arial" charset="-94"/>
                <a:cs typeface="Arial" charset="-94"/>
              </a:rPr>
              <a:t> ve </a:t>
            </a:r>
            <a:r>
              <a:rPr lang="tr-TR" sz="800" dirty="0" err="1">
                <a:latin typeface="Arial" charset="-94"/>
                <a:ea typeface="Arial" charset="-94"/>
                <a:cs typeface="Arial" charset="-94"/>
              </a:rPr>
              <a:t>Krejei</a:t>
            </a:r>
            <a:r>
              <a:rPr lang="tr-TR" sz="800" dirty="0">
                <a:latin typeface="Arial" charset="-94"/>
                <a:ea typeface="Arial" charset="-94"/>
                <a:cs typeface="Arial" charset="-94"/>
              </a:rPr>
              <a:t> 2000;  </a:t>
            </a:r>
            <a:r>
              <a:rPr lang="tr-TR" sz="800" dirty="0" err="1">
                <a:latin typeface="Arial" charset="-94"/>
                <a:ea typeface="Arial" charset="-94"/>
                <a:cs typeface="Arial" charset="-94"/>
              </a:rPr>
              <a:t>Oberlander</a:t>
            </a:r>
            <a:r>
              <a:rPr lang="tr-TR" sz="800" dirty="0">
                <a:latin typeface="Arial" charset="-94"/>
                <a:ea typeface="Arial" charset="-94"/>
                <a:cs typeface="Arial" charset="-94"/>
              </a:rPr>
              <a:t> ve ark., 2001</a:t>
            </a:r>
            <a:endParaRPr lang="tr-TR" sz="800" dirty="0">
              <a:solidFill>
                <a:srgbClr val="FFFFFF"/>
              </a:solidFill>
              <a:latin typeface="Arial" charset="-94"/>
              <a:ea typeface="Arial" charset="-94"/>
              <a:cs typeface="Arial" charset="-94"/>
              <a:sym typeface="Chalkduster"/>
            </a:endParaRPr>
          </a:p>
        </p:txBody>
      </p:sp>
    </p:spTree>
    <p:extLst>
      <p:ext uri="{BB962C8B-B14F-4D97-AF65-F5344CB8AC3E}">
        <p14:creationId xmlns:p14="http://schemas.microsoft.com/office/powerpoint/2010/main" val="1805482965"/>
      </p:ext>
    </p:extLst>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0707"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4758" name="Rectangle 6"/>
          <p:cNvSpPr>
            <a:spLocks noChangeArrowheads="1"/>
          </p:cNvSpPr>
          <p:nvPr/>
        </p:nvSpPr>
        <p:spPr bwMode="auto">
          <a:xfrm>
            <a:off x="1003300" y="330200"/>
            <a:ext cx="6697663" cy="461963"/>
          </a:xfrm>
          <a:prstGeom prst="rect">
            <a:avLst/>
          </a:prstGeom>
          <a:noFill/>
          <a:ln w="9525">
            <a:noFill/>
            <a:miter lim="800000"/>
            <a:headEnd/>
            <a:tailEnd/>
          </a:ln>
        </p:spPr>
        <p:txBody>
          <a:bodyPr wrap="none" anchor="ctr">
            <a:spAutoFit/>
          </a:bodyPr>
          <a:lstStyle/>
          <a:p>
            <a:pPr algn="just">
              <a:tabLst>
                <a:tab pos="139700" algn="l"/>
              </a:tabLst>
            </a:pPr>
            <a:r>
              <a:rPr lang="tr-TR" sz="2400" b="1"/>
              <a:t>Mine 20 saniye asitlenir, yıkanır ve kurutulur.</a:t>
            </a:r>
          </a:p>
        </p:txBody>
      </p:sp>
      <p:sp>
        <p:nvSpPr>
          <p:cNvPr id="74759" name="Rectangle 7"/>
          <p:cNvSpPr>
            <a:spLocks noChangeArrowheads="1"/>
          </p:cNvSpPr>
          <p:nvPr/>
        </p:nvSpPr>
        <p:spPr bwMode="auto">
          <a:xfrm>
            <a:off x="293688" y="3178175"/>
            <a:ext cx="8815387" cy="831850"/>
          </a:xfrm>
          <a:prstGeom prst="rect">
            <a:avLst/>
          </a:prstGeom>
          <a:noFill/>
          <a:ln w="9525">
            <a:noFill/>
            <a:miter lim="800000"/>
            <a:headEnd/>
            <a:tailEnd/>
          </a:ln>
        </p:spPr>
        <p:txBody>
          <a:bodyPr anchor="ctr">
            <a:spAutoFit/>
          </a:bodyPr>
          <a:lstStyle/>
          <a:p>
            <a:pPr algn="ctr">
              <a:tabLst>
                <a:tab pos="139700" algn="l"/>
              </a:tabLst>
            </a:pPr>
            <a:r>
              <a:rPr lang="tr-TR" sz="2400" b="1"/>
              <a:t>İnce bir tabaka halinde bonding rezin tüm diş yüzeyine sürülerek 20 sn. polimerize edilir.</a:t>
            </a:r>
          </a:p>
        </p:txBody>
      </p:sp>
      <p:pic>
        <p:nvPicPr>
          <p:cNvPr id="74760" name="Picture 8" descr="DSC00650"/>
          <p:cNvPicPr>
            <a:picLocks noChangeAspect="1" noChangeArrowheads="1"/>
          </p:cNvPicPr>
          <p:nvPr/>
        </p:nvPicPr>
        <p:blipFill>
          <a:blip r:embed="rId4" cstate="print"/>
          <a:srcRect l="27219" t="18146" r="37410" b="5756"/>
          <a:stretch>
            <a:fillRect/>
          </a:stretch>
        </p:blipFill>
        <p:spPr bwMode="auto">
          <a:xfrm>
            <a:off x="3419475" y="981075"/>
            <a:ext cx="1979613" cy="2049463"/>
          </a:xfrm>
          <a:prstGeom prst="rect">
            <a:avLst/>
          </a:prstGeom>
          <a:noFill/>
          <a:ln w="38100">
            <a:solidFill>
              <a:schemeClr val="bg1"/>
            </a:solidFill>
            <a:miter lim="800000"/>
            <a:headEnd/>
            <a:tailEnd/>
          </a:ln>
        </p:spPr>
      </p:pic>
      <p:pic>
        <p:nvPicPr>
          <p:cNvPr id="74761" name="Picture 9" descr="DSC00651"/>
          <p:cNvPicPr>
            <a:picLocks noChangeAspect="1" noChangeArrowheads="1"/>
          </p:cNvPicPr>
          <p:nvPr/>
        </p:nvPicPr>
        <p:blipFill>
          <a:blip r:embed="rId5" cstate="print"/>
          <a:srcRect l="29828" t="12196" r="24318" b="17520"/>
          <a:stretch>
            <a:fillRect/>
          </a:stretch>
        </p:blipFill>
        <p:spPr bwMode="auto">
          <a:xfrm>
            <a:off x="3492500" y="4221163"/>
            <a:ext cx="1979613" cy="22764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4758"/>
                                        </p:tgtEl>
                                        <p:attrNameLst>
                                          <p:attrName>style.visibility</p:attrName>
                                        </p:attrNameLst>
                                      </p:cBhvr>
                                      <p:to>
                                        <p:strVal val="visible"/>
                                      </p:to>
                                    </p:set>
                                    <p:anim calcmode="lin" valueType="num">
                                      <p:cBhvr additive="base">
                                        <p:cTn id="7" dur="500" fill="hold"/>
                                        <p:tgtEl>
                                          <p:spTgt spid="74758"/>
                                        </p:tgtEl>
                                        <p:attrNameLst>
                                          <p:attrName>ppt_x</p:attrName>
                                        </p:attrNameLst>
                                      </p:cBhvr>
                                      <p:tavLst>
                                        <p:tav tm="0">
                                          <p:val>
                                            <p:strVal val="1+#ppt_w/2"/>
                                          </p:val>
                                        </p:tav>
                                        <p:tav tm="100000">
                                          <p:val>
                                            <p:strVal val="#ppt_x"/>
                                          </p:val>
                                        </p:tav>
                                      </p:tavLst>
                                    </p:anim>
                                    <p:anim calcmode="lin" valueType="num">
                                      <p:cBhvr additive="base">
                                        <p:cTn id="8" dur="500" fill="hold"/>
                                        <p:tgtEl>
                                          <p:spTgt spid="747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4760"/>
                                        </p:tgtEl>
                                        <p:attrNameLst>
                                          <p:attrName>style.visibility</p:attrName>
                                        </p:attrNameLst>
                                      </p:cBhvr>
                                      <p:to>
                                        <p:strVal val="visible"/>
                                      </p:to>
                                    </p:set>
                                    <p:anim calcmode="lin" valueType="num">
                                      <p:cBhvr additive="base">
                                        <p:cTn id="12" dur="500" fill="hold"/>
                                        <p:tgtEl>
                                          <p:spTgt spid="74760"/>
                                        </p:tgtEl>
                                        <p:attrNameLst>
                                          <p:attrName>ppt_x</p:attrName>
                                        </p:attrNameLst>
                                      </p:cBhvr>
                                      <p:tavLst>
                                        <p:tav tm="0">
                                          <p:val>
                                            <p:strVal val="1+#ppt_w/2"/>
                                          </p:val>
                                        </p:tav>
                                        <p:tav tm="100000">
                                          <p:val>
                                            <p:strVal val="#ppt_x"/>
                                          </p:val>
                                        </p:tav>
                                      </p:tavLst>
                                    </p:anim>
                                    <p:anim calcmode="lin" valueType="num">
                                      <p:cBhvr additive="base">
                                        <p:cTn id="13" dur="500" fill="hold"/>
                                        <p:tgtEl>
                                          <p:spTgt spid="7476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74759"/>
                                        </p:tgtEl>
                                        <p:attrNameLst>
                                          <p:attrName>style.visibility</p:attrName>
                                        </p:attrNameLst>
                                      </p:cBhvr>
                                      <p:to>
                                        <p:strVal val="visible"/>
                                      </p:to>
                                    </p:set>
                                    <p:anim calcmode="lin" valueType="num">
                                      <p:cBhvr additive="base">
                                        <p:cTn id="17" dur="500" fill="hold"/>
                                        <p:tgtEl>
                                          <p:spTgt spid="74759"/>
                                        </p:tgtEl>
                                        <p:attrNameLst>
                                          <p:attrName>ppt_x</p:attrName>
                                        </p:attrNameLst>
                                      </p:cBhvr>
                                      <p:tavLst>
                                        <p:tav tm="0">
                                          <p:val>
                                            <p:strVal val="1+#ppt_w/2"/>
                                          </p:val>
                                        </p:tav>
                                        <p:tav tm="100000">
                                          <p:val>
                                            <p:strVal val="#ppt_x"/>
                                          </p:val>
                                        </p:tav>
                                      </p:tavLst>
                                    </p:anim>
                                    <p:anim calcmode="lin" valueType="num">
                                      <p:cBhvr additive="base">
                                        <p:cTn id="18" dur="500" fill="hold"/>
                                        <p:tgtEl>
                                          <p:spTgt spid="7475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4761"/>
                                        </p:tgtEl>
                                        <p:attrNameLst>
                                          <p:attrName>style.visibility</p:attrName>
                                        </p:attrNameLst>
                                      </p:cBhvr>
                                      <p:to>
                                        <p:strVal val="visible"/>
                                      </p:to>
                                    </p:set>
                                    <p:anim calcmode="lin" valueType="num">
                                      <p:cBhvr additive="base">
                                        <p:cTn id="22" dur="500" fill="hold"/>
                                        <p:tgtEl>
                                          <p:spTgt spid="74761"/>
                                        </p:tgtEl>
                                        <p:attrNameLst>
                                          <p:attrName>ppt_x</p:attrName>
                                        </p:attrNameLst>
                                      </p:cBhvr>
                                      <p:tavLst>
                                        <p:tav tm="0">
                                          <p:val>
                                            <p:strVal val="1+#ppt_w/2"/>
                                          </p:val>
                                        </p:tav>
                                        <p:tav tm="100000">
                                          <p:val>
                                            <p:strVal val="#ppt_x"/>
                                          </p:val>
                                        </p:tav>
                                      </p:tavLst>
                                    </p:anim>
                                    <p:anim calcmode="lin" valueType="num">
                                      <p:cBhvr additive="base">
                                        <p:cTn id="23"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p:bldP spid="7475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173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5782" name="Rectangle 6"/>
          <p:cNvSpPr>
            <a:spLocks noChangeArrowheads="1"/>
          </p:cNvSpPr>
          <p:nvPr/>
        </p:nvSpPr>
        <p:spPr bwMode="auto">
          <a:xfrm>
            <a:off x="574675" y="333375"/>
            <a:ext cx="8569325" cy="1938338"/>
          </a:xfrm>
          <a:prstGeom prst="rect">
            <a:avLst/>
          </a:prstGeom>
          <a:noFill/>
          <a:ln w="9525">
            <a:noFill/>
            <a:miter lim="800000"/>
            <a:headEnd/>
            <a:tailEnd/>
          </a:ln>
        </p:spPr>
        <p:txBody>
          <a:bodyPr anchor="ctr">
            <a:spAutoFit/>
          </a:bodyPr>
          <a:lstStyle/>
          <a:p>
            <a:pPr algn="ctr">
              <a:tabLst>
                <a:tab pos="139700" algn="l"/>
              </a:tabLst>
            </a:pPr>
            <a:r>
              <a:rPr lang="tr-TR" sz="2400" b="1"/>
              <a:t>Uygun renkteki hibrit yapıdaki bir kompozit rezin kron içerisine yerleştirilir ve dişe uygulanır. </a:t>
            </a:r>
          </a:p>
          <a:p>
            <a:pPr algn="ctr">
              <a:tabLst>
                <a:tab pos="139700" algn="l"/>
              </a:tabLst>
            </a:pPr>
            <a:endParaRPr lang="tr-TR" sz="2400" b="1"/>
          </a:p>
          <a:p>
            <a:pPr algn="ctr">
              <a:tabLst>
                <a:tab pos="139700" algn="l"/>
              </a:tabLst>
            </a:pPr>
            <a:r>
              <a:rPr lang="tr-TR" sz="2400" b="1"/>
              <a:t>Aproksimal bölgelere küçük kamalar yerleştirilmesi kompozitin taşkın olmasını engeller.</a:t>
            </a:r>
          </a:p>
        </p:txBody>
      </p:sp>
      <p:sp>
        <p:nvSpPr>
          <p:cNvPr id="75783" name="Rectangle 7"/>
          <p:cNvSpPr>
            <a:spLocks noChangeArrowheads="1"/>
          </p:cNvSpPr>
          <p:nvPr/>
        </p:nvSpPr>
        <p:spPr bwMode="auto">
          <a:xfrm>
            <a:off x="522288" y="5300663"/>
            <a:ext cx="8226425" cy="831850"/>
          </a:xfrm>
          <a:prstGeom prst="rect">
            <a:avLst/>
          </a:prstGeom>
          <a:noFill/>
          <a:ln w="9525">
            <a:noFill/>
            <a:miter lim="800000"/>
            <a:headEnd/>
            <a:tailEnd/>
          </a:ln>
        </p:spPr>
        <p:txBody>
          <a:bodyPr anchor="ctr">
            <a:spAutoFit/>
          </a:bodyPr>
          <a:lstStyle/>
          <a:p>
            <a:pPr algn="ctr">
              <a:tabLst>
                <a:tab pos="139700" algn="l"/>
              </a:tabLst>
            </a:pPr>
            <a:r>
              <a:rPr lang="tr-TR" sz="2400" b="1"/>
              <a:t>Kron labial, insizal ve palatinal yüzeylerden ışık uygulanarak polimerize edilir.</a:t>
            </a:r>
          </a:p>
        </p:txBody>
      </p:sp>
      <p:pic>
        <p:nvPicPr>
          <p:cNvPr id="75784" name="Picture 8" descr="DSC00641"/>
          <p:cNvPicPr>
            <a:picLocks noChangeAspect="1" noChangeArrowheads="1"/>
          </p:cNvPicPr>
          <p:nvPr/>
        </p:nvPicPr>
        <p:blipFill>
          <a:blip r:embed="rId4" cstate="print"/>
          <a:srcRect l="22006" t="19554" r="31526" b="21747"/>
          <a:stretch>
            <a:fillRect/>
          </a:stretch>
        </p:blipFill>
        <p:spPr bwMode="auto">
          <a:xfrm>
            <a:off x="6011863" y="2636838"/>
            <a:ext cx="2279650" cy="2160587"/>
          </a:xfrm>
          <a:prstGeom prst="rect">
            <a:avLst/>
          </a:prstGeom>
          <a:noFill/>
          <a:ln w="38100">
            <a:solidFill>
              <a:schemeClr val="bg1"/>
            </a:solidFill>
            <a:miter lim="800000"/>
            <a:headEnd/>
            <a:tailEnd/>
          </a:ln>
        </p:spPr>
      </p:pic>
      <p:pic>
        <p:nvPicPr>
          <p:cNvPr id="75785" name="Picture 9" descr="DSC00652"/>
          <p:cNvPicPr>
            <a:picLocks noChangeAspect="1" noChangeArrowheads="1"/>
          </p:cNvPicPr>
          <p:nvPr/>
        </p:nvPicPr>
        <p:blipFill>
          <a:blip r:embed="rId5" cstate="print"/>
          <a:srcRect l="25786" t="11459" r="34721" b="12973"/>
          <a:stretch>
            <a:fillRect/>
          </a:stretch>
        </p:blipFill>
        <p:spPr bwMode="auto">
          <a:xfrm>
            <a:off x="1403350" y="2636838"/>
            <a:ext cx="1693863" cy="2160587"/>
          </a:xfrm>
          <a:prstGeom prst="rect">
            <a:avLst/>
          </a:prstGeom>
          <a:noFill/>
          <a:ln w="38100">
            <a:solidFill>
              <a:schemeClr val="bg1"/>
            </a:solidFill>
            <a:miter lim="800000"/>
            <a:headEnd/>
            <a:tailEnd/>
          </a:ln>
        </p:spPr>
      </p:pic>
      <p:pic>
        <p:nvPicPr>
          <p:cNvPr id="75786" name="Picture 10" descr="DSC00653"/>
          <p:cNvPicPr>
            <a:picLocks noChangeAspect="1" noChangeArrowheads="1"/>
          </p:cNvPicPr>
          <p:nvPr/>
        </p:nvPicPr>
        <p:blipFill>
          <a:blip r:embed="rId6" cstate="print"/>
          <a:srcRect l="41846" t="35661" r="33063" b="17462"/>
          <a:stretch>
            <a:fillRect/>
          </a:stretch>
        </p:blipFill>
        <p:spPr bwMode="auto">
          <a:xfrm>
            <a:off x="3779838" y="2636838"/>
            <a:ext cx="1541462" cy="2160587"/>
          </a:xfrm>
          <a:prstGeom prst="rect">
            <a:avLst/>
          </a:prstGeom>
          <a:noFill/>
          <a:ln w="381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5782"/>
                                        </p:tgtEl>
                                        <p:attrNameLst>
                                          <p:attrName>style.visibility</p:attrName>
                                        </p:attrNameLst>
                                      </p:cBhvr>
                                      <p:to>
                                        <p:strVal val="visible"/>
                                      </p:to>
                                    </p:set>
                                    <p:anim calcmode="lin" valueType="num">
                                      <p:cBhvr additive="base">
                                        <p:cTn id="7" dur="500" fill="hold"/>
                                        <p:tgtEl>
                                          <p:spTgt spid="75782"/>
                                        </p:tgtEl>
                                        <p:attrNameLst>
                                          <p:attrName>ppt_x</p:attrName>
                                        </p:attrNameLst>
                                      </p:cBhvr>
                                      <p:tavLst>
                                        <p:tav tm="0">
                                          <p:val>
                                            <p:strVal val="1+#ppt_w/2"/>
                                          </p:val>
                                        </p:tav>
                                        <p:tav tm="100000">
                                          <p:val>
                                            <p:strVal val="#ppt_x"/>
                                          </p:val>
                                        </p:tav>
                                      </p:tavLst>
                                    </p:anim>
                                    <p:anim calcmode="lin" valueType="num">
                                      <p:cBhvr additive="base">
                                        <p:cTn id="8" dur="500" fill="hold"/>
                                        <p:tgtEl>
                                          <p:spTgt spid="7578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75785"/>
                                        </p:tgtEl>
                                        <p:attrNameLst>
                                          <p:attrName>style.visibility</p:attrName>
                                        </p:attrNameLst>
                                      </p:cBhvr>
                                      <p:to>
                                        <p:strVal val="visible"/>
                                      </p:to>
                                    </p:set>
                                    <p:anim calcmode="lin" valueType="num">
                                      <p:cBhvr additive="base">
                                        <p:cTn id="12" dur="500" fill="hold"/>
                                        <p:tgtEl>
                                          <p:spTgt spid="75785"/>
                                        </p:tgtEl>
                                        <p:attrNameLst>
                                          <p:attrName>ppt_x</p:attrName>
                                        </p:attrNameLst>
                                      </p:cBhvr>
                                      <p:tavLst>
                                        <p:tav tm="0">
                                          <p:val>
                                            <p:strVal val="1+#ppt_w/2"/>
                                          </p:val>
                                        </p:tav>
                                        <p:tav tm="100000">
                                          <p:val>
                                            <p:strVal val="#ppt_x"/>
                                          </p:val>
                                        </p:tav>
                                      </p:tavLst>
                                    </p:anim>
                                    <p:anim calcmode="lin" valueType="num">
                                      <p:cBhvr additive="base">
                                        <p:cTn id="13" dur="500" fill="hold"/>
                                        <p:tgtEl>
                                          <p:spTgt spid="757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5786"/>
                                        </p:tgtEl>
                                        <p:attrNameLst>
                                          <p:attrName>style.visibility</p:attrName>
                                        </p:attrNameLst>
                                      </p:cBhvr>
                                      <p:to>
                                        <p:strVal val="visible"/>
                                      </p:to>
                                    </p:set>
                                    <p:anim calcmode="lin" valueType="num">
                                      <p:cBhvr additive="base">
                                        <p:cTn id="17" dur="500" fill="hold"/>
                                        <p:tgtEl>
                                          <p:spTgt spid="75786"/>
                                        </p:tgtEl>
                                        <p:attrNameLst>
                                          <p:attrName>ppt_x</p:attrName>
                                        </p:attrNameLst>
                                      </p:cBhvr>
                                      <p:tavLst>
                                        <p:tav tm="0">
                                          <p:val>
                                            <p:strVal val="1+#ppt_w/2"/>
                                          </p:val>
                                        </p:tav>
                                        <p:tav tm="100000">
                                          <p:val>
                                            <p:strVal val="#ppt_x"/>
                                          </p:val>
                                        </p:tav>
                                      </p:tavLst>
                                    </p:anim>
                                    <p:anim calcmode="lin" valueType="num">
                                      <p:cBhvr additive="base">
                                        <p:cTn id="18" dur="500" fill="hold"/>
                                        <p:tgtEl>
                                          <p:spTgt spid="7578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5784"/>
                                        </p:tgtEl>
                                        <p:attrNameLst>
                                          <p:attrName>style.visibility</p:attrName>
                                        </p:attrNameLst>
                                      </p:cBhvr>
                                      <p:to>
                                        <p:strVal val="visible"/>
                                      </p:to>
                                    </p:set>
                                    <p:anim calcmode="lin" valueType="num">
                                      <p:cBhvr additive="base">
                                        <p:cTn id="22" dur="500" fill="hold"/>
                                        <p:tgtEl>
                                          <p:spTgt spid="75784"/>
                                        </p:tgtEl>
                                        <p:attrNameLst>
                                          <p:attrName>ppt_x</p:attrName>
                                        </p:attrNameLst>
                                      </p:cBhvr>
                                      <p:tavLst>
                                        <p:tav tm="0">
                                          <p:val>
                                            <p:strVal val="1+#ppt_w/2"/>
                                          </p:val>
                                        </p:tav>
                                        <p:tav tm="100000">
                                          <p:val>
                                            <p:strVal val="#ppt_x"/>
                                          </p:val>
                                        </p:tav>
                                      </p:tavLst>
                                    </p:anim>
                                    <p:anim calcmode="lin" valueType="num">
                                      <p:cBhvr additive="base">
                                        <p:cTn id="23" dur="500" fill="hold"/>
                                        <p:tgtEl>
                                          <p:spTgt spid="7578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5783"/>
                                        </p:tgtEl>
                                        <p:attrNameLst>
                                          <p:attrName>style.visibility</p:attrName>
                                        </p:attrNameLst>
                                      </p:cBhvr>
                                      <p:to>
                                        <p:strVal val="visible"/>
                                      </p:to>
                                    </p:set>
                                    <p:anim calcmode="lin" valueType="num">
                                      <p:cBhvr additive="base">
                                        <p:cTn id="27" dur="500" fill="hold"/>
                                        <p:tgtEl>
                                          <p:spTgt spid="75783"/>
                                        </p:tgtEl>
                                        <p:attrNameLst>
                                          <p:attrName>ppt_x</p:attrName>
                                        </p:attrNameLst>
                                      </p:cBhvr>
                                      <p:tavLst>
                                        <p:tav tm="0">
                                          <p:val>
                                            <p:strVal val="1+#ppt_w/2"/>
                                          </p:val>
                                        </p:tav>
                                        <p:tav tm="100000">
                                          <p:val>
                                            <p:strVal val="#ppt_x"/>
                                          </p:val>
                                        </p:tav>
                                      </p:tavLst>
                                    </p:anim>
                                    <p:anim calcmode="lin" valueType="num">
                                      <p:cBhvr additive="base">
                                        <p:cTn id="28" dur="500" fill="hold"/>
                                        <p:tgtEl>
                                          <p:spTgt spid="757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p:bldP spid="7578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2755"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6806" name="Rectangle 6"/>
          <p:cNvSpPr>
            <a:spLocks noChangeArrowheads="1"/>
          </p:cNvSpPr>
          <p:nvPr/>
        </p:nvSpPr>
        <p:spPr bwMode="auto">
          <a:xfrm>
            <a:off x="468313" y="376238"/>
            <a:ext cx="8424862" cy="831850"/>
          </a:xfrm>
          <a:prstGeom prst="rect">
            <a:avLst/>
          </a:prstGeom>
          <a:noFill/>
          <a:ln w="9525">
            <a:noFill/>
            <a:miter lim="800000"/>
            <a:headEnd/>
            <a:tailEnd/>
          </a:ln>
        </p:spPr>
        <p:txBody>
          <a:bodyPr anchor="ctr">
            <a:spAutoFit/>
          </a:bodyPr>
          <a:lstStyle/>
          <a:p>
            <a:pPr algn="ctr"/>
            <a:r>
              <a:rPr lang="tr-TR" sz="2400" b="1"/>
              <a:t>Strip kron çıkarılır ve bitirme frezi ve softleks disklerle gerekli bitirme ve polisaj işlemleri tamamlanır.</a:t>
            </a:r>
          </a:p>
        </p:txBody>
      </p:sp>
      <p:sp>
        <p:nvSpPr>
          <p:cNvPr id="76807" name="Rectangle 7"/>
          <p:cNvSpPr>
            <a:spLocks noChangeArrowheads="1"/>
          </p:cNvSpPr>
          <p:nvPr/>
        </p:nvSpPr>
        <p:spPr bwMode="auto">
          <a:xfrm>
            <a:off x="539750" y="1557338"/>
            <a:ext cx="8296275" cy="460375"/>
          </a:xfrm>
          <a:prstGeom prst="rect">
            <a:avLst/>
          </a:prstGeom>
          <a:noFill/>
          <a:ln w="9525">
            <a:noFill/>
            <a:miter lim="800000"/>
            <a:headEnd/>
            <a:tailEnd/>
          </a:ln>
        </p:spPr>
        <p:txBody>
          <a:bodyPr wrap="none" anchor="ctr">
            <a:spAutoFit/>
          </a:bodyPr>
          <a:lstStyle/>
          <a:p>
            <a:pPr algn="ctr">
              <a:tabLst>
                <a:tab pos="206375" algn="l"/>
              </a:tabLst>
            </a:pPr>
            <a:r>
              <a:rPr lang="tr-TR" sz="2400" b="1"/>
              <a:t>Kronun dişeti ile ilişkisi ve okluzyon kontrol edilmelidir</a:t>
            </a:r>
            <a:r>
              <a:rPr lang="tr-TR" sz="2400"/>
              <a:t>.</a:t>
            </a:r>
          </a:p>
        </p:txBody>
      </p:sp>
      <p:pic>
        <p:nvPicPr>
          <p:cNvPr id="76810" name="Picture 10" descr="DSC00655"/>
          <p:cNvPicPr>
            <a:picLocks noChangeAspect="1" noChangeArrowheads="1"/>
          </p:cNvPicPr>
          <p:nvPr/>
        </p:nvPicPr>
        <p:blipFill>
          <a:blip r:embed="rId4" cstate="print"/>
          <a:srcRect l="14851" t="8037" r="23752" b="20067"/>
          <a:stretch>
            <a:fillRect/>
          </a:stretch>
        </p:blipFill>
        <p:spPr bwMode="auto">
          <a:xfrm>
            <a:off x="3419475" y="2420938"/>
            <a:ext cx="2254250" cy="1979612"/>
          </a:xfrm>
          <a:prstGeom prst="rect">
            <a:avLst/>
          </a:prstGeom>
          <a:ln>
            <a:noFill/>
          </a:ln>
          <a:effectLst>
            <a:outerShdw blurRad="292100" dist="139700" dir="2700000" algn="tl" rotWithShape="0">
              <a:srgbClr val="333333">
                <a:alpha val="65000"/>
              </a:srgbClr>
            </a:outerShdw>
          </a:effectLst>
        </p:spPr>
      </p:pic>
      <p:pic>
        <p:nvPicPr>
          <p:cNvPr id="76811" name="Picture 11" descr="DSC00240"/>
          <p:cNvPicPr>
            <a:picLocks noChangeAspect="1" noChangeArrowheads="1"/>
          </p:cNvPicPr>
          <p:nvPr/>
        </p:nvPicPr>
        <p:blipFill>
          <a:blip r:embed="rId5" cstate="print"/>
          <a:srcRect l="11861" t="17131" r="16978" b="24890"/>
          <a:stretch>
            <a:fillRect/>
          </a:stretch>
        </p:blipFill>
        <p:spPr bwMode="auto">
          <a:xfrm>
            <a:off x="323850" y="4652963"/>
            <a:ext cx="3087688" cy="1944687"/>
          </a:xfrm>
          <a:prstGeom prst="rect">
            <a:avLst/>
          </a:prstGeom>
          <a:ln>
            <a:noFill/>
          </a:ln>
          <a:effectLst>
            <a:outerShdw blurRad="292100" dist="139700" dir="2700000" algn="tl" rotWithShape="0">
              <a:srgbClr val="333333">
                <a:alpha val="65000"/>
              </a:srgbClr>
            </a:outerShdw>
          </a:effectLst>
        </p:spPr>
      </p:pic>
      <p:pic>
        <p:nvPicPr>
          <p:cNvPr id="76812" name="Picture 12" descr="DSC00237"/>
          <p:cNvPicPr preferRelativeResize="0">
            <a:picLocks noChangeAspect="1" noChangeArrowheads="1"/>
          </p:cNvPicPr>
          <p:nvPr/>
        </p:nvPicPr>
        <p:blipFill>
          <a:blip r:embed="rId6" cstate="print"/>
          <a:srcRect l="20732" t="13818" r="11891" b="23993"/>
          <a:stretch>
            <a:fillRect/>
          </a:stretch>
        </p:blipFill>
        <p:spPr bwMode="auto">
          <a:xfrm>
            <a:off x="5942013" y="4652963"/>
            <a:ext cx="3201987" cy="19446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6806"/>
                                        </p:tgtEl>
                                        <p:attrNameLst>
                                          <p:attrName>style.visibility</p:attrName>
                                        </p:attrNameLst>
                                      </p:cBhvr>
                                      <p:to>
                                        <p:strVal val="visible"/>
                                      </p:to>
                                    </p:set>
                                    <p:anim calcmode="lin" valueType="num">
                                      <p:cBhvr>
                                        <p:cTn id="7" dur="500" fill="hold"/>
                                        <p:tgtEl>
                                          <p:spTgt spid="76806"/>
                                        </p:tgtEl>
                                        <p:attrNameLst>
                                          <p:attrName>ppt_w</p:attrName>
                                        </p:attrNameLst>
                                      </p:cBhvr>
                                      <p:tavLst>
                                        <p:tav tm="0">
                                          <p:val>
                                            <p:fltVal val="0"/>
                                          </p:val>
                                        </p:tav>
                                        <p:tav tm="100000">
                                          <p:val>
                                            <p:strVal val="#ppt_w"/>
                                          </p:val>
                                        </p:tav>
                                      </p:tavLst>
                                    </p:anim>
                                    <p:anim calcmode="lin" valueType="num">
                                      <p:cBhvr>
                                        <p:cTn id="8" dur="500" fill="hold"/>
                                        <p:tgtEl>
                                          <p:spTgt spid="7680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6807"/>
                                        </p:tgtEl>
                                        <p:attrNameLst>
                                          <p:attrName>style.visibility</p:attrName>
                                        </p:attrNameLst>
                                      </p:cBhvr>
                                      <p:to>
                                        <p:strVal val="visible"/>
                                      </p:to>
                                    </p:set>
                                    <p:anim calcmode="lin" valueType="num">
                                      <p:cBhvr>
                                        <p:cTn id="11" dur="500" fill="hold"/>
                                        <p:tgtEl>
                                          <p:spTgt spid="76807"/>
                                        </p:tgtEl>
                                        <p:attrNameLst>
                                          <p:attrName>ppt_w</p:attrName>
                                        </p:attrNameLst>
                                      </p:cBhvr>
                                      <p:tavLst>
                                        <p:tav tm="0">
                                          <p:val>
                                            <p:fltVal val="0"/>
                                          </p:val>
                                        </p:tav>
                                        <p:tav tm="100000">
                                          <p:val>
                                            <p:strVal val="#ppt_w"/>
                                          </p:val>
                                        </p:tav>
                                      </p:tavLst>
                                    </p:anim>
                                    <p:anim calcmode="lin" valueType="num">
                                      <p:cBhvr>
                                        <p:cTn id="12" dur="500" fill="hold"/>
                                        <p:tgtEl>
                                          <p:spTgt spid="7680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6810"/>
                                        </p:tgtEl>
                                        <p:attrNameLst>
                                          <p:attrName>style.visibility</p:attrName>
                                        </p:attrNameLst>
                                      </p:cBhvr>
                                      <p:to>
                                        <p:strVal val="visible"/>
                                      </p:to>
                                    </p:set>
                                    <p:anim calcmode="lin" valueType="num">
                                      <p:cBhvr>
                                        <p:cTn id="15" dur="500" fill="hold"/>
                                        <p:tgtEl>
                                          <p:spTgt spid="76810"/>
                                        </p:tgtEl>
                                        <p:attrNameLst>
                                          <p:attrName>ppt_w</p:attrName>
                                        </p:attrNameLst>
                                      </p:cBhvr>
                                      <p:tavLst>
                                        <p:tav tm="0">
                                          <p:val>
                                            <p:fltVal val="0"/>
                                          </p:val>
                                        </p:tav>
                                        <p:tav tm="100000">
                                          <p:val>
                                            <p:strVal val="#ppt_w"/>
                                          </p:val>
                                        </p:tav>
                                      </p:tavLst>
                                    </p:anim>
                                    <p:anim calcmode="lin" valueType="num">
                                      <p:cBhvr>
                                        <p:cTn id="16" dur="500" fill="hold"/>
                                        <p:tgtEl>
                                          <p:spTgt spid="76810"/>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6811"/>
                                        </p:tgtEl>
                                        <p:attrNameLst>
                                          <p:attrName>style.visibility</p:attrName>
                                        </p:attrNameLst>
                                      </p:cBhvr>
                                      <p:to>
                                        <p:strVal val="visible"/>
                                      </p:to>
                                    </p:set>
                                    <p:anim calcmode="lin" valueType="num">
                                      <p:cBhvr>
                                        <p:cTn id="19" dur="500" fill="hold"/>
                                        <p:tgtEl>
                                          <p:spTgt spid="76811"/>
                                        </p:tgtEl>
                                        <p:attrNameLst>
                                          <p:attrName>ppt_w</p:attrName>
                                        </p:attrNameLst>
                                      </p:cBhvr>
                                      <p:tavLst>
                                        <p:tav tm="0">
                                          <p:val>
                                            <p:fltVal val="0"/>
                                          </p:val>
                                        </p:tav>
                                        <p:tav tm="100000">
                                          <p:val>
                                            <p:strVal val="#ppt_w"/>
                                          </p:val>
                                        </p:tav>
                                      </p:tavLst>
                                    </p:anim>
                                    <p:anim calcmode="lin" valueType="num">
                                      <p:cBhvr>
                                        <p:cTn id="20" dur="500" fill="hold"/>
                                        <p:tgtEl>
                                          <p:spTgt spid="7681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6812"/>
                                        </p:tgtEl>
                                        <p:attrNameLst>
                                          <p:attrName>style.visibility</p:attrName>
                                        </p:attrNameLst>
                                      </p:cBhvr>
                                      <p:to>
                                        <p:strVal val="visible"/>
                                      </p:to>
                                    </p:set>
                                    <p:anim calcmode="lin" valueType="num">
                                      <p:cBhvr>
                                        <p:cTn id="23" dur="500" fill="hold"/>
                                        <p:tgtEl>
                                          <p:spTgt spid="76812"/>
                                        </p:tgtEl>
                                        <p:attrNameLst>
                                          <p:attrName>ppt_w</p:attrName>
                                        </p:attrNameLst>
                                      </p:cBhvr>
                                      <p:tavLst>
                                        <p:tav tm="0">
                                          <p:val>
                                            <p:fltVal val="0"/>
                                          </p:val>
                                        </p:tav>
                                        <p:tav tm="100000">
                                          <p:val>
                                            <p:strVal val="#ppt_w"/>
                                          </p:val>
                                        </p:tav>
                                      </p:tavLst>
                                    </p:anim>
                                    <p:anim calcmode="lin" valueType="num">
                                      <p:cBhvr>
                                        <p:cTn id="24" dur="500" fill="hold"/>
                                        <p:tgtEl>
                                          <p:spTgt spid="768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p:bldP spid="7680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3779"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109574" name="Rectangle 6"/>
          <p:cNvSpPr>
            <a:spLocks noChangeArrowheads="1"/>
          </p:cNvSpPr>
          <p:nvPr/>
        </p:nvSpPr>
        <p:spPr bwMode="auto">
          <a:xfrm>
            <a:off x="468313" y="476250"/>
            <a:ext cx="8332787" cy="1939925"/>
          </a:xfrm>
          <a:prstGeom prst="rect">
            <a:avLst/>
          </a:prstGeom>
          <a:noFill/>
          <a:ln w="9525">
            <a:noFill/>
            <a:miter lim="800000"/>
            <a:headEnd/>
            <a:tailEnd/>
          </a:ln>
        </p:spPr>
        <p:txBody>
          <a:bodyPr anchor="ctr">
            <a:spAutoFit/>
          </a:bodyPr>
          <a:lstStyle/>
          <a:p>
            <a:pPr algn="ctr">
              <a:tabLst>
                <a:tab pos="206375" algn="l"/>
              </a:tabLst>
            </a:pPr>
            <a:r>
              <a:rPr lang="tr-TR" sz="2400" b="1"/>
              <a:t>Çok sayıda kron uygulanacaksa, öncelikle tüm kronlar şekillendirilmeli ve dişlere uyumlandırılmalıdır.</a:t>
            </a:r>
          </a:p>
          <a:p>
            <a:pPr algn="ctr">
              <a:tabLst>
                <a:tab pos="206375" algn="l"/>
              </a:tabLst>
            </a:pPr>
            <a:r>
              <a:rPr lang="tr-TR" sz="2400" b="1"/>
              <a:t> </a:t>
            </a:r>
          </a:p>
          <a:p>
            <a:pPr algn="ctr">
              <a:tabLst>
                <a:tab pos="206375" algn="l"/>
              </a:tabLst>
            </a:pPr>
            <a:r>
              <a:rPr lang="tr-TR" sz="2400" b="1"/>
              <a:t>Kronların fizyolojik diestamaları kapatmamasına dikkat edilmelidir.</a:t>
            </a:r>
          </a:p>
        </p:txBody>
      </p:sp>
      <p:pic>
        <p:nvPicPr>
          <p:cNvPr id="109575" name="Picture 7" descr="DSC00678"/>
          <p:cNvPicPr>
            <a:picLocks noChangeAspect="1" noChangeArrowheads="1"/>
          </p:cNvPicPr>
          <p:nvPr/>
        </p:nvPicPr>
        <p:blipFill>
          <a:blip r:embed="rId4" cstate="print"/>
          <a:srcRect l="29779" t="29817" r="19975" b="28011"/>
          <a:stretch>
            <a:fillRect/>
          </a:stretch>
        </p:blipFill>
        <p:spPr bwMode="auto">
          <a:xfrm>
            <a:off x="2051050" y="2997200"/>
            <a:ext cx="5472113" cy="34448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9574"/>
                                        </p:tgtEl>
                                        <p:attrNameLst>
                                          <p:attrName>style.visibility</p:attrName>
                                        </p:attrNameLst>
                                      </p:cBhvr>
                                      <p:to>
                                        <p:strVal val="visible"/>
                                      </p:to>
                                    </p:set>
                                    <p:anim calcmode="lin" valueType="num">
                                      <p:cBhvr>
                                        <p:cTn id="7" dur="500" fill="hold"/>
                                        <p:tgtEl>
                                          <p:spTgt spid="109574"/>
                                        </p:tgtEl>
                                        <p:attrNameLst>
                                          <p:attrName>ppt_w</p:attrName>
                                        </p:attrNameLst>
                                      </p:cBhvr>
                                      <p:tavLst>
                                        <p:tav tm="0">
                                          <p:val>
                                            <p:fltVal val="0"/>
                                          </p:val>
                                        </p:tav>
                                        <p:tav tm="100000">
                                          <p:val>
                                            <p:strVal val="#ppt_w"/>
                                          </p:val>
                                        </p:tav>
                                      </p:tavLst>
                                    </p:anim>
                                    <p:anim calcmode="lin" valueType="num">
                                      <p:cBhvr>
                                        <p:cTn id="8" dur="500" fill="hold"/>
                                        <p:tgtEl>
                                          <p:spTgt spid="10957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9575"/>
                                        </p:tgtEl>
                                        <p:attrNameLst>
                                          <p:attrName>style.visibility</p:attrName>
                                        </p:attrNameLst>
                                      </p:cBhvr>
                                      <p:to>
                                        <p:strVal val="visible"/>
                                      </p:to>
                                    </p:set>
                                    <p:anim calcmode="lin" valueType="num">
                                      <p:cBhvr>
                                        <p:cTn id="11" dur="500" fill="hold"/>
                                        <p:tgtEl>
                                          <p:spTgt spid="109575"/>
                                        </p:tgtEl>
                                        <p:attrNameLst>
                                          <p:attrName>ppt_w</p:attrName>
                                        </p:attrNameLst>
                                      </p:cBhvr>
                                      <p:tavLst>
                                        <p:tav tm="0">
                                          <p:val>
                                            <p:fltVal val="0"/>
                                          </p:val>
                                        </p:tav>
                                        <p:tav tm="100000">
                                          <p:val>
                                            <p:strVal val="#ppt_w"/>
                                          </p:val>
                                        </p:tav>
                                      </p:tavLst>
                                    </p:anim>
                                    <p:anim calcmode="lin" valueType="num">
                                      <p:cBhvr>
                                        <p:cTn id="12" dur="500" fill="hold"/>
                                        <p:tgtEl>
                                          <p:spTgt spid="1095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4803"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7831" name="Rectangle 7"/>
          <p:cNvSpPr>
            <a:spLocks noChangeArrowheads="1"/>
          </p:cNvSpPr>
          <p:nvPr/>
        </p:nvSpPr>
        <p:spPr bwMode="auto">
          <a:xfrm>
            <a:off x="395288" y="1341438"/>
            <a:ext cx="8497887" cy="5630862"/>
          </a:xfrm>
          <a:prstGeom prst="rect">
            <a:avLst/>
          </a:prstGeom>
          <a:noFill/>
          <a:ln w="9525">
            <a:noFill/>
            <a:miter lim="800000"/>
            <a:headEnd/>
            <a:tailEnd/>
          </a:ln>
        </p:spPr>
        <p:txBody>
          <a:bodyPr anchor="ctr">
            <a:spAutoFit/>
          </a:bodyPr>
          <a:lstStyle/>
          <a:p>
            <a:pPr>
              <a:buFont typeface="Wingdings" pitchFamily="2" charset="2"/>
              <a:buChar char="ü"/>
            </a:pPr>
            <a:r>
              <a:rPr lang="tr-TR" sz="2400"/>
              <a:t>Aşırı madde kaybı olan anterior süt dişlerinde çürükler temizlendikten sonra dişler cam iyonomer simanla restore edilir.</a:t>
            </a:r>
          </a:p>
          <a:p>
            <a:pPr>
              <a:buFont typeface="Wingdings" pitchFamily="2" charset="2"/>
              <a:buChar char="ü"/>
            </a:pPr>
            <a:r>
              <a:rPr lang="tr-TR" sz="2400"/>
              <a:t> </a:t>
            </a:r>
          </a:p>
          <a:p>
            <a:pPr>
              <a:buFont typeface="Wingdings" pitchFamily="2" charset="2"/>
              <a:buChar char="ü"/>
            </a:pPr>
            <a:r>
              <a:rPr lang="tr-TR" sz="2400"/>
              <a:t>Kompozit kronlara benzer şekilde diş kesimi yapılır.</a:t>
            </a:r>
            <a:r>
              <a:rPr lang="tr-TR" sz="2400">
                <a:solidFill>
                  <a:schemeClr val="bg1"/>
                </a:solidFill>
              </a:rPr>
              <a:t> </a:t>
            </a:r>
          </a:p>
          <a:p>
            <a:pPr>
              <a:buFont typeface="Wingdings" pitchFamily="2" charset="2"/>
              <a:buChar char="ü"/>
            </a:pPr>
            <a:endParaRPr lang="tr-TR" sz="2400">
              <a:solidFill>
                <a:schemeClr val="bg1"/>
              </a:solidFill>
            </a:endParaRPr>
          </a:p>
          <a:p>
            <a:pPr>
              <a:buFont typeface="Wingdings" pitchFamily="2" charset="2"/>
              <a:buChar char="ü"/>
            </a:pPr>
            <a:r>
              <a:rPr lang="tr-TR" sz="2400"/>
              <a:t>Ölçü alınarak elde edilen alçı modeller üzerinde dişlere şeffaf strip kronlar uyumlandırılır.</a:t>
            </a:r>
          </a:p>
          <a:p>
            <a:pPr>
              <a:buFont typeface="Wingdings" pitchFamily="2" charset="2"/>
              <a:buChar char="ü"/>
            </a:pPr>
            <a:r>
              <a:rPr lang="tr-TR" sz="2400"/>
              <a:t> </a:t>
            </a:r>
          </a:p>
          <a:p>
            <a:pPr>
              <a:buFont typeface="Wingdings" pitchFamily="2" charset="2"/>
              <a:buChar char="ü"/>
            </a:pPr>
            <a:r>
              <a:rPr lang="tr-TR" sz="2400"/>
              <a:t>Kronların içerisi geçici kron yapımında kullanılan bir kompozitle (Provi pond DC, Ivocular-Vivadent) astarlanır ve kronlar dişlere uygulanır. </a:t>
            </a:r>
          </a:p>
          <a:p>
            <a:endParaRPr lang="tr-TR" sz="2400"/>
          </a:p>
          <a:p>
            <a:r>
              <a:rPr lang="tr-TR" sz="2400"/>
              <a:t> </a:t>
            </a:r>
          </a:p>
          <a:p>
            <a:endParaRPr lang="tr-TR" sz="2400"/>
          </a:p>
        </p:txBody>
      </p:sp>
      <p:sp>
        <p:nvSpPr>
          <p:cNvPr id="77832" name="Rectangle 8"/>
          <p:cNvSpPr>
            <a:spLocks noChangeArrowheads="1"/>
          </p:cNvSpPr>
          <p:nvPr/>
        </p:nvSpPr>
        <p:spPr bwMode="auto">
          <a:xfrm>
            <a:off x="611188" y="2706688"/>
            <a:ext cx="184150" cy="460375"/>
          </a:xfrm>
          <a:prstGeom prst="rect">
            <a:avLst/>
          </a:prstGeom>
          <a:noFill/>
          <a:ln w="9525">
            <a:noFill/>
            <a:miter lim="800000"/>
            <a:headEnd/>
            <a:tailEnd/>
          </a:ln>
        </p:spPr>
        <p:txBody>
          <a:bodyPr wrap="none" anchor="ctr">
            <a:spAutoFit/>
          </a:bodyPr>
          <a:lstStyle/>
          <a:p>
            <a:endParaRPr lang="tr-TR" sz="2400"/>
          </a:p>
        </p:txBody>
      </p:sp>
      <p:sp>
        <p:nvSpPr>
          <p:cNvPr id="77835" name="Rectangle 11"/>
          <p:cNvSpPr>
            <a:spLocks noChangeArrowheads="1"/>
          </p:cNvSpPr>
          <p:nvPr/>
        </p:nvSpPr>
        <p:spPr bwMode="auto">
          <a:xfrm>
            <a:off x="466725" y="333375"/>
            <a:ext cx="8569325" cy="935038"/>
          </a:xfrm>
          <a:prstGeom prst="rect">
            <a:avLst/>
          </a:prstGeom>
          <a:solidFill>
            <a:srgbClr val="FF6600"/>
          </a:solidFill>
          <a:ln w="9525">
            <a:solidFill>
              <a:srgbClr val="FF6600"/>
            </a:solidFill>
            <a:miter lim="800000"/>
            <a:headEnd/>
            <a:tailEnd/>
          </a:ln>
        </p:spPr>
        <p:txBody>
          <a:bodyPr/>
          <a:lstStyle/>
          <a:p>
            <a:endParaRPr lang="tr-TR"/>
          </a:p>
        </p:txBody>
      </p:sp>
      <p:sp>
        <p:nvSpPr>
          <p:cNvPr id="77830" name="Rectangle 6"/>
          <p:cNvSpPr>
            <a:spLocks noChangeArrowheads="1"/>
          </p:cNvSpPr>
          <p:nvPr/>
        </p:nvSpPr>
        <p:spPr bwMode="auto">
          <a:xfrm>
            <a:off x="587375" y="404813"/>
            <a:ext cx="8556625" cy="822325"/>
          </a:xfrm>
          <a:prstGeom prst="rect">
            <a:avLst/>
          </a:prstGeom>
          <a:noFill/>
          <a:ln w="9525">
            <a:noFill/>
            <a:miter lim="800000"/>
            <a:headEnd/>
            <a:tailEnd/>
          </a:ln>
        </p:spPr>
        <p:txBody>
          <a:bodyPr anchor="ctr">
            <a:spAutoFit/>
          </a:bodyPr>
          <a:lstStyle/>
          <a:p>
            <a:pPr algn="ctr"/>
            <a:r>
              <a:rPr lang="tr-TR" sz="2400" b="1"/>
              <a:t>GEÇİCİ KRON KÖPRÜ MATERYALLERİ İLE YAPILAN KRONLAR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35"/>
                                        </p:tgtEl>
                                        <p:attrNameLst>
                                          <p:attrName>style.visibility</p:attrName>
                                        </p:attrNameLst>
                                      </p:cBhvr>
                                      <p:to>
                                        <p:strVal val="visible"/>
                                      </p:to>
                                    </p:set>
                                    <p:anim calcmode="lin" valueType="num">
                                      <p:cBhvr>
                                        <p:cTn id="7" dur="500" fill="hold"/>
                                        <p:tgtEl>
                                          <p:spTgt spid="77835"/>
                                        </p:tgtEl>
                                        <p:attrNameLst>
                                          <p:attrName>ppt_w</p:attrName>
                                        </p:attrNameLst>
                                      </p:cBhvr>
                                      <p:tavLst>
                                        <p:tav tm="0">
                                          <p:val>
                                            <p:fltVal val="0"/>
                                          </p:val>
                                        </p:tav>
                                        <p:tav tm="100000">
                                          <p:val>
                                            <p:strVal val="#ppt_w"/>
                                          </p:val>
                                        </p:tav>
                                      </p:tavLst>
                                    </p:anim>
                                    <p:anim calcmode="lin" valueType="num">
                                      <p:cBhvr>
                                        <p:cTn id="8" dur="500" fill="hold"/>
                                        <p:tgtEl>
                                          <p:spTgt spid="7783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7830"/>
                                        </p:tgtEl>
                                        <p:attrNameLst>
                                          <p:attrName>style.visibility</p:attrName>
                                        </p:attrNameLst>
                                      </p:cBhvr>
                                      <p:to>
                                        <p:strVal val="visible"/>
                                      </p:to>
                                    </p:set>
                                    <p:anim calcmode="lin" valueType="num">
                                      <p:cBhvr>
                                        <p:cTn id="11" dur="500" fill="hold"/>
                                        <p:tgtEl>
                                          <p:spTgt spid="77830"/>
                                        </p:tgtEl>
                                        <p:attrNameLst>
                                          <p:attrName>ppt_w</p:attrName>
                                        </p:attrNameLst>
                                      </p:cBhvr>
                                      <p:tavLst>
                                        <p:tav tm="0">
                                          <p:val>
                                            <p:fltVal val="0"/>
                                          </p:val>
                                        </p:tav>
                                        <p:tav tm="100000">
                                          <p:val>
                                            <p:strVal val="#ppt_w"/>
                                          </p:val>
                                        </p:tav>
                                      </p:tavLst>
                                    </p:anim>
                                    <p:anim calcmode="lin" valueType="num">
                                      <p:cBhvr>
                                        <p:cTn id="12" dur="500" fill="hold"/>
                                        <p:tgtEl>
                                          <p:spTgt spid="77830"/>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7831"/>
                                        </p:tgtEl>
                                        <p:attrNameLst>
                                          <p:attrName>style.visibility</p:attrName>
                                        </p:attrNameLst>
                                      </p:cBhvr>
                                      <p:to>
                                        <p:strVal val="visible"/>
                                      </p:to>
                                    </p:set>
                                    <p:anim calcmode="lin" valueType="num">
                                      <p:cBhvr additive="base">
                                        <p:cTn id="16" dur="500" fill="hold"/>
                                        <p:tgtEl>
                                          <p:spTgt spid="77831"/>
                                        </p:tgtEl>
                                        <p:attrNameLst>
                                          <p:attrName>ppt_x</p:attrName>
                                        </p:attrNameLst>
                                      </p:cBhvr>
                                      <p:tavLst>
                                        <p:tav tm="0">
                                          <p:val>
                                            <p:strVal val="1+#ppt_w/2"/>
                                          </p:val>
                                        </p:tav>
                                        <p:tav tm="100000">
                                          <p:val>
                                            <p:strVal val="#ppt_x"/>
                                          </p:val>
                                        </p:tav>
                                      </p:tavLst>
                                    </p:anim>
                                    <p:anim calcmode="lin" valueType="num">
                                      <p:cBhvr additive="base">
                                        <p:cTn id="17" dur="500" fill="hold"/>
                                        <p:tgtEl>
                                          <p:spTgt spid="7783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77832"/>
                                        </p:tgtEl>
                                        <p:attrNameLst>
                                          <p:attrName>style.visibility</p:attrName>
                                        </p:attrNameLst>
                                      </p:cBhvr>
                                      <p:to>
                                        <p:strVal val="visible"/>
                                      </p:to>
                                    </p:set>
                                    <p:anim calcmode="lin" valueType="num">
                                      <p:cBhvr additive="base">
                                        <p:cTn id="21" dur="500" fill="hold"/>
                                        <p:tgtEl>
                                          <p:spTgt spid="77832"/>
                                        </p:tgtEl>
                                        <p:attrNameLst>
                                          <p:attrName>ppt_x</p:attrName>
                                        </p:attrNameLst>
                                      </p:cBhvr>
                                      <p:tavLst>
                                        <p:tav tm="0">
                                          <p:val>
                                            <p:strVal val="1+#ppt_w/2"/>
                                          </p:val>
                                        </p:tav>
                                        <p:tav tm="100000">
                                          <p:val>
                                            <p:strVal val="#ppt_x"/>
                                          </p:val>
                                        </p:tav>
                                      </p:tavLst>
                                    </p:anim>
                                    <p:anim calcmode="lin" valueType="num">
                                      <p:cBhvr additive="base">
                                        <p:cTn id="22" dur="500" fill="hold"/>
                                        <p:tgtEl>
                                          <p:spTgt spid="778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1" grpId="0"/>
      <p:bldP spid="77832" grpId="0"/>
      <p:bldP spid="77835" grpId="0" animBg="1"/>
      <p:bldP spid="778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5827"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8854" name="Rectangle 6"/>
          <p:cNvSpPr>
            <a:spLocks noChangeArrowheads="1"/>
          </p:cNvSpPr>
          <p:nvPr/>
        </p:nvSpPr>
        <p:spPr bwMode="auto">
          <a:xfrm>
            <a:off x="539750" y="692150"/>
            <a:ext cx="8604250" cy="3416300"/>
          </a:xfrm>
          <a:prstGeom prst="rect">
            <a:avLst/>
          </a:prstGeom>
          <a:noFill/>
          <a:ln w="9525">
            <a:noFill/>
            <a:miter lim="800000"/>
            <a:headEnd/>
            <a:tailEnd/>
          </a:ln>
        </p:spPr>
        <p:txBody>
          <a:bodyPr anchor="ctr">
            <a:spAutoFit/>
          </a:bodyPr>
          <a:lstStyle/>
          <a:p>
            <a:pPr algn="ctr">
              <a:buFont typeface="Wingdings" pitchFamily="2" charset="2"/>
              <a:buChar char="ü"/>
            </a:pPr>
            <a:r>
              <a:rPr lang="tr-TR" sz="2400"/>
              <a:t>	Tüm yüzeylerden 20 şer sn. ışık uygulanarak ön polimerizasyon tamamlanır, Taşan artık dolgu materyali uzaklaştırılır. Alçı model tekrar ışık cihazına yerleştirilerek polimerizasyon tamamlanır. </a:t>
            </a:r>
          </a:p>
          <a:p>
            <a:endParaRPr lang="tr-TR" sz="2400"/>
          </a:p>
          <a:p>
            <a:pPr algn="ctr">
              <a:buFont typeface="Wingdings" pitchFamily="2" charset="2"/>
              <a:buChar char="ü"/>
            </a:pPr>
            <a:r>
              <a:rPr lang="tr-TR" sz="2400"/>
              <a:t>	Kronların bitirme ve polisaj işlemlerinden sonra ağızdaki uyumları ve okluzal ilişkileri değerlendirilir. Kronlar adesiv bir simanla yapıştırılır.</a:t>
            </a:r>
          </a:p>
          <a:p>
            <a:r>
              <a:rPr lang="tr-TR" sz="2400"/>
              <a:t> </a:t>
            </a:r>
          </a:p>
        </p:txBody>
      </p:sp>
      <p:pic>
        <p:nvPicPr>
          <p:cNvPr id="6" name="5 Resim" descr="images.jpg"/>
          <p:cNvPicPr>
            <a:picLocks noChangeAspect="1"/>
          </p:cNvPicPr>
          <p:nvPr/>
        </p:nvPicPr>
        <p:blipFill>
          <a:blip r:embed="rId4" cstate="print"/>
          <a:stretch>
            <a:fillRect/>
          </a:stretch>
        </p:blipFill>
        <p:spPr>
          <a:xfrm rot="19630730">
            <a:off x="5340981" y="4646137"/>
            <a:ext cx="1519039" cy="1956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8854"/>
                                        </p:tgtEl>
                                        <p:attrNameLst>
                                          <p:attrName>style.visibility</p:attrName>
                                        </p:attrNameLst>
                                      </p:cBhvr>
                                      <p:to>
                                        <p:strVal val="visible"/>
                                      </p:to>
                                    </p:set>
                                    <p:anim calcmode="lin" valueType="num">
                                      <p:cBhvr additive="base">
                                        <p:cTn id="7" dur="500" fill="hold"/>
                                        <p:tgtEl>
                                          <p:spTgt spid="78854"/>
                                        </p:tgtEl>
                                        <p:attrNameLst>
                                          <p:attrName>ppt_x</p:attrName>
                                        </p:attrNameLst>
                                      </p:cBhvr>
                                      <p:tavLst>
                                        <p:tav tm="0">
                                          <p:val>
                                            <p:strVal val="1+#ppt_w/2"/>
                                          </p:val>
                                        </p:tav>
                                        <p:tav tm="100000">
                                          <p:val>
                                            <p:strVal val="#ppt_x"/>
                                          </p:val>
                                        </p:tav>
                                      </p:tavLst>
                                    </p:anim>
                                    <p:anim calcmode="lin" valueType="num">
                                      <p:cBhvr additive="base">
                                        <p:cTn id="8" dur="500" fill="hold"/>
                                        <p:tgtEl>
                                          <p:spTgt spid="788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685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79879" name="Rectangle 7"/>
          <p:cNvSpPr>
            <a:spLocks noChangeArrowheads="1"/>
          </p:cNvSpPr>
          <p:nvPr/>
        </p:nvSpPr>
        <p:spPr bwMode="auto">
          <a:xfrm>
            <a:off x="250825" y="1484313"/>
            <a:ext cx="8893175" cy="3048000"/>
          </a:xfrm>
          <a:prstGeom prst="rect">
            <a:avLst/>
          </a:prstGeom>
          <a:noFill/>
          <a:ln w="9525">
            <a:noFill/>
            <a:miter lim="800000"/>
            <a:headEnd/>
            <a:tailEnd/>
          </a:ln>
        </p:spPr>
        <p:txBody>
          <a:bodyPr anchor="ctr">
            <a:spAutoFit/>
          </a:bodyPr>
          <a:lstStyle/>
          <a:p>
            <a:pPr algn="ctr"/>
            <a:r>
              <a:rPr lang="tr-TR" sz="2400"/>
              <a:t>	Endodontik tedavi görmüş, ancak kronun büyük bir kısmının kaybedildiği dişlere uygulanan restorasyonlarda tutuculuğunun arttırılması amacıyla pulpa boşluğundan yararlanılmaya çalışılır.</a:t>
            </a:r>
          </a:p>
          <a:p>
            <a:pPr algn="ctr"/>
            <a:r>
              <a:rPr lang="tr-TR" sz="2400"/>
              <a:t> </a:t>
            </a:r>
          </a:p>
          <a:p>
            <a:pPr algn="ctr"/>
            <a:r>
              <a:rPr lang="tr-TR" sz="2400"/>
              <a:t>Bu amaçla modifiye postlar kullanılmaktadır. Ancak bu tür restorasyonların uygulanacağı dişlerde fizyolojik kök rezorpsiyonunun 1/3' ü aşmaması gerekmektedir.</a:t>
            </a:r>
          </a:p>
        </p:txBody>
      </p:sp>
      <p:sp>
        <p:nvSpPr>
          <p:cNvPr id="79880" name="Rectangle 8"/>
          <p:cNvSpPr>
            <a:spLocks noChangeArrowheads="1"/>
          </p:cNvSpPr>
          <p:nvPr/>
        </p:nvSpPr>
        <p:spPr bwMode="auto">
          <a:xfrm>
            <a:off x="395288" y="261938"/>
            <a:ext cx="8569325" cy="935037"/>
          </a:xfrm>
          <a:prstGeom prst="rect">
            <a:avLst/>
          </a:prstGeom>
          <a:solidFill>
            <a:srgbClr val="FF6600"/>
          </a:solidFill>
          <a:ln w="44450">
            <a:solidFill>
              <a:srgbClr val="000000"/>
            </a:solidFill>
            <a:miter lim="800000"/>
            <a:headEnd/>
            <a:tailEnd/>
          </a:ln>
        </p:spPr>
        <p:txBody>
          <a:bodyPr/>
          <a:lstStyle/>
          <a:p>
            <a:endParaRPr lang="tr-TR"/>
          </a:p>
        </p:txBody>
      </p:sp>
      <p:sp>
        <p:nvSpPr>
          <p:cNvPr id="79878" name="Rectangle 6"/>
          <p:cNvSpPr>
            <a:spLocks noChangeArrowheads="1"/>
          </p:cNvSpPr>
          <p:nvPr/>
        </p:nvSpPr>
        <p:spPr bwMode="auto">
          <a:xfrm>
            <a:off x="1042988" y="314325"/>
            <a:ext cx="7675562" cy="822325"/>
          </a:xfrm>
          <a:prstGeom prst="rect">
            <a:avLst/>
          </a:prstGeom>
          <a:noFill/>
          <a:ln w="9525">
            <a:noFill/>
            <a:miter lim="800000"/>
            <a:headEnd/>
            <a:tailEnd/>
          </a:ln>
        </p:spPr>
        <p:txBody>
          <a:bodyPr anchor="ctr">
            <a:spAutoFit/>
          </a:bodyPr>
          <a:lstStyle/>
          <a:p>
            <a:pPr algn="ctr"/>
            <a:r>
              <a:rPr lang="tr-TR" sz="2400" b="1"/>
              <a:t>KANAL TEDAVİLİ VE AŞIRI MADDE KAYBI OLAN ANTERİOR SÜT DİŞİ RESTORASYONLARI</a:t>
            </a:r>
          </a:p>
        </p:txBody>
      </p:sp>
      <p:pic>
        <p:nvPicPr>
          <p:cNvPr id="79881" name="Picture 9" descr="ENDO"/>
          <p:cNvPicPr>
            <a:picLocks noChangeAspect="1" noChangeArrowheads="1" noCrop="1"/>
          </p:cNvPicPr>
          <p:nvPr/>
        </p:nvPicPr>
        <p:blipFill>
          <a:blip r:embed="rId4" cstate="print"/>
          <a:srcRect/>
          <a:stretch>
            <a:fillRect/>
          </a:stretch>
        </p:blipFill>
        <p:spPr bwMode="auto">
          <a:xfrm>
            <a:off x="7620000" y="4508500"/>
            <a:ext cx="1524000"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9880"/>
                                        </p:tgtEl>
                                        <p:attrNameLst>
                                          <p:attrName>style.visibility</p:attrName>
                                        </p:attrNameLst>
                                      </p:cBhvr>
                                      <p:to>
                                        <p:strVal val="visible"/>
                                      </p:to>
                                    </p:set>
                                    <p:anim calcmode="lin" valueType="num">
                                      <p:cBhvr>
                                        <p:cTn id="7" dur="500" fill="hold"/>
                                        <p:tgtEl>
                                          <p:spTgt spid="79880"/>
                                        </p:tgtEl>
                                        <p:attrNameLst>
                                          <p:attrName>ppt_w</p:attrName>
                                        </p:attrNameLst>
                                      </p:cBhvr>
                                      <p:tavLst>
                                        <p:tav tm="0">
                                          <p:val>
                                            <p:fltVal val="0"/>
                                          </p:val>
                                        </p:tav>
                                        <p:tav tm="100000">
                                          <p:val>
                                            <p:strVal val="#ppt_w"/>
                                          </p:val>
                                        </p:tav>
                                      </p:tavLst>
                                    </p:anim>
                                    <p:anim calcmode="lin" valueType="num">
                                      <p:cBhvr>
                                        <p:cTn id="8" dur="500" fill="hold"/>
                                        <p:tgtEl>
                                          <p:spTgt spid="7988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9878"/>
                                        </p:tgtEl>
                                        <p:attrNameLst>
                                          <p:attrName>style.visibility</p:attrName>
                                        </p:attrNameLst>
                                      </p:cBhvr>
                                      <p:to>
                                        <p:strVal val="visible"/>
                                      </p:to>
                                    </p:set>
                                    <p:anim calcmode="lin" valueType="num">
                                      <p:cBhvr>
                                        <p:cTn id="11" dur="500" fill="hold"/>
                                        <p:tgtEl>
                                          <p:spTgt spid="79878"/>
                                        </p:tgtEl>
                                        <p:attrNameLst>
                                          <p:attrName>ppt_w</p:attrName>
                                        </p:attrNameLst>
                                      </p:cBhvr>
                                      <p:tavLst>
                                        <p:tav tm="0">
                                          <p:val>
                                            <p:fltVal val="0"/>
                                          </p:val>
                                        </p:tav>
                                        <p:tav tm="100000">
                                          <p:val>
                                            <p:strVal val="#ppt_w"/>
                                          </p:val>
                                        </p:tav>
                                      </p:tavLst>
                                    </p:anim>
                                    <p:anim calcmode="lin" valueType="num">
                                      <p:cBhvr>
                                        <p:cTn id="12" dur="500" fill="hold"/>
                                        <p:tgtEl>
                                          <p:spTgt spid="79878"/>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79879"/>
                                        </p:tgtEl>
                                        <p:attrNameLst>
                                          <p:attrName>style.visibility</p:attrName>
                                        </p:attrNameLst>
                                      </p:cBhvr>
                                      <p:to>
                                        <p:strVal val="visible"/>
                                      </p:to>
                                    </p:set>
                                    <p:anim calcmode="lin" valueType="num">
                                      <p:cBhvr>
                                        <p:cTn id="15" dur="500" fill="hold"/>
                                        <p:tgtEl>
                                          <p:spTgt spid="79879"/>
                                        </p:tgtEl>
                                        <p:attrNameLst>
                                          <p:attrName>ppt_w</p:attrName>
                                        </p:attrNameLst>
                                      </p:cBhvr>
                                      <p:tavLst>
                                        <p:tav tm="0">
                                          <p:val>
                                            <p:fltVal val="0"/>
                                          </p:val>
                                        </p:tav>
                                        <p:tav tm="100000">
                                          <p:val>
                                            <p:strVal val="#ppt_w"/>
                                          </p:val>
                                        </p:tav>
                                      </p:tavLst>
                                    </p:anim>
                                    <p:anim calcmode="lin" valueType="num">
                                      <p:cBhvr>
                                        <p:cTn id="16" dur="500" fill="hold"/>
                                        <p:tgtEl>
                                          <p:spTgt spid="7987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9881"/>
                                        </p:tgtEl>
                                        <p:attrNameLst>
                                          <p:attrName>style.visibility</p:attrName>
                                        </p:attrNameLst>
                                      </p:cBhvr>
                                      <p:to>
                                        <p:strVal val="visible"/>
                                      </p:to>
                                    </p:set>
                                    <p:anim calcmode="lin" valueType="num">
                                      <p:cBhvr>
                                        <p:cTn id="19" dur="500" fill="hold"/>
                                        <p:tgtEl>
                                          <p:spTgt spid="79881"/>
                                        </p:tgtEl>
                                        <p:attrNameLst>
                                          <p:attrName>ppt_w</p:attrName>
                                        </p:attrNameLst>
                                      </p:cBhvr>
                                      <p:tavLst>
                                        <p:tav tm="0">
                                          <p:val>
                                            <p:fltVal val="0"/>
                                          </p:val>
                                        </p:tav>
                                        <p:tav tm="100000">
                                          <p:val>
                                            <p:strVal val="#ppt_w"/>
                                          </p:val>
                                        </p:tav>
                                      </p:tavLst>
                                    </p:anim>
                                    <p:anim calcmode="lin" valueType="num">
                                      <p:cBhvr>
                                        <p:cTn id="20" dur="500" fill="hold"/>
                                        <p:tgtEl>
                                          <p:spTgt spid="798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9" grpId="0"/>
      <p:bldP spid="79880" grpId="0" animBg="1"/>
      <p:bldP spid="7987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7875"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0902" name="Rectangle 6"/>
          <p:cNvSpPr>
            <a:spLocks noChangeArrowheads="1"/>
          </p:cNvSpPr>
          <p:nvPr/>
        </p:nvSpPr>
        <p:spPr bwMode="auto">
          <a:xfrm>
            <a:off x="323850" y="385763"/>
            <a:ext cx="3605213" cy="495300"/>
          </a:xfrm>
          <a:prstGeom prst="rect">
            <a:avLst/>
          </a:prstGeom>
          <a:solidFill>
            <a:srgbClr val="FFFF00"/>
          </a:solidFill>
          <a:ln w="38100">
            <a:solidFill>
              <a:srgbClr val="FFFF00"/>
            </a:solidFill>
            <a:miter lim="800000"/>
            <a:headEnd/>
            <a:tailEnd/>
          </a:ln>
        </p:spPr>
        <p:txBody>
          <a:bodyPr wrap="none" anchor="ctr">
            <a:spAutoFit/>
          </a:bodyPr>
          <a:lstStyle/>
          <a:p>
            <a:r>
              <a:rPr lang="tr-TR" sz="2400" b="1"/>
              <a:t>1. KISA POST TEKNİĞİ</a:t>
            </a:r>
            <a:r>
              <a:rPr lang="tr-TR" sz="2400"/>
              <a:t> </a:t>
            </a:r>
          </a:p>
        </p:txBody>
      </p:sp>
      <p:sp>
        <p:nvSpPr>
          <p:cNvPr id="80903" name="Rectangle 7"/>
          <p:cNvSpPr>
            <a:spLocks noChangeArrowheads="1"/>
          </p:cNvSpPr>
          <p:nvPr/>
        </p:nvSpPr>
        <p:spPr bwMode="auto">
          <a:xfrm>
            <a:off x="323850" y="1196975"/>
            <a:ext cx="4681538" cy="2678113"/>
          </a:xfrm>
          <a:prstGeom prst="rect">
            <a:avLst/>
          </a:prstGeom>
          <a:noFill/>
          <a:ln w="9525">
            <a:noFill/>
            <a:miter lim="800000"/>
            <a:headEnd/>
            <a:tailEnd/>
          </a:ln>
        </p:spPr>
        <p:txBody>
          <a:bodyPr anchor="ctr">
            <a:spAutoFit/>
          </a:bodyPr>
          <a:lstStyle/>
          <a:p>
            <a:pPr algn="ctr">
              <a:buFont typeface="Wingdings" pitchFamily="2" charset="2"/>
              <a:buChar char="ü"/>
              <a:tabLst>
                <a:tab pos="98425" algn="l"/>
              </a:tabLst>
            </a:pPr>
            <a:r>
              <a:rPr lang="tr-TR" sz="2400"/>
              <a:t>Kanal tedavisi tamamlandıktan sonra ikinci randevuda kanal patı mine-sement sınırının 3-4 mm altına kadar boşaltılır. </a:t>
            </a:r>
          </a:p>
          <a:p>
            <a:pPr algn="ctr">
              <a:buFont typeface="Wingdings" pitchFamily="2" charset="2"/>
              <a:buChar char="ü"/>
              <a:tabLst>
                <a:tab pos="98425" algn="l"/>
              </a:tabLst>
            </a:pPr>
            <a:endParaRPr lang="tr-TR" sz="2400"/>
          </a:p>
          <a:p>
            <a:pPr algn="ctr">
              <a:buFont typeface="Wingdings" pitchFamily="2" charset="2"/>
              <a:buChar char="ü"/>
              <a:tabLst>
                <a:tab pos="98425" algn="l"/>
              </a:tabLst>
            </a:pPr>
            <a:r>
              <a:rPr lang="tr-TR" sz="2400"/>
              <a:t>Kanal patının üzeri ince bir cam iyonomer simanla örtülür.</a:t>
            </a:r>
          </a:p>
        </p:txBody>
      </p:sp>
      <p:sp>
        <p:nvSpPr>
          <p:cNvPr id="80904" name="Rectangle 8"/>
          <p:cNvSpPr>
            <a:spLocks noChangeArrowheads="1"/>
          </p:cNvSpPr>
          <p:nvPr/>
        </p:nvSpPr>
        <p:spPr bwMode="auto">
          <a:xfrm>
            <a:off x="323850" y="4076700"/>
            <a:ext cx="4562475" cy="2308225"/>
          </a:xfrm>
          <a:prstGeom prst="rect">
            <a:avLst/>
          </a:prstGeom>
          <a:noFill/>
          <a:ln w="9525">
            <a:noFill/>
            <a:miter lim="800000"/>
            <a:headEnd/>
            <a:tailEnd/>
          </a:ln>
        </p:spPr>
        <p:txBody>
          <a:bodyPr>
            <a:spAutoFit/>
          </a:bodyPr>
          <a:lstStyle/>
          <a:p>
            <a:pPr algn="ctr">
              <a:buFont typeface="Wingdings" pitchFamily="2" charset="2"/>
              <a:buChar char="ü"/>
            </a:pPr>
            <a:r>
              <a:rPr lang="tr-TR" sz="2400"/>
              <a:t>Pulpa odası 20 sn asitlenir yıkanır ve kurutulur.</a:t>
            </a:r>
          </a:p>
          <a:p>
            <a:pPr algn="ctr">
              <a:buFont typeface="Wingdings" pitchFamily="2" charset="2"/>
              <a:buChar char="ü"/>
            </a:pPr>
            <a:endParaRPr lang="tr-TR" sz="2400"/>
          </a:p>
          <a:p>
            <a:pPr algn="ctr">
              <a:buFont typeface="Wingdings" pitchFamily="2" charset="2"/>
              <a:buChar char="ü"/>
            </a:pPr>
            <a:r>
              <a:rPr lang="tr-TR" sz="2400"/>
              <a:t>Kanal duvarlarına ve dişe bonding ajan sürülerek 20 sn. polimerize edilir.</a:t>
            </a:r>
          </a:p>
        </p:txBody>
      </p:sp>
      <p:grpSp>
        <p:nvGrpSpPr>
          <p:cNvPr id="2" name="Group 9"/>
          <p:cNvGrpSpPr>
            <a:grpSpLocks/>
          </p:cNvGrpSpPr>
          <p:nvPr/>
        </p:nvGrpSpPr>
        <p:grpSpPr bwMode="auto">
          <a:xfrm>
            <a:off x="5219700" y="1196975"/>
            <a:ext cx="3924300" cy="5184775"/>
            <a:chOff x="2376" y="10147"/>
            <a:chExt cx="4042" cy="4843"/>
          </a:xfrm>
        </p:grpSpPr>
        <p:pic>
          <p:nvPicPr>
            <p:cNvPr id="207880" name="Picture 10"/>
            <p:cNvPicPr>
              <a:picLocks noChangeAspect="1" noChangeArrowheads="1"/>
            </p:cNvPicPr>
            <p:nvPr/>
          </p:nvPicPr>
          <p:blipFill>
            <a:blip r:embed="rId4" cstate="print">
              <a:grayscl/>
            </a:blip>
            <a:srcRect/>
            <a:stretch>
              <a:fillRect/>
            </a:stretch>
          </p:blipFill>
          <p:spPr bwMode="auto">
            <a:xfrm>
              <a:off x="2376" y="10147"/>
              <a:ext cx="3163" cy="4843"/>
            </a:xfrm>
            <a:prstGeom prst="rect">
              <a:avLst/>
            </a:prstGeom>
            <a:noFill/>
            <a:ln w="9525">
              <a:noFill/>
              <a:miter lim="800000"/>
              <a:headEnd/>
              <a:tailEnd/>
            </a:ln>
          </p:spPr>
        </p:pic>
        <p:sp>
          <p:nvSpPr>
            <p:cNvPr id="207881" name="Text Box 11"/>
            <p:cNvSpPr txBox="1">
              <a:spLocks noChangeArrowheads="1"/>
            </p:cNvSpPr>
            <p:nvPr/>
          </p:nvSpPr>
          <p:spPr bwMode="auto">
            <a:xfrm>
              <a:off x="5563" y="10219"/>
              <a:ext cx="855" cy="495"/>
            </a:xfrm>
            <a:prstGeom prst="rect">
              <a:avLst/>
            </a:prstGeom>
            <a:noFill/>
            <a:ln w="0">
              <a:solidFill>
                <a:srgbClr val="FFFFFF"/>
              </a:solidFill>
              <a:miter lim="800000"/>
              <a:headEnd/>
              <a:tailEnd/>
            </a:ln>
          </p:spPr>
          <p:txBody>
            <a:bodyPr lIns="0" tIns="0" rIns="0" bIns="0"/>
            <a:lstStyle/>
            <a:p>
              <a:pPr algn="just">
                <a:lnSpc>
                  <a:spcPct val="98000"/>
                </a:lnSpc>
              </a:pPr>
              <a:r>
                <a:rPr lang="tr-TR" sz="1400" b="1"/>
                <a:t>Kompozit Post-Kor</a:t>
              </a:r>
              <a:endParaRPr lang="tr-TR" sz="1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p:cTn id="7" dur="500" fill="hold"/>
                                        <p:tgtEl>
                                          <p:spTgt spid="80902"/>
                                        </p:tgtEl>
                                        <p:attrNameLst>
                                          <p:attrName>ppt_w</p:attrName>
                                        </p:attrNameLst>
                                      </p:cBhvr>
                                      <p:tavLst>
                                        <p:tav tm="0">
                                          <p:val>
                                            <p:fltVal val="0"/>
                                          </p:val>
                                        </p:tav>
                                        <p:tav tm="100000">
                                          <p:val>
                                            <p:strVal val="#ppt_w"/>
                                          </p:val>
                                        </p:tav>
                                      </p:tavLst>
                                    </p:anim>
                                    <p:anim calcmode="lin" valueType="num">
                                      <p:cBhvr>
                                        <p:cTn id="8" dur="500" fill="hold"/>
                                        <p:tgtEl>
                                          <p:spTgt spid="8090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0903"/>
                                        </p:tgtEl>
                                        <p:attrNameLst>
                                          <p:attrName>style.visibility</p:attrName>
                                        </p:attrNameLst>
                                      </p:cBhvr>
                                      <p:to>
                                        <p:strVal val="visible"/>
                                      </p:to>
                                    </p:set>
                                    <p:anim calcmode="lin" valueType="num">
                                      <p:cBhvr>
                                        <p:cTn id="11" dur="500" fill="hold"/>
                                        <p:tgtEl>
                                          <p:spTgt spid="80903"/>
                                        </p:tgtEl>
                                        <p:attrNameLst>
                                          <p:attrName>ppt_w</p:attrName>
                                        </p:attrNameLst>
                                      </p:cBhvr>
                                      <p:tavLst>
                                        <p:tav tm="0">
                                          <p:val>
                                            <p:fltVal val="0"/>
                                          </p:val>
                                        </p:tav>
                                        <p:tav tm="100000">
                                          <p:val>
                                            <p:strVal val="#ppt_w"/>
                                          </p:val>
                                        </p:tav>
                                      </p:tavLst>
                                    </p:anim>
                                    <p:anim calcmode="lin" valueType="num">
                                      <p:cBhvr>
                                        <p:cTn id="12" dur="500" fill="hold"/>
                                        <p:tgtEl>
                                          <p:spTgt spid="8090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0904"/>
                                        </p:tgtEl>
                                        <p:attrNameLst>
                                          <p:attrName>style.visibility</p:attrName>
                                        </p:attrNameLst>
                                      </p:cBhvr>
                                      <p:to>
                                        <p:strVal val="visible"/>
                                      </p:to>
                                    </p:set>
                                    <p:anim calcmode="lin" valueType="num">
                                      <p:cBhvr additive="base">
                                        <p:cTn id="21" dur="500" fill="hold"/>
                                        <p:tgtEl>
                                          <p:spTgt spid="80904"/>
                                        </p:tgtEl>
                                        <p:attrNameLst>
                                          <p:attrName>ppt_x</p:attrName>
                                        </p:attrNameLst>
                                      </p:cBhvr>
                                      <p:tavLst>
                                        <p:tav tm="0">
                                          <p:val>
                                            <p:strVal val="#ppt_x"/>
                                          </p:val>
                                        </p:tav>
                                        <p:tav tm="100000">
                                          <p:val>
                                            <p:strVal val="#ppt_x"/>
                                          </p:val>
                                        </p:tav>
                                      </p:tavLst>
                                    </p:anim>
                                    <p:anim calcmode="lin" valueType="num">
                                      <p:cBhvr additive="base">
                                        <p:cTn id="22" dur="500" fill="hold"/>
                                        <p:tgtEl>
                                          <p:spTgt spid="809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80903" grpId="0"/>
      <p:bldP spid="8090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8899"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1926" name="Rectangle 6"/>
          <p:cNvSpPr>
            <a:spLocks noChangeArrowheads="1"/>
          </p:cNvSpPr>
          <p:nvPr/>
        </p:nvSpPr>
        <p:spPr bwMode="auto">
          <a:xfrm>
            <a:off x="323850" y="1052513"/>
            <a:ext cx="4608513" cy="1570037"/>
          </a:xfrm>
          <a:prstGeom prst="rect">
            <a:avLst/>
          </a:prstGeom>
          <a:noFill/>
          <a:ln w="9525">
            <a:noFill/>
            <a:miter lim="800000"/>
            <a:headEnd/>
            <a:tailEnd/>
          </a:ln>
        </p:spPr>
        <p:txBody>
          <a:bodyPr anchor="ctr">
            <a:spAutoFit/>
          </a:bodyPr>
          <a:lstStyle/>
          <a:p>
            <a:pPr algn="ctr">
              <a:buFont typeface="Wingdings" pitchFamily="2" charset="2"/>
              <a:buChar char="ü"/>
              <a:tabLst>
                <a:tab pos="98425" algn="l"/>
              </a:tabLst>
            </a:pPr>
            <a:r>
              <a:rPr lang="tr-TR" sz="2400"/>
              <a:t>Pulpa odası kompozitle 2 mm.lik tabakalar halinde doldurularak kısa bir post hazırlanır.</a:t>
            </a:r>
          </a:p>
        </p:txBody>
      </p:sp>
      <p:sp>
        <p:nvSpPr>
          <p:cNvPr id="81927" name="Rectangle 7"/>
          <p:cNvSpPr>
            <a:spLocks noChangeArrowheads="1"/>
          </p:cNvSpPr>
          <p:nvPr/>
        </p:nvSpPr>
        <p:spPr bwMode="auto">
          <a:xfrm>
            <a:off x="395288" y="3068638"/>
            <a:ext cx="4392612" cy="2308225"/>
          </a:xfrm>
          <a:prstGeom prst="rect">
            <a:avLst/>
          </a:prstGeom>
          <a:noFill/>
          <a:ln w="9525">
            <a:noFill/>
            <a:miter lim="800000"/>
            <a:headEnd/>
            <a:tailEnd/>
          </a:ln>
        </p:spPr>
        <p:txBody>
          <a:bodyPr anchor="ctr">
            <a:spAutoFit/>
          </a:bodyPr>
          <a:lstStyle/>
          <a:p>
            <a:pPr algn="ctr">
              <a:buFont typeface="Wingdings" pitchFamily="2" charset="2"/>
              <a:buChar char="ü"/>
              <a:tabLst>
                <a:tab pos="98425" algn="l"/>
              </a:tabLst>
            </a:pPr>
            <a:r>
              <a:rPr lang="tr-TR" sz="2400"/>
              <a:t>Marginal kenarlar basamaklı olarak aynen kompozit kronlarda olduğu şekilde kesilir. </a:t>
            </a:r>
          </a:p>
          <a:p>
            <a:pPr algn="ctr">
              <a:buFont typeface="Wingdings" pitchFamily="2" charset="2"/>
              <a:buChar char="ü"/>
              <a:tabLst>
                <a:tab pos="98425" algn="l"/>
              </a:tabLst>
            </a:pPr>
            <a:endParaRPr lang="tr-TR" sz="2400"/>
          </a:p>
          <a:p>
            <a:pPr algn="ctr">
              <a:buFont typeface="Wingdings" pitchFamily="2" charset="2"/>
              <a:buChar char="ü"/>
              <a:tabLst>
                <a:tab pos="98425" algn="l"/>
              </a:tabLst>
            </a:pPr>
            <a:r>
              <a:rPr lang="tr-TR" sz="2400"/>
              <a:t>Strip kron dişe uyumlandırılır.</a:t>
            </a:r>
          </a:p>
        </p:txBody>
      </p:sp>
      <p:grpSp>
        <p:nvGrpSpPr>
          <p:cNvPr id="2" name="Group 8"/>
          <p:cNvGrpSpPr>
            <a:grpSpLocks/>
          </p:cNvGrpSpPr>
          <p:nvPr/>
        </p:nvGrpSpPr>
        <p:grpSpPr bwMode="auto">
          <a:xfrm>
            <a:off x="5076825" y="836613"/>
            <a:ext cx="3924300" cy="5184775"/>
            <a:chOff x="2376" y="10147"/>
            <a:chExt cx="4042" cy="4843"/>
          </a:xfrm>
        </p:grpSpPr>
        <p:pic>
          <p:nvPicPr>
            <p:cNvPr id="208903" name="Picture 9"/>
            <p:cNvPicPr>
              <a:picLocks noChangeAspect="1" noChangeArrowheads="1"/>
            </p:cNvPicPr>
            <p:nvPr/>
          </p:nvPicPr>
          <p:blipFill>
            <a:blip r:embed="rId4" cstate="print">
              <a:grayscl/>
            </a:blip>
            <a:srcRect/>
            <a:stretch>
              <a:fillRect/>
            </a:stretch>
          </p:blipFill>
          <p:spPr bwMode="auto">
            <a:xfrm>
              <a:off x="2376" y="10147"/>
              <a:ext cx="3163" cy="4843"/>
            </a:xfrm>
            <a:prstGeom prst="rect">
              <a:avLst/>
            </a:prstGeom>
            <a:noFill/>
            <a:ln w="9525">
              <a:noFill/>
              <a:miter lim="800000"/>
              <a:headEnd/>
              <a:tailEnd/>
            </a:ln>
          </p:spPr>
        </p:pic>
        <p:sp>
          <p:nvSpPr>
            <p:cNvPr id="208904" name="Text Box 10"/>
            <p:cNvSpPr txBox="1">
              <a:spLocks noChangeArrowheads="1"/>
            </p:cNvSpPr>
            <p:nvPr/>
          </p:nvSpPr>
          <p:spPr bwMode="auto">
            <a:xfrm>
              <a:off x="5563" y="10219"/>
              <a:ext cx="855" cy="495"/>
            </a:xfrm>
            <a:prstGeom prst="rect">
              <a:avLst/>
            </a:prstGeom>
            <a:noFill/>
            <a:ln w="0">
              <a:solidFill>
                <a:srgbClr val="FFFFFF"/>
              </a:solidFill>
              <a:miter lim="800000"/>
              <a:headEnd/>
              <a:tailEnd/>
            </a:ln>
          </p:spPr>
          <p:txBody>
            <a:bodyPr lIns="0" tIns="0" rIns="0" bIns="0"/>
            <a:lstStyle/>
            <a:p>
              <a:pPr algn="just">
                <a:lnSpc>
                  <a:spcPct val="98000"/>
                </a:lnSpc>
              </a:pPr>
              <a:r>
                <a:rPr lang="tr-TR" sz="1400" b="1"/>
                <a:t>Kompozit Post-Kor</a:t>
              </a:r>
              <a:endParaRPr lang="tr-TR" sz="1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500" fill="hold"/>
                                        <p:tgtEl>
                                          <p:spTgt spid="81926"/>
                                        </p:tgtEl>
                                        <p:attrNameLst>
                                          <p:attrName>ppt_x</p:attrName>
                                        </p:attrNameLst>
                                      </p:cBhvr>
                                      <p:tavLst>
                                        <p:tav tm="0">
                                          <p:val>
                                            <p:strVal val="1+#ppt_w/2"/>
                                          </p:val>
                                        </p:tav>
                                        <p:tav tm="100000">
                                          <p:val>
                                            <p:strVal val="#ppt_x"/>
                                          </p:val>
                                        </p:tav>
                                      </p:tavLst>
                                    </p:anim>
                                    <p:anim calcmode="lin" valueType="num">
                                      <p:cBhvr additive="base">
                                        <p:cTn id="8" dur="500" fill="hold"/>
                                        <p:tgtEl>
                                          <p:spTgt spid="819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1927"/>
                                        </p:tgtEl>
                                        <p:attrNameLst>
                                          <p:attrName>style.visibility</p:attrName>
                                        </p:attrNameLst>
                                      </p:cBhvr>
                                      <p:to>
                                        <p:strVal val="visible"/>
                                      </p:to>
                                    </p:set>
                                    <p:anim calcmode="lin" valueType="num">
                                      <p:cBhvr additive="base">
                                        <p:cTn id="11" dur="500" fill="hold"/>
                                        <p:tgtEl>
                                          <p:spTgt spid="81927"/>
                                        </p:tgtEl>
                                        <p:attrNameLst>
                                          <p:attrName>ppt_x</p:attrName>
                                        </p:attrNameLst>
                                      </p:cBhvr>
                                      <p:tavLst>
                                        <p:tav tm="0">
                                          <p:val>
                                            <p:strVal val="1+#ppt_w/2"/>
                                          </p:val>
                                        </p:tav>
                                        <p:tav tm="100000">
                                          <p:val>
                                            <p:strVal val="#ppt_x"/>
                                          </p:val>
                                        </p:tav>
                                      </p:tavLst>
                                    </p:anim>
                                    <p:anim calcmode="lin" valueType="num">
                                      <p:cBhvr additive="base">
                                        <p:cTn id="12" dur="500" fill="hold"/>
                                        <p:tgtEl>
                                          <p:spTgt spid="819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6" grpId="0"/>
      <p:bldP spid="819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09923"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3974" name="Rectangle 6"/>
          <p:cNvSpPr>
            <a:spLocks noChangeArrowheads="1"/>
          </p:cNvSpPr>
          <p:nvPr/>
        </p:nvSpPr>
        <p:spPr bwMode="auto">
          <a:xfrm>
            <a:off x="407988" y="476250"/>
            <a:ext cx="8736012" cy="1939925"/>
          </a:xfrm>
          <a:prstGeom prst="rect">
            <a:avLst/>
          </a:prstGeom>
          <a:noFill/>
          <a:ln w="9525">
            <a:noFill/>
            <a:miter lim="800000"/>
            <a:headEnd/>
            <a:tailEnd/>
          </a:ln>
        </p:spPr>
        <p:txBody>
          <a:bodyPr anchor="ctr">
            <a:spAutoFit/>
          </a:bodyPr>
          <a:lstStyle/>
          <a:p>
            <a:pPr>
              <a:buFont typeface="Wingdings" pitchFamily="2" charset="2"/>
              <a:buChar char="ü"/>
            </a:pPr>
            <a:r>
              <a:rPr lang="tr-TR" sz="2400"/>
              <a:t>Mevcut mine yapısı asitlenir  yıkanır ve kurutulur.</a:t>
            </a:r>
          </a:p>
          <a:p>
            <a:pPr>
              <a:buFont typeface="Wingdings" pitchFamily="2" charset="2"/>
              <a:buChar char="ü"/>
            </a:pPr>
            <a:r>
              <a:rPr lang="tr-TR" sz="2400"/>
              <a:t>Bonding ajan sürülerek polimerize edilir.</a:t>
            </a:r>
          </a:p>
          <a:p>
            <a:pPr>
              <a:buFont typeface="Wingdings" pitchFamily="2" charset="2"/>
              <a:buChar char="ü"/>
            </a:pPr>
            <a:r>
              <a:rPr lang="tr-TR" sz="2400"/>
              <a:t>Uygun bir kompozit strip kron seçilir ve kompozit strip kronla dişe uygulanır.</a:t>
            </a:r>
          </a:p>
          <a:p>
            <a:pPr>
              <a:buFont typeface="Wingdings" pitchFamily="2" charset="2"/>
              <a:buChar char="ü"/>
            </a:pPr>
            <a:r>
              <a:rPr lang="tr-TR" sz="2400"/>
              <a:t>Kron tüm yüzeylerden ışık uygulanarak polimerize edilir.</a:t>
            </a:r>
          </a:p>
        </p:txBody>
      </p:sp>
      <p:pic>
        <p:nvPicPr>
          <p:cNvPr id="83975" name="Picture 7" descr="DSC00580"/>
          <p:cNvPicPr preferRelativeResize="0">
            <a:picLocks noChangeAspect="1" noChangeArrowheads="1"/>
          </p:cNvPicPr>
          <p:nvPr/>
        </p:nvPicPr>
        <p:blipFill>
          <a:blip r:embed="rId4" cstate="print"/>
          <a:srcRect l="41702" t="6104" r="43710" b="46967"/>
          <a:stretch>
            <a:fillRect/>
          </a:stretch>
        </p:blipFill>
        <p:spPr bwMode="auto">
          <a:xfrm>
            <a:off x="5292725" y="3141663"/>
            <a:ext cx="1403350" cy="3384550"/>
          </a:xfrm>
          <a:prstGeom prst="rect">
            <a:avLst/>
          </a:prstGeom>
          <a:noFill/>
          <a:ln w="38100">
            <a:solidFill>
              <a:srgbClr val="000000"/>
            </a:solidFill>
            <a:miter lim="800000"/>
            <a:headEnd/>
            <a:tailEnd/>
          </a:ln>
        </p:spPr>
      </p:pic>
      <p:sp>
        <p:nvSpPr>
          <p:cNvPr id="83979" name="Freeform 11"/>
          <p:cNvSpPr>
            <a:spLocks/>
          </p:cNvSpPr>
          <p:nvPr/>
        </p:nvSpPr>
        <p:spPr bwMode="auto">
          <a:xfrm>
            <a:off x="6084888" y="3933825"/>
            <a:ext cx="574675" cy="1800225"/>
          </a:xfrm>
          <a:custGeom>
            <a:avLst/>
            <a:gdLst>
              <a:gd name="T0" fmla="*/ 2147483647 w 182"/>
              <a:gd name="T1" fmla="*/ 0 h 680"/>
              <a:gd name="T2" fmla="*/ 2147483647 w 182"/>
              <a:gd name="T3" fmla="*/ 2147483647 h 680"/>
              <a:gd name="T4" fmla="*/ 0 w 182"/>
              <a:gd name="T5" fmla="*/ 2147483647 h 680"/>
              <a:gd name="T6" fmla="*/ 0 60000 65536"/>
              <a:gd name="T7" fmla="*/ 0 60000 65536"/>
              <a:gd name="T8" fmla="*/ 0 60000 65536"/>
              <a:gd name="T9" fmla="*/ 0 w 182"/>
              <a:gd name="T10" fmla="*/ 0 h 680"/>
              <a:gd name="T11" fmla="*/ 182 w 182"/>
              <a:gd name="T12" fmla="*/ 680 h 680"/>
            </a:gdLst>
            <a:ahLst/>
            <a:cxnLst>
              <a:cxn ang="T6">
                <a:pos x="T0" y="T1"/>
              </a:cxn>
              <a:cxn ang="T7">
                <a:pos x="T2" y="T3"/>
              </a:cxn>
              <a:cxn ang="T8">
                <a:pos x="T4" y="T5"/>
              </a:cxn>
            </a:cxnLst>
            <a:rect l="T9" t="T10" r="T11" b="T12"/>
            <a:pathLst>
              <a:path w="182" h="680">
                <a:moveTo>
                  <a:pt x="182" y="0"/>
                </a:moveTo>
                <a:cubicBezTo>
                  <a:pt x="151" y="215"/>
                  <a:pt x="121" y="431"/>
                  <a:pt x="91" y="544"/>
                </a:cubicBezTo>
                <a:cubicBezTo>
                  <a:pt x="61" y="657"/>
                  <a:pt x="30" y="668"/>
                  <a:pt x="0" y="680"/>
                </a:cubicBezTo>
              </a:path>
            </a:pathLst>
          </a:custGeom>
          <a:noFill/>
          <a:ln w="9525">
            <a:solidFill>
              <a:schemeClr val="tx1"/>
            </a:solidFill>
            <a:round/>
            <a:headEnd/>
            <a:tailEnd/>
          </a:ln>
        </p:spPr>
        <p:txBody>
          <a:bodyPr/>
          <a:lstStyle/>
          <a:p>
            <a:endParaRPr lang="tr-TR"/>
          </a:p>
        </p:txBody>
      </p:sp>
      <p:grpSp>
        <p:nvGrpSpPr>
          <p:cNvPr id="2" name="Group 12"/>
          <p:cNvGrpSpPr>
            <a:grpSpLocks/>
          </p:cNvGrpSpPr>
          <p:nvPr/>
        </p:nvGrpSpPr>
        <p:grpSpPr bwMode="auto">
          <a:xfrm>
            <a:off x="1187450" y="3141663"/>
            <a:ext cx="2663825" cy="3455987"/>
            <a:chOff x="2376" y="10147"/>
            <a:chExt cx="5629" cy="4843"/>
          </a:xfrm>
        </p:grpSpPr>
        <p:pic>
          <p:nvPicPr>
            <p:cNvPr id="209929" name="Picture 13"/>
            <p:cNvPicPr preferRelativeResize="0">
              <a:picLocks noChangeAspect="1" noChangeArrowheads="1"/>
            </p:cNvPicPr>
            <p:nvPr/>
          </p:nvPicPr>
          <p:blipFill>
            <a:blip r:embed="rId5" cstate="print">
              <a:grayscl/>
            </a:blip>
            <a:srcRect/>
            <a:stretch>
              <a:fillRect/>
            </a:stretch>
          </p:blipFill>
          <p:spPr bwMode="auto">
            <a:xfrm>
              <a:off x="2376" y="10147"/>
              <a:ext cx="3163" cy="4843"/>
            </a:xfrm>
            <a:prstGeom prst="rect">
              <a:avLst/>
            </a:prstGeom>
            <a:noFill/>
            <a:ln w="38100">
              <a:solidFill>
                <a:srgbClr val="000000"/>
              </a:solidFill>
              <a:miter lim="800000"/>
              <a:headEnd/>
              <a:tailEnd/>
            </a:ln>
          </p:spPr>
        </p:pic>
        <p:sp>
          <p:nvSpPr>
            <p:cNvPr id="209930" name="Text Box 14"/>
            <p:cNvSpPr txBox="1">
              <a:spLocks noChangeArrowheads="1"/>
            </p:cNvSpPr>
            <p:nvPr/>
          </p:nvSpPr>
          <p:spPr bwMode="auto">
            <a:xfrm>
              <a:off x="5563" y="10219"/>
              <a:ext cx="2442" cy="836"/>
            </a:xfrm>
            <a:prstGeom prst="rect">
              <a:avLst/>
            </a:prstGeom>
            <a:noFill/>
            <a:ln w="38100">
              <a:solidFill>
                <a:srgbClr val="000000"/>
              </a:solidFill>
              <a:miter lim="800000"/>
              <a:headEnd/>
              <a:tailEnd/>
            </a:ln>
          </p:spPr>
          <p:txBody>
            <a:bodyPr lIns="0" tIns="0" rIns="0" bIns="0"/>
            <a:lstStyle/>
            <a:p>
              <a:pPr algn="just">
                <a:lnSpc>
                  <a:spcPct val="98000"/>
                </a:lnSpc>
              </a:pPr>
              <a:r>
                <a:rPr lang="tr-TR" sz="1400" b="1"/>
                <a:t>Kompozit Post-Kor</a:t>
              </a:r>
              <a:endParaRPr lang="tr-TR" sz="1400"/>
            </a:p>
          </p:txBody>
        </p:sp>
      </p:grpSp>
      <p:sp>
        <p:nvSpPr>
          <p:cNvPr id="83983" name="Freeform 15"/>
          <p:cNvSpPr>
            <a:spLocks/>
          </p:cNvSpPr>
          <p:nvPr/>
        </p:nvSpPr>
        <p:spPr bwMode="auto">
          <a:xfrm>
            <a:off x="6011863" y="3933825"/>
            <a:ext cx="157162" cy="1787525"/>
          </a:xfrm>
          <a:custGeom>
            <a:avLst/>
            <a:gdLst>
              <a:gd name="T0" fmla="*/ 0 w 99"/>
              <a:gd name="T1" fmla="*/ 0 h 1126"/>
              <a:gd name="T2" fmla="*/ 2147483647 w 99"/>
              <a:gd name="T3" fmla="*/ 2147483647 h 1126"/>
              <a:gd name="T4" fmla="*/ 2147483647 w 99"/>
              <a:gd name="T5" fmla="*/ 2147483647 h 1126"/>
              <a:gd name="T6" fmla="*/ 0 60000 65536"/>
              <a:gd name="T7" fmla="*/ 0 60000 65536"/>
              <a:gd name="T8" fmla="*/ 0 60000 65536"/>
              <a:gd name="T9" fmla="*/ 0 w 99"/>
              <a:gd name="T10" fmla="*/ 0 h 1126"/>
              <a:gd name="T11" fmla="*/ 99 w 99"/>
              <a:gd name="T12" fmla="*/ 1126 h 1126"/>
            </a:gdLst>
            <a:ahLst/>
            <a:cxnLst>
              <a:cxn ang="T6">
                <a:pos x="T0" y="T1"/>
              </a:cxn>
              <a:cxn ang="T7">
                <a:pos x="T2" y="T3"/>
              </a:cxn>
              <a:cxn ang="T8">
                <a:pos x="T4" y="T5"/>
              </a:cxn>
            </a:cxnLst>
            <a:rect l="T9" t="T10" r="T11" b="T12"/>
            <a:pathLst>
              <a:path w="99" h="1126">
                <a:moveTo>
                  <a:pt x="0" y="0"/>
                </a:moveTo>
                <a:cubicBezTo>
                  <a:pt x="41" y="389"/>
                  <a:pt x="83" y="778"/>
                  <a:pt x="91" y="952"/>
                </a:cubicBezTo>
                <a:cubicBezTo>
                  <a:pt x="99" y="1126"/>
                  <a:pt x="53" y="1028"/>
                  <a:pt x="46" y="1043"/>
                </a:cubicBezTo>
              </a:path>
            </a:pathLst>
          </a:custGeom>
          <a:noFill/>
          <a:ln w="9525">
            <a:solidFill>
              <a:schemeClr val="tx1"/>
            </a:solidFill>
            <a:round/>
            <a:headEnd/>
            <a:tailEnd/>
          </a:ln>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additive="base">
                                        <p:cTn id="7" dur="500" fill="hold"/>
                                        <p:tgtEl>
                                          <p:spTgt spid="83974"/>
                                        </p:tgtEl>
                                        <p:attrNameLst>
                                          <p:attrName>ppt_x</p:attrName>
                                        </p:attrNameLst>
                                      </p:cBhvr>
                                      <p:tavLst>
                                        <p:tav tm="0">
                                          <p:val>
                                            <p:strVal val="1+#ppt_w/2"/>
                                          </p:val>
                                        </p:tav>
                                        <p:tav tm="100000">
                                          <p:val>
                                            <p:strVal val="#ppt_x"/>
                                          </p:val>
                                        </p:tav>
                                      </p:tavLst>
                                    </p:anim>
                                    <p:anim calcmode="lin" valueType="num">
                                      <p:cBhvr additive="base">
                                        <p:cTn id="8" dur="500" fill="hold"/>
                                        <p:tgtEl>
                                          <p:spTgt spid="839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83975"/>
                                        </p:tgtEl>
                                        <p:attrNameLst>
                                          <p:attrName>style.visibility</p:attrName>
                                        </p:attrNameLst>
                                      </p:cBhvr>
                                      <p:to>
                                        <p:strVal val="visible"/>
                                      </p:to>
                                    </p:set>
                                    <p:anim calcmode="lin" valueType="num">
                                      <p:cBhvr>
                                        <p:cTn id="16" dur="500" fill="hold"/>
                                        <p:tgtEl>
                                          <p:spTgt spid="83975"/>
                                        </p:tgtEl>
                                        <p:attrNameLst>
                                          <p:attrName>ppt_w</p:attrName>
                                        </p:attrNameLst>
                                      </p:cBhvr>
                                      <p:tavLst>
                                        <p:tav tm="0">
                                          <p:val>
                                            <p:fltVal val="0"/>
                                          </p:val>
                                        </p:tav>
                                        <p:tav tm="100000">
                                          <p:val>
                                            <p:strVal val="#ppt_w"/>
                                          </p:val>
                                        </p:tav>
                                      </p:tavLst>
                                    </p:anim>
                                    <p:anim calcmode="lin" valueType="num">
                                      <p:cBhvr>
                                        <p:cTn id="17" dur="500" fill="hold"/>
                                        <p:tgtEl>
                                          <p:spTgt spid="83975"/>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83983"/>
                                        </p:tgtEl>
                                        <p:attrNameLst>
                                          <p:attrName>style.visibility</p:attrName>
                                        </p:attrNameLst>
                                      </p:cBhvr>
                                      <p:to>
                                        <p:strVal val="visible"/>
                                      </p:to>
                                    </p:set>
                                    <p:anim calcmode="lin" valueType="num">
                                      <p:cBhvr>
                                        <p:cTn id="20" dur="500" fill="hold"/>
                                        <p:tgtEl>
                                          <p:spTgt spid="83983"/>
                                        </p:tgtEl>
                                        <p:attrNameLst>
                                          <p:attrName>ppt_w</p:attrName>
                                        </p:attrNameLst>
                                      </p:cBhvr>
                                      <p:tavLst>
                                        <p:tav tm="0">
                                          <p:val>
                                            <p:fltVal val="0"/>
                                          </p:val>
                                        </p:tav>
                                        <p:tav tm="100000">
                                          <p:val>
                                            <p:strVal val="#ppt_w"/>
                                          </p:val>
                                        </p:tav>
                                      </p:tavLst>
                                    </p:anim>
                                    <p:anim calcmode="lin" valueType="num">
                                      <p:cBhvr>
                                        <p:cTn id="21" dur="500" fill="hold"/>
                                        <p:tgtEl>
                                          <p:spTgt spid="83983"/>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83979"/>
                                        </p:tgtEl>
                                        <p:attrNameLst>
                                          <p:attrName>style.visibility</p:attrName>
                                        </p:attrNameLst>
                                      </p:cBhvr>
                                      <p:to>
                                        <p:strVal val="visible"/>
                                      </p:to>
                                    </p:set>
                                    <p:anim calcmode="lin" valueType="num">
                                      <p:cBhvr>
                                        <p:cTn id="24" dur="500" fill="hold"/>
                                        <p:tgtEl>
                                          <p:spTgt spid="83979"/>
                                        </p:tgtEl>
                                        <p:attrNameLst>
                                          <p:attrName>ppt_w</p:attrName>
                                        </p:attrNameLst>
                                      </p:cBhvr>
                                      <p:tavLst>
                                        <p:tav tm="0">
                                          <p:val>
                                            <p:fltVal val="0"/>
                                          </p:val>
                                        </p:tav>
                                        <p:tav tm="100000">
                                          <p:val>
                                            <p:strVal val="#ppt_w"/>
                                          </p:val>
                                        </p:tav>
                                      </p:tavLst>
                                    </p:anim>
                                    <p:anim calcmode="lin" valueType="num">
                                      <p:cBhvr>
                                        <p:cTn id="25" dur="500" fill="hold"/>
                                        <p:tgtEl>
                                          <p:spTgt spid="839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p:bldP spid="83979" grpId="0" animBg="1"/>
      <p:bldP spid="839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p:cNvSpPr>
          <p:nvPr>
            <p:ph type="body" idx="1"/>
          </p:nvPr>
        </p:nvSpPr>
        <p:spPr>
          <a:xfrm>
            <a:off x="198728" y="673787"/>
            <a:ext cx="6893068" cy="5132133"/>
          </a:xfrm>
          <a:prstGeom prst="rect">
            <a:avLst/>
          </a:prstGeom>
        </p:spPr>
        <p:txBody>
          <a:bodyPr>
            <a:noAutofit/>
          </a:bodyPr>
          <a:lstStyle/>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Sınıf I-V kavite</a:t>
            </a:r>
            <a:r>
              <a:rPr lang="tr-TR" sz="2000" dirty="0" err="1">
                <a:cs typeface="Times New Roman" panose="02020603050405020304" pitchFamily="18" charset="0"/>
              </a:rPr>
              <a:t>ler</a:t>
            </a:r>
            <a:endParaRPr lang="tr-T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Travma </a:t>
            </a:r>
            <a:r>
              <a:rPr lang="tr-TR" sz="2000" dirty="0">
                <a:cs typeface="Times New Roman" panose="02020603050405020304" pitchFamily="18" charset="0"/>
              </a:rPr>
              <a:t>görmüş </a:t>
            </a:r>
            <a:r>
              <a:rPr sz="2000" dirty="0">
                <a:cs typeface="Times New Roman" panose="02020603050405020304" pitchFamily="18" charset="0"/>
              </a:rPr>
              <a:t>anterior dişler</a:t>
            </a:r>
            <a:r>
              <a:rPr lang="tr-TR" sz="2000" dirty="0">
                <a:cs typeface="Times New Roman" panose="02020603050405020304" pitchFamily="18" charset="0"/>
              </a:rPr>
              <a:t>de</a:t>
            </a:r>
            <a:endParaRP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Anterior dişlerdeki veneer uygulamalarında</a:t>
            </a: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Veneer tamirinde</a:t>
            </a: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Estetiğin düzeltilmesinde</a:t>
            </a:r>
          </a:p>
          <a:p>
            <a:pPr algn="just" defTabSz="318242">
              <a:spcBef>
                <a:spcPts val="1617"/>
              </a:spcBef>
              <a:buFont typeface="Wingdings" panose="05000000000000000000" pitchFamily="2" charset="2"/>
              <a:buChar char="v"/>
              <a:defRPr sz="1979"/>
            </a:pPr>
            <a:r>
              <a:rPr sz="2000" dirty="0" err="1">
                <a:cs typeface="Times New Roman" panose="02020603050405020304" pitchFamily="18" charset="0"/>
              </a:rPr>
              <a:t>Kor</a:t>
            </a:r>
            <a:r>
              <a:rPr sz="2000" dirty="0">
                <a:cs typeface="Times New Roman" panose="02020603050405020304" pitchFamily="18" charset="0"/>
              </a:rPr>
              <a:t> yapımında</a:t>
            </a:r>
          </a:p>
          <a:p>
            <a:pPr algn="just" defTabSz="318242">
              <a:spcBef>
                <a:spcPts val="1617"/>
              </a:spcBef>
              <a:buFont typeface="Wingdings" panose="05000000000000000000" pitchFamily="2" charset="2"/>
              <a:buChar char="v"/>
              <a:defRPr sz="1979"/>
            </a:pPr>
            <a:r>
              <a:rPr sz="2000" dirty="0" err="1">
                <a:cs typeface="Times New Roman" panose="02020603050405020304" pitchFamily="18" charset="0"/>
              </a:rPr>
              <a:t>İndirekt</a:t>
            </a:r>
            <a:r>
              <a:rPr sz="2000" dirty="0">
                <a:cs typeface="Times New Roman" panose="02020603050405020304" pitchFamily="18" charset="0"/>
              </a:rPr>
              <a:t> inlay </a:t>
            </a:r>
            <a:r>
              <a:rPr sz="2000" dirty="0" err="1">
                <a:cs typeface="Times New Roman" panose="02020603050405020304" pitchFamily="18" charset="0"/>
              </a:rPr>
              <a:t>restorasyonlarda</a:t>
            </a:r>
            <a:endParaRPr lang="tr-TR" sz="2000" dirty="0">
              <a:cs typeface="Times New Roman" panose="02020603050405020304" pitchFamily="18" charset="0"/>
            </a:endParaRPr>
          </a:p>
          <a:p>
            <a:pPr algn="just" defTabSz="318242">
              <a:spcBef>
                <a:spcPts val="1617"/>
              </a:spcBef>
              <a:buFont typeface="Wingdings" panose="05000000000000000000" pitchFamily="2" charset="2"/>
              <a:buChar char="v"/>
              <a:defRPr sz="1979"/>
            </a:pPr>
            <a:r>
              <a:rPr sz="2000" dirty="0">
                <a:cs typeface="Times New Roman" panose="02020603050405020304" pitchFamily="18" charset="0"/>
              </a:rPr>
              <a:t>Splintleme işlemlerinde</a:t>
            </a:r>
          </a:p>
        </p:txBody>
      </p:sp>
      <p:sp>
        <p:nvSpPr>
          <p:cNvPr id="3" name="Shape 554"/>
          <p:cNvSpPr>
            <a:spLocks noGrp="1"/>
          </p:cNvSpPr>
          <p:nvPr>
            <p:ph type="title"/>
          </p:nvPr>
        </p:nvSpPr>
        <p:spPr>
          <a:xfrm>
            <a:off x="198727" y="56827"/>
            <a:ext cx="6331960" cy="616961"/>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err="1">
                <a:solidFill>
                  <a:schemeClr val="accent5">
                    <a:lumMod val="60000"/>
                    <a:lumOff val="40000"/>
                  </a:schemeClr>
                </a:solidFill>
                <a:cs typeface="Times New Roman" panose="02020603050405020304" pitchFamily="18" charset="0"/>
              </a:rPr>
              <a:t>Ormoserler</a:t>
            </a:r>
            <a:r>
              <a:rPr lang="tr-TR" sz="2800" dirty="0">
                <a:solidFill>
                  <a:schemeClr val="accent5">
                    <a:lumMod val="60000"/>
                    <a:lumOff val="40000"/>
                  </a:schemeClr>
                </a:solidFill>
                <a:cs typeface="Times New Roman" panose="02020603050405020304" pitchFamily="18" charset="0"/>
              </a:rPr>
              <a:t>in Kullanımı</a:t>
            </a:r>
            <a:endParaRPr sz="2800" dirty="0">
              <a:solidFill>
                <a:schemeClr val="accent5">
                  <a:lumMod val="60000"/>
                  <a:lumOff val="40000"/>
                </a:schemeClr>
              </a:solidFill>
              <a:cs typeface="Times New Roman" panose="02020603050405020304" pitchFamily="18" charset="0"/>
            </a:endParaRPr>
          </a:p>
        </p:txBody>
      </p:sp>
      <p:sp>
        <p:nvSpPr>
          <p:cNvPr id="4" name="Metin kutusu 3"/>
          <p:cNvSpPr txBox="1"/>
          <p:nvPr/>
        </p:nvSpPr>
        <p:spPr>
          <a:xfrm>
            <a:off x="4039466" y="6659390"/>
            <a:ext cx="5026603" cy="195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latin typeface="Arial" charset="-94"/>
                <a:ea typeface="Arial" charset="-94"/>
                <a:cs typeface="Arial" charset="-94"/>
              </a:rPr>
              <a:t>Efes ve ark., 2006; </a:t>
            </a:r>
            <a:r>
              <a:rPr lang="tr-TR" sz="800" dirty="0" err="1">
                <a:latin typeface="Arial" charset="-94"/>
                <a:ea typeface="Arial" charset="-94"/>
                <a:cs typeface="Arial" charset="-94"/>
              </a:rPr>
              <a:t>Schirrmeister</a:t>
            </a:r>
            <a:r>
              <a:rPr lang="tr-TR" sz="800" dirty="0">
                <a:latin typeface="Arial" charset="-94"/>
                <a:ea typeface="Arial" charset="-94"/>
                <a:cs typeface="Arial" charset="-94"/>
              </a:rPr>
              <a:t> ve ark., 2006; </a:t>
            </a:r>
            <a:r>
              <a:rPr lang="tr-TR" sz="800" dirty="0" err="1">
                <a:latin typeface="Arial" charset="-94"/>
                <a:ea typeface="Arial" charset="-94"/>
                <a:cs typeface="Arial" charset="-94"/>
              </a:rPr>
              <a:t>Mahmoud</a:t>
            </a:r>
            <a:r>
              <a:rPr lang="tr-TR" sz="800" dirty="0">
                <a:latin typeface="Arial" charset="-94"/>
                <a:ea typeface="Arial" charset="-94"/>
                <a:cs typeface="Arial" charset="-94"/>
              </a:rPr>
              <a:t> ve ark., 2008; </a:t>
            </a:r>
            <a:r>
              <a:rPr lang="tr-TR" sz="800" dirty="0" err="1">
                <a:latin typeface="Arial" charset="-94"/>
                <a:ea typeface="Arial" charset="-94"/>
                <a:cs typeface="Arial" charset="-94"/>
              </a:rPr>
              <a:t>Stefanski</a:t>
            </a:r>
            <a:r>
              <a:rPr lang="tr-TR" sz="800" dirty="0">
                <a:latin typeface="Arial" charset="-94"/>
                <a:ea typeface="Arial" charset="-94"/>
                <a:cs typeface="Arial" charset="-94"/>
              </a:rPr>
              <a:t> ve Van </a:t>
            </a:r>
            <a:r>
              <a:rPr lang="tr-TR" sz="800" dirty="0" err="1">
                <a:latin typeface="Arial" charset="-94"/>
                <a:ea typeface="Arial" charset="-94"/>
                <a:cs typeface="Arial" charset="-94"/>
              </a:rPr>
              <a:t>Dijken</a:t>
            </a:r>
            <a:r>
              <a:rPr lang="tr-TR" sz="800" dirty="0">
                <a:latin typeface="Arial" charset="-94"/>
                <a:ea typeface="Arial" charset="-94"/>
                <a:cs typeface="Arial" charset="-94"/>
              </a:rPr>
              <a:t>, 2012</a:t>
            </a:r>
            <a:endParaRPr lang="tr-TR" sz="800" dirty="0">
              <a:solidFill>
                <a:srgbClr val="FFFFFF"/>
              </a:solidFill>
              <a:latin typeface="Arial" charset="-94"/>
              <a:ea typeface="Arial" charset="-94"/>
              <a:cs typeface="Arial" charset="-94"/>
              <a:sym typeface="Chalkduster"/>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2145" t="20077" r="17755" b="8333"/>
          <a:stretch/>
        </p:blipFill>
        <p:spPr>
          <a:xfrm>
            <a:off x="6799552" y="4698444"/>
            <a:ext cx="1927830" cy="1107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766" y="4996160"/>
            <a:ext cx="1537864" cy="8097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l="11739" t="37212" r="10561" b="37276"/>
          <a:stretch/>
        </p:blipFill>
        <p:spPr>
          <a:xfrm>
            <a:off x="5761755" y="938452"/>
            <a:ext cx="3121827" cy="768756"/>
          </a:xfrm>
          <a:prstGeom prst="rect">
            <a:avLst/>
          </a:prstGeom>
        </p:spPr>
      </p:pic>
      <p:pic>
        <p:nvPicPr>
          <p:cNvPr id="9" name="Resim 8"/>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128000"/>
                    </a14:imgEffect>
                  </a14:imgLayer>
                </a14:imgProps>
              </a:ext>
              <a:ext uri="{28A0092B-C50C-407E-A947-70E740481C1C}">
                <a14:useLocalDpi xmlns:a14="http://schemas.microsoft.com/office/drawing/2010/main" val="0"/>
              </a:ext>
            </a:extLst>
          </a:blip>
          <a:srcRect l="-1" r="-1305" b="17065"/>
          <a:stretch/>
        </p:blipFill>
        <p:spPr>
          <a:xfrm>
            <a:off x="5542619" y="2938294"/>
            <a:ext cx="3340964" cy="910048"/>
          </a:xfrm>
          <a:prstGeom prst="rect">
            <a:avLst/>
          </a:prstGeom>
          <a:effectLst>
            <a:outerShdw blurRad="50800" dist="50800" dir="5400000" algn="ctr" rotWithShape="0">
              <a:srgbClr val="000000">
                <a:alpha val="92000"/>
              </a:srgbClr>
            </a:outerShdw>
          </a:effectLst>
        </p:spPr>
      </p:pic>
    </p:spTree>
    <p:extLst>
      <p:ext uri="{BB962C8B-B14F-4D97-AF65-F5344CB8AC3E}">
        <p14:creationId xmlns:p14="http://schemas.microsoft.com/office/powerpoint/2010/main" val="712647178"/>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0947" name="Picture 5" descr="bluebend3jo"/>
          <p:cNvPicPr>
            <a:picLocks noChangeAspect="1" noChangeArrowheads="1"/>
          </p:cNvPicPr>
          <p:nvPr/>
        </p:nvPicPr>
        <p:blipFill>
          <a:blip r:embed="rId3" cstate="print"/>
          <a:srcRect/>
          <a:stretch>
            <a:fillRect/>
          </a:stretch>
        </p:blipFill>
        <p:spPr bwMode="auto">
          <a:xfrm>
            <a:off x="0" y="0"/>
            <a:ext cx="9324975" cy="5805488"/>
          </a:xfrm>
          <a:prstGeom prst="rect">
            <a:avLst/>
          </a:prstGeom>
          <a:noFill/>
          <a:ln w="9525">
            <a:noFill/>
            <a:miter lim="800000"/>
            <a:headEnd/>
            <a:tailEnd/>
          </a:ln>
        </p:spPr>
      </p:pic>
      <p:sp>
        <p:nvSpPr>
          <p:cNvPr id="84998" name="Rectangle 6"/>
          <p:cNvSpPr>
            <a:spLocks noChangeArrowheads="1"/>
          </p:cNvSpPr>
          <p:nvPr/>
        </p:nvSpPr>
        <p:spPr bwMode="auto">
          <a:xfrm>
            <a:off x="395288" y="431800"/>
            <a:ext cx="7643812" cy="457200"/>
          </a:xfrm>
          <a:prstGeom prst="rect">
            <a:avLst/>
          </a:prstGeom>
          <a:noFill/>
          <a:ln w="9525">
            <a:noFill/>
            <a:miter lim="800000"/>
            <a:headEnd/>
            <a:tailEnd/>
          </a:ln>
        </p:spPr>
        <p:txBody>
          <a:bodyPr wrap="none" anchor="ctr">
            <a:spAutoFit/>
          </a:bodyPr>
          <a:lstStyle/>
          <a:p>
            <a:pPr algn="just"/>
            <a:r>
              <a:rPr lang="tr-TR" sz="2400"/>
              <a:t>Bitirme ve polisaj işlemleri ile restorasyon tamamlanır.</a:t>
            </a:r>
          </a:p>
        </p:txBody>
      </p:sp>
      <p:sp>
        <p:nvSpPr>
          <p:cNvPr id="84999" name="Rectangle 7"/>
          <p:cNvSpPr>
            <a:spLocks noChangeArrowheads="1"/>
          </p:cNvSpPr>
          <p:nvPr/>
        </p:nvSpPr>
        <p:spPr bwMode="auto">
          <a:xfrm>
            <a:off x="755650" y="5876925"/>
            <a:ext cx="7596188" cy="822325"/>
          </a:xfrm>
          <a:prstGeom prst="rect">
            <a:avLst/>
          </a:prstGeom>
          <a:noFill/>
          <a:ln w="9525">
            <a:noFill/>
            <a:miter lim="800000"/>
            <a:headEnd/>
            <a:tailEnd/>
          </a:ln>
        </p:spPr>
        <p:txBody>
          <a:bodyPr anchor="ctr">
            <a:spAutoFit/>
          </a:bodyPr>
          <a:lstStyle/>
          <a:p>
            <a:pPr algn="ctr"/>
            <a:r>
              <a:rPr lang="tr-TR" sz="2400">
                <a:solidFill>
                  <a:schemeClr val="bg1"/>
                </a:solidFill>
              </a:rPr>
              <a:t>Post yapımında fiberle güçlendirilmiş kompozitler ve poliasitle modifiye kompozitler de kullanılmaktadır.</a:t>
            </a:r>
          </a:p>
        </p:txBody>
      </p:sp>
      <p:pic>
        <p:nvPicPr>
          <p:cNvPr id="85000" name="Picture 8" descr="DSC00647"/>
          <p:cNvPicPr>
            <a:picLocks noChangeAspect="1" noChangeArrowheads="1"/>
          </p:cNvPicPr>
          <p:nvPr/>
        </p:nvPicPr>
        <p:blipFill>
          <a:blip r:embed="rId4" cstate="print"/>
          <a:srcRect l="13626" t="31786" r="26801" b="13710"/>
          <a:stretch>
            <a:fillRect/>
          </a:stretch>
        </p:blipFill>
        <p:spPr bwMode="auto">
          <a:xfrm>
            <a:off x="2195513" y="1484313"/>
            <a:ext cx="4897437" cy="3360737"/>
          </a:xfrm>
          <a:prstGeom prst="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4998"/>
                                        </p:tgtEl>
                                        <p:attrNameLst>
                                          <p:attrName>style.visibility</p:attrName>
                                        </p:attrNameLst>
                                      </p:cBhvr>
                                      <p:to>
                                        <p:strVal val="visible"/>
                                      </p:to>
                                    </p:set>
                                    <p:anim calcmode="lin" valueType="num">
                                      <p:cBhvr>
                                        <p:cTn id="7" dur="500" fill="hold"/>
                                        <p:tgtEl>
                                          <p:spTgt spid="84998"/>
                                        </p:tgtEl>
                                        <p:attrNameLst>
                                          <p:attrName>ppt_w</p:attrName>
                                        </p:attrNameLst>
                                      </p:cBhvr>
                                      <p:tavLst>
                                        <p:tav tm="0">
                                          <p:val>
                                            <p:fltVal val="0"/>
                                          </p:val>
                                        </p:tav>
                                        <p:tav tm="100000">
                                          <p:val>
                                            <p:strVal val="#ppt_w"/>
                                          </p:val>
                                        </p:tav>
                                      </p:tavLst>
                                    </p:anim>
                                    <p:anim calcmode="lin" valueType="num">
                                      <p:cBhvr>
                                        <p:cTn id="8" dur="500" fill="hold"/>
                                        <p:tgtEl>
                                          <p:spTgt spid="8499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5000"/>
                                        </p:tgtEl>
                                        <p:attrNameLst>
                                          <p:attrName>style.visibility</p:attrName>
                                        </p:attrNameLst>
                                      </p:cBhvr>
                                      <p:to>
                                        <p:strVal val="visible"/>
                                      </p:to>
                                    </p:set>
                                    <p:anim calcmode="lin" valueType="num">
                                      <p:cBhvr>
                                        <p:cTn id="11" dur="500" fill="hold"/>
                                        <p:tgtEl>
                                          <p:spTgt spid="85000"/>
                                        </p:tgtEl>
                                        <p:attrNameLst>
                                          <p:attrName>ppt_w</p:attrName>
                                        </p:attrNameLst>
                                      </p:cBhvr>
                                      <p:tavLst>
                                        <p:tav tm="0">
                                          <p:val>
                                            <p:fltVal val="0"/>
                                          </p:val>
                                        </p:tav>
                                        <p:tav tm="100000">
                                          <p:val>
                                            <p:strVal val="#ppt_w"/>
                                          </p:val>
                                        </p:tav>
                                      </p:tavLst>
                                    </p:anim>
                                    <p:anim calcmode="lin" valueType="num">
                                      <p:cBhvr>
                                        <p:cTn id="12" dur="500" fill="hold"/>
                                        <p:tgtEl>
                                          <p:spTgt spid="85000"/>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4999"/>
                                        </p:tgtEl>
                                        <p:attrNameLst>
                                          <p:attrName>style.visibility</p:attrName>
                                        </p:attrNameLst>
                                      </p:cBhvr>
                                      <p:to>
                                        <p:strVal val="visible"/>
                                      </p:to>
                                    </p:set>
                                    <p:anim calcmode="lin" valueType="num">
                                      <p:cBhvr additive="base">
                                        <p:cTn id="16" dur="500" fill="hold"/>
                                        <p:tgtEl>
                                          <p:spTgt spid="84999"/>
                                        </p:tgtEl>
                                        <p:attrNameLst>
                                          <p:attrName>ppt_x</p:attrName>
                                        </p:attrNameLst>
                                      </p:cBhvr>
                                      <p:tavLst>
                                        <p:tav tm="0">
                                          <p:val>
                                            <p:strVal val="#ppt_x"/>
                                          </p:val>
                                        </p:tav>
                                        <p:tav tm="100000">
                                          <p:val>
                                            <p:strVal val="#ppt_x"/>
                                          </p:val>
                                        </p:tav>
                                      </p:tavLst>
                                    </p:anim>
                                    <p:anim calcmode="lin" valueType="num">
                                      <p:cBhvr additive="base">
                                        <p:cTn id="17" dur="500" fill="hold"/>
                                        <p:tgtEl>
                                          <p:spTgt spid="849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p:bldP spid="8499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197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211972" name="Rectangle 6"/>
          <p:cNvSpPr>
            <a:spLocks noChangeArrowheads="1"/>
          </p:cNvSpPr>
          <p:nvPr/>
        </p:nvSpPr>
        <p:spPr bwMode="auto">
          <a:xfrm>
            <a:off x="395288" y="333375"/>
            <a:ext cx="4321175" cy="495300"/>
          </a:xfrm>
          <a:prstGeom prst="rect">
            <a:avLst/>
          </a:prstGeom>
          <a:solidFill>
            <a:srgbClr val="FFFF00"/>
          </a:solidFill>
          <a:ln w="38100">
            <a:solidFill>
              <a:srgbClr val="FFFF00"/>
            </a:solidFill>
            <a:miter lim="800000"/>
            <a:headEnd/>
            <a:tailEnd/>
          </a:ln>
        </p:spPr>
        <p:txBody>
          <a:bodyPr wrap="none" anchor="ctr">
            <a:spAutoFit/>
          </a:bodyPr>
          <a:lstStyle/>
          <a:p>
            <a:r>
              <a:rPr lang="tr-TR" sz="2400" b="1"/>
              <a:t>2.MANTAR RESTORASYON</a:t>
            </a:r>
            <a:r>
              <a:rPr lang="tr-TR" sz="2400"/>
              <a:t> </a:t>
            </a:r>
          </a:p>
        </p:txBody>
      </p:sp>
      <p:sp>
        <p:nvSpPr>
          <p:cNvPr id="86023" name="Rectangle 7"/>
          <p:cNvSpPr>
            <a:spLocks noChangeArrowheads="1"/>
          </p:cNvSpPr>
          <p:nvPr/>
        </p:nvSpPr>
        <p:spPr bwMode="auto">
          <a:xfrm>
            <a:off x="395288" y="981075"/>
            <a:ext cx="8364537" cy="1200150"/>
          </a:xfrm>
          <a:prstGeom prst="rect">
            <a:avLst/>
          </a:prstGeom>
          <a:noFill/>
          <a:ln w="9525">
            <a:noFill/>
            <a:miter lim="800000"/>
            <a:headEnd/>
            <a:tailEnd/>
          </a:ln>
        </p:spPr>
        <p:txBody>
          <a:bodyPr anchor="ctr">
            <a:spAutoFit/>
          </a:bodyPr>
          <a:lstStyle/>
          <a:p>
            <a:pPr algn="ctr"/>
            <a:r>
              <a:rPr lang="tr-TR" sz="2400"/>
              <a:t>Aşırı madde kayıplı, kanal tedavisi uygulanmış, süt kesici ve kanin gibi kök yapısının daha güçlü olduğu dişlerde uygulanır.</a:t>
            </a:r>
          </a:p>
        </p:txBody>
      </p:sp>
      <p:sp>
        <p:nvSpPr>
          <p:cNvPr id="86024" name="Rectangle 8"/>
          <p:cNvSpPr>
            <a:spLocks noChangeArrowheads="1"/>
          </p:cNvSpPr>
          <p:nvPr/>
        </p:nvSpPr>
        <p:spPr bwMode="auto">
          <a:xfrm>
            <a:off x="323850" y="2232025"/>
            <a:ext cx="6119813" cy="4524375"/>
          </a:xfrm>
          <a:prstGeom prst="rect">
            <a:avLst/>
          </a:prstGeom>
          <a:noFill/>
          <a:ln w="9525">
            <a:noFill/>
            <a:miter lim="800000"/>
            <a:headEnd/>
            <a:tailEnd/>
          </a:ln>
        </p:spPr>
        <p:txBody>
          <a:bodyPr anchor="ctr">
            <a:spAutoFit/>
          </a:bodyPr>
          <a:lstStyle/>
          <a:p>
            <a:pPr algn="just">
              <a:buFont typeface="Wingdings" pitchFamily="2" charset="2"/>
              <a:buChar char="Ø"/>
            </a:pPr>
            <a:r>
              <a:rPr lang="tr-TR" sz="2400"/>
              <a:t>Kanal tedavisi tamamlandıktan sonra ikinci randevuda kanal patı mine-sement sınırının 5 mm altına kadar boşaltılır. </a:t>
            </a:r>
          </a:p>
          <a:p>
            <a:pPr algn="just">
              <a:buFont typeface="Wingdings" pitchFamily="2" charset="2"/>
              <a:buChar char="Ø"/>
            </a:pPr>
            <a:r>
              <a:rPr lang="tr-TR" sz="2400"/>
              <a:t>Kanal patının üzeri ince bir cam iyonomer simanla örtülür.</a:t>
            </a:r>
          </a:p>
          <a:p>
            <a:pPr algn="just">
              <a:buFont typeface="Wingdings" pitchFamily="2" charset="2"/>
              <a:buChar char="Ø"/>
            </a:pPr>
            <a:r>
              <a:rPr lang="tr-TR" sz="2400"/>
              <a:t>6 nolu bir ront frezle dişeti kenarından apikale doğru 3-4mm daha aşağıda, çepeçevre bir oluk açılarak, underkut sahası oluşturulur.</a:t>
            </a:r>
          </a:p>
          <a:p>
            <a:pPr algn="just">
              <a:buFont typeface="Wingdings" pitchFamily="2" charset="2"/>
              <a:buChar char="Ø"/>
            </a:pPr>
            <a:r>
              <a:rPr lang="tr-TR" sz="2400"/>
              <a:t>Lateral kök perforasyonunun önlenebilmesi için frez dişin uzun eksenine paralel olarak tutulmalıdır.</a:t>
            </a:r>
          </a:p>
        </p:txBody>
      </p:sp>
      <p:pic>
        <p:nvPicPr>
          <p:cNvPr id="86025" name="Picture 9"/>
          <p:cNvPicPr>
            <a:picLocks noChangeAspect="1" noChangeArrowheads="1"/>
          </p:cNvPicPr>
          <p:nvPr/>
        </p:nvPicPr>
        <p:blipFill>
          <a:blip r:embed="rId4" cstate="print"/>
          <a:srcRect/>
          <a:stretch>
            <a:fillRect/>
          </a:stretch>
        </p:blipFill>
        <p:spPr bwMode="auto">
          <a:xfrm>
            <a:off x="7019925" y="2513013"/>
            <a:ext cx="2124075" cy="4011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6023"/>
                                        </p:tgtEl>
                                        <p:attrNameLst>
                                          <p:attrName>ppt_x</p:attrName>
                                        </p:attrNameLst>
                                      </p:cBhvr>
                                      <p:tavLst>
                                        <p:tav tm="0">
                                          <p:val>
                                            <p:strVal val="ppt_x"/>
                                          </p:val>
                                        </p:tav>
                                        <p:tav tm="100000">
                                          <p:val>
                                            <p:strVal val="0-ppt_w/2"/>
                                          </p:val>
                                        </p:tav>
                                      </p:tavLst>
                                    </p:anim>
                                    <p:anim calcmode="lin" valueType="num">
                                      <p:cBhvr additive="base">
                                        <p:cTn id="7" dur="500"/>
                                        <p:tgtEl>
                                          <p:spTgt spid="86023"/>
                                        </p:tgtEl>
                                        <p:attrNameLst>
                                          <p:attrName>ppt_y</p:attrName>
                                        </p:attrNameLst>
                                      </p:cBhvr>
                                      <p:tavLst>
                                        <p:tav tm="0">
                                          <p:val>
                                            <p:strVal val="ppt_y"/>
                                          </p:val>
                                        </p:tav>
                                        <p:tav tm="100000">
                                          <p:val>
                                            <p:strVal val="ppt_y"/>
                                          </p:val>
                                        </p:tav>
                                      </p:tavLst>
                                    </p:anim>
                                    <p:set>
                                      <p:cBhvr>
                                        <p:cTn id="8" dur="1" fill="hold">
                                          <p:stCondLst>
                                            <p:cond delay="499"/>
                                          </p:stCondLst>
                                        </p:cTn>
                                        <p:tgtEl>
                                          <p:spTgt spid="86023"/>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86024"/>
                                        </p:tgtEl>
                                        <p:attrNameLst>
                                          <p:attrName>style.visibility</p:attrName>
                                        </p:attrNameLst>
                                      </p:cBhvr>
                                      <p:to>
                                        <p:strVal val="visible"/>
                                      </p:to>
                                    </p:set>
                                    <p:anim calcmode="lin" valueType="num">
                                      <p:cBhvr additive="base">
                                        <p:cTn id="11" dur="500" fill="hold"/>
                                        <p:tgtEl>
                                          <p:spTgt spid="86024"/>
                                        </p:tgtEl>
                                        <p:attrNameLst>
                                          <p:attrName>ppt_x</p:attrName>
                                        </p:attrNameLst>
                                      </p:cBhvr>
                                      <p:tavLst>
                                        <p:tav tm="0">
                                          <p:val>
                                            <p:strVal val="1+#ppt_w/2"/>
                                          </p:val>
                                        </p:tav>
                                        <p:tav tm="100000">
                                          <p:val>
                                            <p:strVal val="#ppt_x"/>
                                          </p:val>
                                        </p:tav>
                                      </p:tavLst>
                                    </p:anim>
                                    <p:anim calcmode="lin" valueType="num">
                                      <p:cBhvr additive="base">
                                        <p:cTn id="12" dur="500" fill="hold"/>
                                        <p:tgtEl>
                                          <p:spTgt spid="860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6025"/>
                                        </p:tgtEl>
                                        <p:attrNameLst>
                                          <p:attrName>style.visibility</p:attrName>
                                        </p:attrNameLst>
                                      </p:cBhvr>
                                      <p:to>
                                        <p:strVal val="visible"/>
                                      </p:to>
                                    </p:set>
                                    <p:anim calcmode="lin" valueType="num">
                                      <p:cBhvr additive="base">
                                        <p:cTn id="15" dur="500" fill="hold"/>
                                        <p:tgtEl>
                                          <p:spTgt spid="86025"/>
                                        </p:tgtEl>
                                        <p:attrNameLst>
                                          <p:attrName>ppt_x</p:attrName>
                                        </p:attrNameLst>
                                      </p:cBhvr>
                                      <p:tavLst>
                                        <p:tav tm="0">
                                          <p:val>
                                            <p:strVal val="1+#ppt_w/2"/>
                                          </p:val>
                                        </p:tav>
                                        <p:tav tm="100000">
                                          <p:val>
                                            <p:strVal val="#ppt_x"/>
                                          </p:val>
                                        </p:tav>
                                      </p:tavLst>
                                    </p:anim>
                                    <p:anim calcmode="lin" valueType="num">
                                      <p:cBhvr additive="base">
                                        <p:cTn id="16" dur="500" fill="hold"/>
                                        <p:tgtEl>
                                          <p:spTgt spid="860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p:bldP spid="860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2995"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7046" name="Rectangle 6"/>
          <p:cNvSpPr>
            <a:spLocks noChangeArrowheads="1"/>
          </p:cNvSpPr>
          <p:nvPr/>
        </p:nvSpPr>
        <p:spPr bwMode="auto">
          <a:xfrm>
            <a:off x="468313" y="519113"/>
            <a:ext cx="3598862" cy="5264150"/>
          </a:xfrm>
          <a:prstGeom prst="rect">
            <a:avLst/>
          </a:prstGeom>
          <a:noFill/>
          <a:ln w="9525">
            <a:noFill/>
            <a:miter lim="800000"/>
            <a:headEnd/>
            <a:tailEnd/>
          </a:ln>
        </p:spPr>
        <p:txBody>
          <a:bodyPr anchor="ctr">
            <a:spAutoFit/>
          </a:bodyPr>
          <a:lstStyle/>
          <a:p>
            <a:pPr>
              <a:buFont typeface="Wingdings" pitchFamily="2" charset="2"/>
              <a:buChar char="Ø"/>
            </a:pPr>
            <a:r>
              <a:rPr lang="tr-TR" sz="2400"/>
              <a:t>Asitleme ve bonding ajan uygulandıktan sonra kompozit tabakalar halinde polimerize edilir</a:t>
            </a:r>
          </a:p>
          <a:p>
            <a:pPr>
              <a:buFont typeface="Wingdings" pitchFamily="2" charset="2"/>
              <a:buChar char="Ø"/>
            </a:pPr>
            <a:r>
              <a:rPr lang="tr-TR" sz="2400"/>
              <a:t> </a:t>
            </a:r>
          </a:p>
          <a:p>
            <a:pPr>
              <a:buFont typeface="Wingdings" pitchFamily="2" charset="2"/>
              <a:buChar char="Ø"/>
            </a:pPr>
            <a:r>
              <a:rPr lang="tr-TR" sz="2400"/>
              <a:t>Ters duran mantara benzer yapıda bir post hazırlanmış olur.</a:t>
            </a:r>
          </a:p>
          <a:p>
            <a:pPr>
              <a:buFont typeface="Wingdings" pitchFamily="2" charset="2"/>
              <a:buChar char="Ø"/>
            </a:pPr>
            <a:endParaRPr lang="tr-TR" sz="2400"/>
          </a:p>
          <a:p>
            <a:pPr>
              <a:buFont typeface="Wingdings" pitchFamily="2" charset="2"/>
              <a:buChar char="Ø"/>
            </a:pPr>
            <a:r>
              <a:rPr lang="tr-TR" sz="2400"/>
              <a:t>Post üzerine strip kronla daha önce belirtildiği gibi kompozit kron hazırlanarak restorasyon tamamlanır.</a:t>
            </a:r>
          </a:p>
        </p:txBody>
      </p:sp>
      <p:sp>
        <p:nvSpPr>
          <p:cNvPr id="87048" name="Rectangle 8"/>
          <p:cNvSpPr>
            <a:spLocks noChangeArrowheads="1"/>
          </p:cNvSpPr>
          <p:nvPr/>
        </p:nvSpPr>
        <p:spPr bwMode="auto">
          <a:xfrm>
            <a:off x="4643438" y="404813"/>
            <a:ext cx="3600450" cy="5400675"/>
          </a:xfrm>
          <a:prstGeom prst="rect">
            <a:avLst/>
          </a:prstGeom>
          <a:solidFill>
            <a:schemeClr val="bg1"/>
          </a:solidFill>
          <a:ln w="9525">
            <a:noFill/>
            <a:miter lim="800000"/>
            <a:headEnd/>
            <a:tailEnd/>
          </a:ln>
        </p:spPr>
        <p:txBody>
          <a:bodyPr wrap="none" anchor="ctr"/>
          <a:lstStyle/>
          <a:p>
            <a:endParaRPr lang="tr-TR"/>
          </a:p>
        </p:txBody>
      </p:sp>
      <p:pic>
        <p:nvPicPr>
          <p:cNvPr id="87047" name="Picture 7"/>
          <p:cNvPicPr>
            <a:picLocks noChangeAspect="1" noChangeArrowheads="1"/>
          </p:cNvPicPr>
          <p:nvPr/>
        </p:nvPicPr>
        <p:blipFill>
          <a:blip r:embed="rId4" cstate="print"/>
          <a:srcRect/>
          <a:stretch>
            <a:fillRect/>
          </a:stretch>
        </p:blipFill>
        <p:spPr bwMode="auto">
          <a:xfrm>
            <a:off x="5219700" y="1557338"/>
            <a:ext cx="2592388" cy="4248150"/>
          </a:xfrm>
          <a:prstGeom prst="rect">
            <a:avLst/>
          </a:prstGeom>
          <a:noFill/>
          <a:ln w="9525">
            <a:noFill/>
            <a:miter lim="800000"/>
            <a:headEnd/>
            <a:tailEnd/>
          </a:ln>
        </p:spPr>
      </p:pic>
      <p:sp>
        <p:nvSpPr>
          <p:cNvPr id="87049" name="Freeform 9"/>
          <p:cNvSpPr>
            <a:spLocks/>
          </p:cNvSpPr>
          <p:nvPr/>
        </p:nvSpPr>
        <p:spPr bwMode="auto">
          <a:xfrm>
            <a:off x="4908550" y="536575"/>
            <a:ext cx="3298825" cy="1884363"/>
          </a:xfrm>
          <a:custGeom>
            <a:avLst/>
            <a:gdLst>
              <a:gd name="T0" fmla="*/ 2147483647 w 2078"/>
              <a:gd name="T1" fmla="*/ 2147483647 h 1187"/>
              <a:gd name="T2" fmla="*/ 2147483647 w 2078"/>
              <a:gd name="T3" fmla="*/ 2147483647 h 1187"/>
              <a:gd name="T4" fmla="*/ 2147483647 w 2078"/>
              <a:gd name="T5" fmla="*/ 2147483647 h 1187"/>
              <a:gd name="T6" fmla="*/ 2147483647 w 2078"/>
              <a:gd name="T7" fmla="*/ 2147483647 h 1187"/>
              <a:gd name="T8" fmla="*/ 2147483647 w 2078"/>
              <a:gd name="T9" fmla="*/ 2147483647 h 1187"/>
              <a:gd name="T10" fmla="*/ 2147483647 w 2078"/>
              <a:gd name="T11" fmla="*/ 2147483647 h 1187"/>
              <a:gd name="T12" fmla="*/ 2147483647 w 2078"/>
              <a:gd name="T13" fmla="*/ 2147483647 h 1187"/>
              <a:gd name="T14" fmla="*/ 0 60000 65536"/>
              <a:gd name="T15" fmla="*/ 0 60000 65536"/>
              <a:gd name="T16" fmla="*/ 0 60000 65536"/>
              <a:gd name="T17" fmla="*/ 0 60000 65536"/>
              <a:gd name="T18" fmla="*/ 0 60000 65536"/>
              <a:gd name="T19" fmla="*/ 0 60000 65536"/>
              <a:gd name="T20" fmla="*/ 0 60000 65536"/>
              <a:gd name="T21" fmla="*/ 0 w 2078"/>
              <a:gd name="T22" fmla="*/ 0 h 1187"/>
              <a:gd name="T23" fmla="*/ 2078 w 2078"/>
              <a:gd name="T24" fmla="*/ 1187 h 11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8" h="1187">
                <a:moveTo>
                  <a:pt x="196" y="1187"/>
                </a:moveTo>
                <a:cubicBezTo>
                  <a:pt x="162" y="914"/>
                  <a:pt x="129" y="642"/>
                  <a:pt x="106" y="461"/>
                </a:cubicBezTo>
                <a:cubicBezTo>
                  <a:pt x="83" y="280"/>
                  <a:pt x="0" y="166"/>
                  <a:pt x="60" y="98"/>
                </a:cubicBezTo>
                <a:cubicBezTo>
                  <a:pt x="120" y="30"/>
                  <a:pt x="173" y="60"/>
                  <a:pt x="468" y="53"/>
                </a:cubicBezTo>
                <a:cubicBezTo>
                  <a:pt x="763" y="46"/>
                  <a:pt x="1580" y="0"/>
                  <a:pt x="1829" y="53"/>
                </a:cubicBezTo>
                <a:cubicBezTo>
                  <a:pt x="2078" y="106"/>
                  <a:pt x="1972" y="182"/>
                  <a:pt x="1965" y="371"/>
                </a:cubicBezTo>
                <a:cubicBezTo>
                  <a:pt x="1958" y="560"/>
                  <a:pt x="1871" y="873"/>
                  <a:pt x="1784" y="1187"/>
                </a:cubicBezTo>
              </a:path>
            </a:pathLst>
          </a:custGeom>
          <a:noFill/>
          <a:ln w="31750">
            <a:solidFill>
              <a:schemeClr val="tx1"/>
            </a:solidFill>
            <a:round/>
            <a:headEnd/>
            <a:tailEnd/>
          </a:ln>
        </p:spPr>
        <p:txBody>
          <a:bodyP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7046"/>
                                        </p:tgtEl>
                                        <p:attrNameLst>
                                          <p:attrName>style.visibility</p:attrName>
                                        </p:attrNameLst>
                                      </p:cBhvr>
                                      <p:to>
                                        <p:strVal val="visible"/>
                                      </p:to>
                                    </p:set>
                                    <p:anim calcmode="lin" valueType="num">
                                      <p:cBhvr additive="base">
                                        <p:cTn id="7" dur="500" fill="hold"/>
                                        <p:tgtEl>
                                          <p:spTgt spid="87046"/>
                                        </p:tgtEl>
                                        <p:attrNameLst>
                                          <p:attrName>ppt_x</p:attrName>
                                        </p:attrNameLst>
                                      </p:cBhvr>
                                      <p:tavLst>
                                        <p:tav tm="0">
                                          <p:val>
                                            <p:strVal val="1+#ppt_w/2"/>
                                          </p:val>
                                        </p:tav>
                                        <p:tav tm="100000">
                                          <p:val>
                                            <p:strVal val="#ppt_x"/>
                                          </p:val>
                                        </p:tav>
                                      </p:tavLst>
                                    </p:anim>
                                    <p:anim calcmode="lin" valueType="num">
                                      <p:cBhvr additive="base">
                                        <p:cTn id="8" dur="500" fill="hold"/>
                                        <p:tgtEl>
                                          <p:spTgt spid="870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87047"/>
                                        </p:tgtEl>
                                        <p:attrNameLst>
                                          <p:attrName>style.visibility</p:attrName>
                                        </p:attrNameLst>
                                      </p:cBhvr>
                                      <p:to>
                                        <p:strVal val="visible"/>
                                      </p:to>
                                    </p:set>
                                    <p:anim calcmode="lin" valueType="num">
                                      <p:cBhvr additive="base">
                                        <p:cTn id="12" dur="500" fill="hold"/>
                                        <p:tgtEl>
                                          <p:spTgt spid="87047"/>
                                        </p:tgtEl>
                                        <p:attrNameLst>
                                          <p:attrName>ppt_x</p:attrName>
                                        </p:attrNameLst>
                                      </p:cBhvr>
                                      <p:tavLst>
                                        <p:tav tm="0">
                                          <p:val>
                                            <p:strVal val="1+#ppt_w/2"/>
                                          </p:val>
                                        </p:tav>
                                        <p:tav tm="100000">
                                          <p:val>
                                            <p:strVal val="#ppt_x"/>
                                          </p:val>
                                        </p:tav>
                                      </p:tavLst>
                                    </p:anim>
                                    <p:anim calcmode="lin" valueType="num">
                                      <p:cBhvr additive="base">
                                        <p:cTn id="13" dur="500" fill="hold"/>
                                        <p:tgtEl>
                                          <p:spTgt spid="8704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7048"/>
                                        </p:tgtEl>
                                        <p:attrNameLst>
                                          <p:attrName>style.visibility</p:attrName>
                                        </p:attrNameLst>
                                      </p:cBhvr>
                                      <p:to>
                                        <p:strVal val="visible"/>
                                      </p:to>
                                    </p:set>
                                    <p:anim calcmode="lin" valueType="num">
                                      <p:cBhvr additive="base">
                                        <p:cTn id="16" dur="500" fill="hold"/>
                                        <p:tgtEl>
                                          <p:spTgt spid="87048"/>
                                        </p:tgtEl>
                                        <p:attrNameLst>
                                          <p:attrName>ppt_x</p:attrName>
                                        </p:attrNameLst>
                                      </p:cBhvr>
                                      <p:tavLst>
                                        <p:tav tm="0">
                                          <p:val>
                                            <p:strVal val="1+#ppt_w/2"/>
                                          </p:val>
                                        </p:tav>
                                        <p:tav tm="100000">
                                          <p:val>
                                            <p:strVal val="#ppt_x"/>
                                          </p:val>
                                        </p:tav>
                                      </p:tavLst>
                                    </p:anim>
                                    <p:anim calcmode="lin" valueType="num">
                                      <p:cBhvr additive="base">
                                        <p:cTn id="17" dur="500" fill="hold"/>
                                        <p:tgtEl>
                                          <p:spTgt spid="8704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87049"/>
                                        </p:tgtEl>
                                        <p:attrNameLst>
                                          <p:attrName>style.visibility</p:attrName>
                                        </p:attrNameLst>
                                      </p:cBhvr>
                                      <p:to>
                                        <p:strVal val="visible"/>
                                      </p:to>
                                    </p:set>
                                    <p:anim calcmode="lin" valueType="num">
                                      <p:cBhvr additive="base">
                                        <p:cTn id="21" dur="1000" fill="hold"/>
                                        <p:tgtEl>
                                          <p:spTgt spid="87049"/>
                                        </p:tgtEl>
                                        <p:attrNameLst>
                                          <p:attrName>ppt_x</p:attrName>
                                        </p:attrNameLst>
                                      </p:cBhvr>
                                      <p:tavLst>
                                        <p:tav tm="0">
                                          <p:val>
                                            <p:strVal val="#ppt_x"/>
                                          </p:val>
                                        </p:tav>
                                        <p:tav tm="100000">
                                          <p:val>
                                            <p:strVal val="#ppt_x"/>
                                          </p:val>
                                        </p:tav>
                                      </p:tavLst>
                                    </p:anim>
                                    <p:anim calcmode="lin" valueType="num">
                                      <p:cBhvr additive="base">
                                        <p:cTn id="22" dur="1000" fill="hold"/>
                                        <p:tgtEl>
                                          <p:spTgt spid="870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6" grpId="0"/>
      <p:bldP spid="87048" grpId="0" animBg="1"/>
      <p:bldP spid="8704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4019"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8071" name="Rectangle 7"/>
          <p:cNvSpPr>
            <a:spLocks noChangeArrowheads="1"/>
          </p:cNvSpPr>
          <p:nvPr/>
        </p:nvSpPr>
        <p:spPr bwMode="auto">
          <a:xfrm>
            <a:off x="539750" y="1868488"/>
            <a:ext cx="8280400" cy="1568450"/>
          </a:xfrm>
          <a:prstGeom prst="rect">
            <a:avLst/>
          </a:prstGeom>
          <a:noFill/>
          <a:ln w="9525">
            <a:noFill/>
            <a:miter lim="800000"/>
            <a:headEnd/>
            <a:tailEnd/>
          </a:ln>
        </p:spPr>
        <p:txBody>
          <a:bodyPr anchor="ctr">
            <a:spAutoFit/>
          </a:bodyPr>
          <a:lstStyle/>
          <a:p>
            <a:pPr algn="ctr"/>
            <a:r>
              <a:rPr lang="tr-TR" sz="2400"/>
              <a:t>	Süt dişlerinin amalgam ve diğer restoratif materyallerle restore edilemediği koşullarda uygulanan paslanmaz çelik kronlar ( PÇK) süt dişlerine uygulanan en uzun ömürlü restorasyon tipidir. </a:t>
            </a:r>
          </a:p>
        </p:txBody>
      </p:sp>
      <p:sp>
        <p:nvSpPr>
          <p:cNvPr id="88072" name="Rectangle 8"/>
          <p:cNvSpPr>
            <a:spLocks noChangeArrowheads="1"/>
          </p:cNvSpPr>
          <p:nvPr/>
        </p:nvSpPr>
        <p:spPr bwMode="auto">
          <a:xfrm>
            <a:off x="395288" y="333375"/>
            <a:ext cx="8569325" cy="1366838"/>
          </a:xfrm>
          <a:prstGeom prst="rect">
            <a:avLst/>
          </a:prstGeom>
          <a:solidFill>
            <a:srgbClr val="FF6600"/>
          </a:solidFill>
          <a:ln w="38100">
            <a:solidFill>
              <a:srgbClr val="FF0000"/>
            </a:solidFill>
            <a:miter lim="800000"/>
            <a:headEnd/>
            <a:tailEnd/>
          </a:ln>
        </p:spPr>
        <p:txBody>
          <a:bodyPr/>
          <a:lstStyle/>
          <a:p>
            <a:endParaRPr lang="tr-TR"/>
          </a:p>
        </p:txBody>
      </p:sp>
      <p:sp>
        <p:nvSpPr>
          <p:cNvPr id="88070" name="Rectangle 6"/>
          <p:cNvSpPr>
            <a:spLocks noChangeArrowheads="1"/>
          </p:cNvSpPr>
          <p:nvPr/>
        </p:nvSpPr>
        <p:spPr bwMode="auto">
          <a:xfrm>
            <a:off x="755650" y="404813"/>
            <a:ext cx="8048625" cy="1187450"/>
          </a:xfrm>
          <a:prstGeom prst="rect">
            <a:avLst/>
          </a:prstGeom>
          <a:noFill/>
          <a:ln w="9525">
            <a:noFill/>
            <a:miter lim="800000"/>
            <a:headEnd/>
            <a:tailEnd/>
          </a:ln>
        </p:spPr>
        <p:txBody>
          <a:bodyPr anchor="ctr">
            <a:spAutoFit/>
          </a:bodyPr>
          <a:lstStyle/>
          <a:p>
            <a:pPr algn="ctr"/>
            <a:r>
              <a:rPr lang="tr-TR" sz="2400" b="1"/>
              <a:t>AŞIRI MADDE KAYBI OLAN POSTERİOR SÜT DİŞLERİNİN RESTORASYONU</a:t>
            </a:r>
            <a:endParaRPr lang="tr-TR" sz="2400"/>
          </a:p>
          <a:p>
            <a:pPr algn="ctr"/>
            <a:r>
              <a:rPr lang="tr-TR" sz="2400" b="1"/>
              <a:t>PASLANMAZ ÇELİK KRONLAR</a:t>
            </a:r>
          </a:p>
        </p:txBody>
      </p:sp>
      <p:pic>
        <p:nvPicPr>
          <p:cNvPr id="88073" name="Picture 9" descr="DSC00571"/>
          <p:cNvPicPr>
            <a:picLocks noChangeAspect="1" noChangeArrowheads="1"/>
          </p:cNvPicPr>
          <p:nvPr/>
        </p:nvPicPr>
        <p:blipFill>
          <a:blip r:embed="rId4" cstate="print"/>
          <a:srcRect l="30515" t="26178" r="40077" b="40404"/>
          <a:stretch>
            <a:fillRect/>
          </a:stretch>
        </p:blipFill>
        <p:spPr bwMode="auto">
          <a:xfrm>
            <a:off x="1476375" y="3933825"/>
            <a:ext cx="2735263" cy="2376488"/>
          </a:xfrm>
          <a:prstGeom prst="rect">
            <a:avLst/>
          </a:prstGeom>
          <a:noFill/>
          <a:ln w="31750">
            <a:solidFill>
              <a:srgbClr val="FF6600"/>
            </a:solidFill>
            <a:miter lim="800000"/>
            <a:headEnd/>
            <a:tailEnd/>
          </a:ln>
        </p:spPr>
      </p:pic>
      <p:pic>
        <p:nvPicPr>
          <p:cNvPr id="9" name="Picture 7" descr="DSC00694"/>
          <p:cNvPicPr>
            <a:picLocks noChangeAspect="1" noChangeArrowheads="1"/>
          </p:cNvPicPr>
          <p:nvPr/>
        </p:nvPicPr>
        <p:blipFill>
          <a:blip r:embed="rId5" cstate="print"/>
          <a:srcRect l="41521" t="32053" r="36658" b="38791"/>
          <a:stretch>
            <a:fillRect/>
          </a:stretch>
        </p:blipFill>
        <p:spPr bwMode="auto">
          <a:xfrm>
            <a:off x="5076825" y="3860800"/>
            <a:ext cx="2597150" cy="2468563"/>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8072"/>
                                        </p:tgtEl>
                                        <p:attrNameLst>
                                          <p:attrName>style.visibility</p:attrName>
                                        </p:attrNameLst>
                                      </p:cBhvr>
                                      <p:to>
                                        <p:strVal val="visible"/>
                                      </p:to>
                                    </p:set>
                                    <p:anim calcmode="lin" valueType="num">
                                      <p:cBhvr>
                                        <p:cTn id="7" dur="500" fill="hold"/>
                                        <p:tgtEl>
                                          <p:spTgt spid="88072"/>
                                        </p:tgtEl>
                                        <p:attrNameLst>
                                          <p:attrName>ppt_w</p:attrName>
                                        </p:attrNameLst>
                                      </p:cBhvr>
                                      <p:tavLst>
                                        <p:tav tm="0">
                                          <p:val>
                                            <p:fltVal val="0"/>
                                          </p:val>
                                        </p:tav>
                                        <p:tav tm="100000">
                                          <p:val>
                                            <p:strVal val="#ppt_w"/>
                                          </p:val>
                                        </p:tav>
                                      </p:tavLst>
                                    </p:anim>
                                    <p:anim calcmode="lin" valueType="num">
                                      <p:cBhvr>
                                        <p:cTn id="8" dur="500" fill="hold"/>
                                        <p:tgtEl>
                                          <p:spTgt spid="8807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88070"/>
                                        </p:tgtEl>
                                        <p:attrNameLst>
                                          <p:attrName>style.visibility</p:attrName>
                                        </p:attrNameLst>
                                      </p:cBhvr>
                                      <p:to>
                                        <p:strVal val="visible"/>
                                      </p:to>
                                    </p:set>
                                    <p:anim calcmode="lin" valueType="num">
                                      <p:cBhvr>
                                        <p:cTn id="11" dur="500" fill="hold"/>
                                        <p:tgtEl>
                                          <p:spTgt spid="88070"/>
                                        </p:tgtEl>
                                        <p:attrNameLst>
                                          <p:attrName>ppt_w</p:attrName>
                                        </p:attrNameLst>
                                      </p:cBhvr>
                                      <p:tavLst>
                                        <p:tav tm="0">
                                          <p:val>
                                            <p:fltVal val="0"/>
                                          </p:val>
                                        </p:tav>
                                        <p:tav tm="100000">
                                          <p:val>
                                            <p:strVal val="#ppt_w"/>
                                          </p:val>
                                        </p:tav>
                                      </p:tavLst>
                                    </p:anim>
                                    <p:anim calcmode="lin" valueType="num">
                                      <p:cBhvr>
                                        <p:cTn id="12" dur="500" fill="hold"/>
                                        <p:tgtEl>
                                          <p:spTgt spid="8807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88071"/>
                                        </p:tgtEl>
                                        <p:attrNameLst>
                                          <p:attrName>style.visibility</p:attrName>
                                        </p:attrNameLst>
                                      </p:cBhvr>
                                      <p:to>
                                        <p:strVal val="visible"/>
                                      </p:to>
                                    </p:set>
                                    <p:anim calcmode="lin" valueType="num">
                                      <p:cBhvr>
                                        <p:cTn id="15" dur="500" fill="hold"/>
                                        <p:tgtEl>
                                          <p:spTgt spid="88071"/>
                                        </p:tgtEl>
                                        <p:attrNameLst>
                                          <p:attrName>ppt_w</p:attrName>
                                        </p:attrNameLst>
                                      </p:cBhvr>
                                      <p:tavLst>
                                        <p:tav tm="0">
                                          <p:val>
                                            <p:fltVal val="0"/>
                                          </p:val>
                                        </p:tav>
                                        <p:tav tm="100000">
                                          <p:val>
                                            <p:strVal val="#ppt_w"/>
                                          </p:val>
                                        </p:tav>
                                      </p:tavLst>
                                    </p:anim>
                                    <p:anim calcmode="lin" valueType="num">
                                      <p:cBhvr>
                                        <p:cTn id="16" dur="500" fill="hold"/>
                                        <p:tgtEl>
                                          <p:spTgt spid="8807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8073"/>
                                        </p:tgtEl>
                                        <p:attrNameLst>
                                          <p:attrName>style.visibility</p:attrName>
                                        </p:attrNameLst>
                                      </p:cBhvr>
                                      <p:to>
                                        <p:strVal val="visible"/>
                                      </p:to>
                                    </p:set>
                                    <p:anim calcmode="lin" valueType="num">
                                      <p:cBhvr>
                                        <p:cTn id="19" dur="500" fill="hold"/>
                                        <p:tgtEl>
                                          <p:spTgt spid="88073"/>
                                        </p:tgtEl>
                                        <p:attrNameLst>
                                          <p:attrName>ppt_w</p:attrName>
                                        </p:attrNameLst>
                                      </p:cBhvr>
                                      <p:tavLst>
                                        <p:tav tm="0">
                                          <p:val>
                                            <p:fltVal val="0"/>
                                          </p:val>
                                        </p:tav>
                                        <p:tav tm="100000">
                                          <p:val>
                                            <p:strVal val="#ppt_w"/>
                                          </p:val>
                                        </p:tav>
                                      </p:tavLst>
                                    </p:anim>
                                    <p:anim calcmode="lin" valueType="num">
                                      <p:cBhvr>
                                        <p:cTn id="20" dur="500" fill="hold"/>
                                        <p:tgtEl>
                                          <p:spTgt spid="88073"/>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p:bldP spid="88072" grpId="0" animBg="1"/>
      <p:bldP spid="8807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5043"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89094" name="Rectangle 6"/>
          <p:cNvSpPr>
            <a:spLocks noChangeArrowheads="1"/>
          </p:cNvSpPr>
          <p:nvPr/>
        </p:nvSpPr>
        <p:spPr bwMode="auto">
          <a:xfrm>
            <a:off x="468313" y="971550"/>
            <a:ext cx="8102600" cy="4894263"/>
          </a:xfrm>
          <a:prstGeom prst="rect">
            <a:avLst/>
          </a:prstGeom>
          <a:noFill/>
          <a:ln w="9525">
            <a:noFill/>
            <a:miter lim="800000"/>
            <a:headEnd/>
            <a:tailEnd/>
          </a:ln>
        </p:spPr>
        <p:txBody>
          <a:bodyPr anchor="ctr">
            <a:spAutoFit/>
          </a:bodyPr>
          <a:lstStyle/>
          <a:p>
            <a:pPr algn="ctr"/>
            <a:r>
              <a:rPr lang="tr-TR" sz="2400"/>
              <a:t>	Diş hekimliği pratiğine 1950 lerde giren nikel ve kromdan oluşan PÇK' lar, estetik olmamalarına karşın günümüzde de geçerliliğini yitirmemiştir.</a:t>
            </a:r>
          </a:p>
          <a:p>
            <a:pPr algn="ctr"/>
            <a:r>
              <a:rPr lang="tr-TR" sz="2400"/>
              <a:t> </a:t>
            </a:r>
          </a:p>
          <a:p>
            <a:pPr algn="ctr"/>
            <a:r>
              <a:rPr lang="tr-TR" sz="2400"/>
              <a:t>Aşırı madde kayıplı genç sürekli dişlerde .kalıcı restorasyonlara geçmeden önce (örneğin endodontik tedavinin sonucunu beklerken) geçici restorasyon materyali olarak kullanılırlar. </a:t>
            </a:r>
          </a:p>
          <a:p>
            <a:pPr algn="ctr"/>
            <a:endParaRPr lang="tr-TR" sz="2400"/>
          </a:p>
          <a:p>
            <a:pPr algn="ctr"/>
            <a:r>
              <a:rPr lang="tr-TR" sz="2400"/>
              <a:t>Süt ve sürekli dişler için 6 boyutta hazırlanmışlardır. </a:t>
            </a:r>
          </a:p>
          <a:p>
            <a:pPr algn="ctr"/>
            <a:endParaRPr lang="tr-TR" sz="2400"/>
          </a:p>
          <a:p>
            <a:pPr algn="ctr"/>
            <a:r>
              <a:rPr lang="tr-TR" sz="2400"/>
              <a:t>Daha önce şekillendirilmiş olan kronlar.gevrek yapıları nedeniyle dişlere penslerle kolaylıkla uyumlandınlırlar.</a:t>
            </a:r>
          </a:p>
        </p:txBody>
      </p:sp>
      <p:pic>
        <p:nvPicPr>
          <p:cNvPr id="89095" name="Picture 7" descr="DSC00694"/>
          <p:cNvPicPr>
            <a:picLocks noChangeAspect="1" noChangeArrowheads="1"/>
          </p:cNvPicPr>
          <p:nvPr/>
        </p:nvPicPr>
        <p:blipFill>
          <a:blip r:embed="rId4" cstate="print"/>
          <a:srcRect l="41521" t="32053" r="36658" b="38791"/>
          <a:stretch>
            <a:fillRect/>
          </a:stretch>
        </p:blipFill>
        <p:spPr bwMode="auto">
          <a:xfrm>
            <a:off x="179388" y="188913"/>
            <a:ext cx="1152525" cy="1095375"/>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500" fill="hold"/>
                                        <p:tgtEl>
                                          <p:spTgt spid="89094"/>
                                        </p:tgtEl>
                                        <p:attrNameLst>
                                          <p:attrName>ppt_w</p:attrName>
                                        </p:attrNameLst>
                                      </p:cBhvr>
                                      <p:tavLst>
                                        <p:tav tm="0">
                                          <p:val>
                                            <p:fltVal val="0"/>
                                          </p:val>
                                        </p:tav>
                                        <p:tav tm="100000">
                                          <p:val>
                                            <p:strVal val="#ppt_w"/>
                                          </p:val>
                                        </p:tav>
                                      </p:tavLst>
                                    </p:anim>
                                    <p:anim calcmode="lin" valueType="num">
                                      <p:cBhvr>
                                        <p:cTn id="8" dur="500" fill="hold"/>
                                        <p:tgtEl>
                                          <p:spTgt spid="8909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89095"/>
                                        </p:tgtEl>
                                        <p:attrNameLst>
                                          <p:attrName>style.visibility</p:attrName>
                                        </p:attrNameLst>
                                      </p:cBhvr>
                                      <p:to>
                                        <p:strVal val="visible"/>
                                      </p:to>
                                    </p:set>
                                    <p:animEffect transition="in" filter="wipe(down)">
                                      <p:cBhvr>
                                        <p:cTn id="12" dur="580">
                                          <p:stCondLst>
                                            <p:cond delay="0"/>
                                          </p:stCondLst>
                                        </p:cTn>
                                        <p:tgtEl>
                                          <p:spTgt spid="89095"/>
                                        </p:tgtEl>
                                      </p:cBhvr>
                                    </p:animEffect>
                                    <p:anim calcmode="lin" valueType="num">
                                      <p:cBhvr>
                                        <p:cTn id="13" dur="1822" tmFilter="0,0; 0.14,0.36; 0.43,0.73; 0.71,0.91; 1.0,1.0">
                                          <p:stCondLst>
                                            <p:cond delay="0"/>
                                          </p:stCondLst>
                                        </p:cTn>
                                        <p:tgtEl>
                                          <p:spTgt spid="8909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909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909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909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9095"/>
                                        </p:tgtEl>
                                        <p:attrNameLst>
                                          <p:attrName>ppt_y</p:attrName>
                                        </p:attrNameLst>
                                      </p:cBhvr>
                                      <p:tavLst>
                                        <p:tav tm="0" fmla="#ppt_y-sin(pi*$)/81">
                                          <p:val>
                                            <p:fltVal val="0"/>
                                          </p:val>
                                        </p:tav>
                                        <p:tav tm="100000">
                                          <p:val>
                                            <p:fltVal val="1"/>
                                          </p:val>
                                        </p:tav>
                                      </p:tavLst>
                                    </p:anim>
                                    <p:animScale>
                                      <p:cBhvr>
                                        <p:cTn id="18" dur="26">
                                          <p:stCondLst>
                                            <p:cond delay="650"/>
                                          </p:stCondLst>
                                        </p:cTn>
                                        <p:tgtEl>
                                          <p:spTgt spid="89095"/>
                                        </p:tgtEl>
                                      </p:cBhvr>
                                      <p:to x="100000" y="60000"/>
                                    </p:animScale>
                                    <p:animScale>
                                      <p:cBhvr>
                                        <p:cTn id="19" dur="166" decel="50000">
                                          <p:stCondLst>
                                            <p:cond delay="676"/>
                                          </p:stCondLst>
                                        </p:cTn>
                                        <p:tgtEl>
                                          <p:spTgt spid="89095"/>
                                        </p:tgtEl>
                                      </p:cBhvr>
                                      <p:to x="100000" y="100000"/>
                                    </p:animScale>
                                    <p:animScale>
                                      <p:cBhvr>
                                        <p:cTn id="20" dur="26">
                                          <p:stCondLst>
                                            <p:cond delay="1312"/>
                                          </p:stCondLst>
                                        </p:cTn>
                                        <p:tgtEl>
                                          <p:spTgt spid="89095"/>
                                        </p:tgtEl>
                                      </p:cBhvr>
                                      <p:to x="100000" y="80000"/>
                                    </p:animScale>
                                    <p:animScale>
                                      <p:cBhvr>
                                        <p:cTn id="21" dur="166" decel="50000">
                                          <p:stCondLst>
                                            <p:cond delay="1338"/>
                                          </p:stCondLst>
                                        </p:cTn>
                                        <p:tgtEl>
                                          <p:spTgt spid="89095"/>
                                        </p:tgtEl>
                                      </p:cBhvr>
                                      <p:to x="100000" y="100000"/>
                                    </p:animScale>
                                    <p:animScale>
                                      <p:cBhvr>
                                        <p:cTn id="22" dur="26">
                                          <p:stCondLst>
                                            <p:cond delay="1642"/>
                                          </p:stCondLst>
                                        </p:cTn>
                                        <p:tgtEl>
                                          <p:spTgt spid="89095"/>
                                        </p:tgtEl>
                                      </p:cBhvr>
                                      <p:to x="100000" y="90000"/>
                                    </p:animScale>
                                    <p:animScale>
                                      <p:cBhvr>
                                        <p:cTn id="23" dur="166" decel="50000">
                                          <p:stCondLst>
                                            <p:cond delay="1668"/>
                                          </p:stCondLst>
                                        </p:cTn>
                                        <p:tgtEl>
                                          <p:spTgt spid="89095"/>
                                        </p:tgtEl>
                                      </p:cBhvr>
                                      <p:to x="100000" y="100000"/>
                                    </p:animScale>
                                    <p:animScale>
                                      <p:cBhvr>
                                        <p:cTn id="24" dur="26">
                                          <p:stCondLst>
                                            <p:cond delay="1808"/>
                                          </p:stCondLst>
                                        </p:cTn>
                                        <p:tgtEl>
                                          <p:spTgt spid="89095"/>
                                        </p:tgtEl>
                                      </p:cBhvr>
                                      <p:to x="100000" y="95000"/>
                                    </p:animScale>
                                    <p:animScale>
                                      <p:cBhvr>
                                        <p:cTn id="25" dur="166" decel="50000">
                                          <p:stCondLst>
                                            <p:cond delay="1834"/>
                                          </p:stCondLst>
                                        </p:cTn>
                                        <p:tgtEl>
                                          <p:spTgt spid="890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6067"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0118" name="Rectangle 6"/>
          <p:cNvSpPr>
            <a:spLocks noChangeArrowheads="1"/>
          </p:cNvSpPr>
          <p:nvPr/>
        </p:nvSpPr>
        <p:spPr bwMode="auto">
          <a:xfrm>
            <a:off x="250825" y="530225"/>
            <a:ext cx="7770813" cy="495300"/>
          </a:xfrm>
          <a:prstGeom prst="rect">
            <a:avLst/>
          </a:prstGeom>
          <a:solidFill>
            <a:srgbClr val="FFFF00"/>
          </a:solidFill>
          <a:ln w="38100">
            <a:solidFill>
              <a:srgbClr val="FFFF00"/>
            </a:solidFill>
            <a:miter lim="800000"/>
            <a:headEnd/>
            <a:tailEnd/>
          </a:ln>
        </p:spPr>
        <p:txBody>
          <a:bodyPr wrap="none" anchor="ctr">
            <a:spAutoFit/>
          </a:bodyPr>
          <a:lstStyle/>
          <a:p>
            <a:pPr algn="just"/>
            <a:r>
              <a:rPr lang="tr-TR" sz="2400" b="1"/>
              <a:t>Süt dişleri için paslanmaz çelik kron endikasyonları;</a:t>
            </a:r>
          </a:p>
        </p:txBody>
      </p:sp>
      <p:sp>
        <p:nvSpPr>
          <p:cNvPr id="90119" name="Rectangle 7"/>
          <p:cNvSpPr>
            <a:spLocks noChangeArrowheads="1"/>
          </p:cNvSpPr>
          <p:nvPr/>
        </p:nvSpPr>
        <p:spPr bwMode="auto">
          <a:xfrm>
            <a:off x="468313" y="1323975"/>
            <a:ext cx="8351837" cy="3048000"/>
          </a:xfrm>
          <a:prstGeom prst="rect">
            <a:avLst/>
          </a:prstGeom>
          <a:noFill/>
          <a:ln w="9525">
            <a:noFill/>
            <a:miter lim="800000"/>
            <a:headEnd/>
            <a:tailEnd/>
          </a:ln>
        </p:spPr>
        <p:txBody>
          <a:bodyPr anchor="ctr">
            <a:spAutoFit/>
          </a:bodyPr>
          <a:lstStyle/>
          <a:p>
            <a:r>
              <a:rPr lang="tr-TR" sz="2400"/>
              <a:t>1.Geniş yüzeylerde çürük lezyonu olan ve diş yapısının diğer restoratif materyallerle restore edilemeyecek düzeyde kaybedildiği dişlerde (dişin iki yüzeyinden fazlasında çürük mevcutsa)</a:t>
            </a:r>
          </a:p>
          <a:p>
            <a:r>
              <a:rPr lang="tr-TR" sz="2400"/>
              <a:t>2.Çürük lezyonunun dişin aproksimal yüzeylerini kapladığı, aproksimal kontağın</a:t>
            </a:r>
          </a:p>
          <a:p>
            <a:r>
              <a:rPr lang="tr-TR" sz="2400"/>
              <a:t>kaybedildiği ve sondun bukal yüzeyden linguale kolaylıkla geçebildiği koşullarda</a:t>
            </a:r>
          </a:p>
        </p:txBody>
      </p:sp>
      <p:sp>
        <p:nvSpPr>
          <p:cNvPr id="90120" name="Rectangle 8"/>
          <p:cNvSpPr>
            <a:spLocks noChangeArrowheads="1"/>
          </p:cNvSpPr>
          <p:nvPr/>
        </p:nvSpPr>
        <p:spPr bwMode="auto">
          <a:xfrm>
            <a:off x="468313" y="4367213"/>
            <a:ext cx="8272462" cy="1200150"/>
          </a:xfrm>
          <a:prstGeom prst="rect">
            <a:avLst/>
          </a:prstGeom>
          <a:noFill/>
          <a:ln w="9525">
            <a:noFill/>
            <a:miter lim="800000"/>
            <a:headEnd/>
            <a:tailEnd/>
          </a:ln>
        </p:spPr>
        <p:txBody>
          <a:bodyPr anchor="ctr">
            <a:spAutoFit/>
          </a:bodyPr>
          <a:lstStyle/>
          <a:p>
            <a:r>
              <a:rPr lang="tr-TR" sz="2400"/>
              <a:t>3.Aynı dişin farklı yüzeylerinde diğer restoratif materyallerle restore edilebilecek çok sayıda</a:t>
            </a:r>
          </a:p>
          <a:p>
            <a:r>
              <a:rPr lang="tr-TR" sz="2400"/>
              <a:t>çürük lezyonu mevcutsa,</a:t>
            </a:r>
          </a:p>
        </p:txBody>
      </p:sp>
      <p:pic>
        <p:nvPicPr>
          <p:cNvPr id="90121" name="Picture 9" descr="DSC00694"/>
          <p:cNvPicPr>
            <a:picLocks noChangeAspect="1" noChangeArrowheads="1"/>
          </p:cNvPicPr>
          <p:nvPr/>
        </p:nvPicPr>
        <p:blipFill>
          <a:blip r:embed="rId4" cstate="print"/>
          <a:srcRect l="41521" t="32053" r="36658" b="38791"/>
          <a:stretch>
            <a:fillRect/>
          </a:stretch>
        </p:blipFill>
        <p:spPr bwMode="auto">
          <a:xfrm>
            <a:off x="7631113" y="5157788"/>
            <a:ext cx="1512887" cy="1436687"/>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p:cTn id="7" dur="500" fill="hold"/>
                                        <p:tgtEl>
                                          <p:spTgt spid="90118"/>
                                        </p:tgtEl>
                                        <p:attrNameLst>
                                          <p:attrName>ppt_w</p:attrName>
                                        </p:attrNameLst>
                                      </p:cBhvr>
                                      <p:tavLst>
                                        <p:tav tm="0">
                                          <p:val>
                                            <p:fltVal val="0"/>
                                          </p:val>
                                        </p:tav>
                                        <p:tav tm="100000">
                                          <p:val>
                                            <p:strVal val="#ppt_w"/>
                                          </p:val>
                                        </p:tav>
                                      </p:tavLst>
                                    </p:anim>
                                    <p:anim calcmode="lin" valueType="num">
                                      <p:cBhvr>
                                        <p:cTn id="8" dur="500" fill="hold"/>
                                        <p:tgtEl>
                                          <p:spTgt spid="9011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0119"/>
                                        </p:tgtEl>
                                        <p:attrNameLst>
                                          <p:attrName>style.visibility</p:attrName>
                                        </p:attrNameLst>
                                      </p:cBhvr>
                                      <p:to>
                                        <p:strVal val="visible"/>
                                      </p:to>
                                    </p:set>
                                    <p:anim calcmode="lin" valueType="num">
                                      <p:cBhvr>
                                        <p:cTn id="11" dur="500" fill="hold"/>
                                        <p:tgtEl>
                                          <p:spTgt spid="90119"/>
                                        </p:tgtEl>
                                        <p:attrNameLst>
                                          <p:attrName>ppt_w</p:attrName>
                                        </p:attrNameLst>
                                      </p:cBhvr>
                                      <p:tavLst>
                                        <p:tav tm="0">
                                          <p:val>
                                            <p:fltVal val="0"/>
                                          </p:val>
                                        </p:tav>
                                        <p:tav tm="100000">
                                          <p:val>
                                            <p:strVal val="#ppt_w"/>
                                          </p:val>
                                        </p:tav>
                                      </p:tavLst>
                                    </p:anim>
                                    <p:anim calcmode="lin" valueType="num">
                                      <p:cBhvr>
                                        <p:cTn id="12" dur="500" fill="hold"/>
                                        <p:tgtEl>
                                          <p:spTgt spid="9011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90120"/>
                                        </p:tgtEl>
                                        <p:attrNameLst>
                                          <p:attrName>style.visibility</p:attrName>
                                        </p:attrNameLst>
                                      </p:cBhvr>
                                      <p:to>
                                        <p:strVal val="visible"/>
                                      </p:to>
                                    </p:set>
                                    <p:anim calcmode="lin" valueType="num">
                                      <p:cBhvr>
                                        <p:cTn id="15" dur="500" fill="hold"/>
                                        <p:tgtEl>
                                          <p:spTgt spid="90120"/>
                                        </p:tgtEl>
                                        <p:attrNameLst>
                                          <p:attrName>ppt_w</p:attrName>
                                        </p:attrNameLst>
                                      </p:cBhvr>
                                      <p:tavLst>
                                        <p:tav tm="0">
                                          <p:val>
                                            <p:fltVal val="0"/>
                                          </p:val>
                                        </p:tav>
                                        <p:tav tm="100000">
                                          <p:val>
                                            <p:strVal val="#ppt_w"/>
                                          </p:val>
                                        </p:tav>
                                      </p:tavLst>
                                    </p:anim>
                                    <p:anim calcmode="lin" valueType="num">
                                      <p:cBhvr>
                                        <p:cTn id="16" dur="500" fill="hold"/>
                                        <p:tgtEl>
                                          <p:spTgt spid="90120"/>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6" presetClass="entr" presetSubtype="0" fill="hold" nodeType="afterEffect">
                                  <p:stCondLst>
                                    <p:cond delay="0"/>
                                  </p:stCondLst>
                                  <p:childTnLst>
                                    <p:set>
                                      <p:cBhvr>
                                        <p:cTn id="19" dur="1" fill="hold">
                                          <p:stCondLst>
                                            <p:cond delay="0"/>
                                          </p:stCondLst>
                                        </p:cTn>
                                        <p:tgtEl>
                                          <p:spTgt spid="90121"/>
                                        </p:tgtEl>
                                        <p:attrNameLst>
                                          <p:attrName>style.visibility</p:attrName>
                                        </p:attrNameLst>
                                      </p:cBhvr>
                                      <p:to>
                                        <p:strVal val="visible"/>
                                      </p:to>
                                    </p:set>
                                    <p:animEffect transition="in" filter="wipe(down)">
                                      <p:cBhvr>
                                        <p:cTn id="20" dur="580">
                                          <p:stCondLst>
                                            <p:cond delay="0"/>
                                          </p:stCondLst>
                                        </p:cTn>
                                        <p:tgtEl>
                                          <p:spTgt spid="90121"/>
                                        </p:tgtEl>
                                      </p:cBhvr>
                                    </p:animEffect>
                                    <p:anim calcmode="lin" valueType="num">
                                      <p:cBhvr>
                                        <p:cTn id="21" dur="1822" tmFilter="0,0; 0.14,0.36; 0.43,0.73; 0.71,0.91; 1.0,1.0">
                                          <p:stCondLst>
                                            <p:cond delay="0"/>
                                          </p:stCondLst>
                                        </p:cTn>
                                        <p:tgtEl>
                                          <p:spTgt spid="901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01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01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01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0121"/>
                                        </p:tgtEl>
                                        <p:attrNameLst>
                                          <p:attrName>ppt_y</p:attrName>
                                        </p:attrNameLst>
                                      </p:cBhvr>
                                      <p:tavLst>
                                        <p:tav tm="0" fmla="#ppt_y-sin(pi*$)/81">
                                          <p:val>
                                            <p:fltVal val="0"/>
                                          </p:val>
                                        </p:tav>
                                        <p:tav tm="100000">
                                          <p:val>
                                            <p:fltVal val="1"/>
                                          </p:val>
                                        </p:tav>
                                      </p:tavLst>
                                    </p:anim>
                                    <p:animScale>
                                      <p:cBhvr>
                                        <p:cTn id="26" dur="26">
                                          <p:stCondLst>
                                            <p:cond delay="650"/>
                                          </p:stCondLst>
                                        </p:cTn>
                                        <p:tgtEl>
                                          <p:spTgt spid="90121"/>
                                        </p:tgtEl>
                                      </p:cBhvr>
                                      <p:to x="100000" y="60000"/>
                                    </p:animScale>
                                    <p:animScale>
                                      <p:cBhvr>
                                        <p:cTn id="27" dur="166" decel="50000">
                                          <p:stCondLst>
                                            <p:cond delay="676"/>
                                          </p:stCondLst>
                                        </p:cTn>
                                        <p:tgtEl>
                                          <p:spTgt spid="90121"/>
                                        </p:tgtEl>
                                      </p:cBhvr>
                                      <p:to x="100000" y="100000"/>
                                    </p:animScale>
                                    <p:animScale>
                                      <p:cBhvr>
                                        <p:cTn id="28" dur="26">
                                          <p:stCondLst>
                                            <p:cond delay="1312"/>
                                          </p:stCondLst>
                                        </p:cTn>
                                        <p:tgtEl>
                                          <p:spTgt spid="90121"/>
                                        </p:tgtEl>
                                      </p:cBhvr>
                                      <p:to x="100000" y="80000"/>
                                    </p:animScale>
                                    <p:animScale>
                                      <p:cBhvr>
                                        <p:cTn id="29" dur="166" decel="50000">
                                          <p:stCondLst>
                                            <p:cond delay="1338"/>
                                          </p:stCondLst>
                                        </p:cTn>
                                        <p:tgtEl>
                                          <p:spTgt spid="90121"/>
                                        </p:tgtEl>
                                      </p:cBhvr>
                                      <p:to x="100000" y="100000"/>
                                    </p:animScale>
                                    <p:animScale>
                                      <p:cBhvr>
                                        <p:cTn id="30" dur="26">
                                          <p:stCondLst>
                                            <p:cond delay="1642"/>
                                          </p:stCondLst>
                                        </p:cTn>
                                        <p:tgtEl>
                                          <p:spTgt spid="90121"/>
                                        </p:tgtEl>
                                      </p:cBhvr>
                                      <p:to x="100000" y="90000"/>
                                    </p:animScale>
                                    <p:animScale>
                                      <p:cBhvr>
                                        <p:cTn id="31" dur="166" decel="50000">
                                          <p:stCondLst>
                                            <p:cond delay="1668"/>
                                          </p:stCondLst>
                                        </p:cTn>
                                        <p:tgtEl>
                                          <p:spTgt spid="90121"/>
                                        </p:tgtEl>
                                      </p:cBhvr>
                                      <p:to x="100000" y="100000"/>
                                    </p:animScale>
                                    <p:animScale>
                                      <p:cBhvr>
                                        <p:cTn id="32" dur="26">
                                          <p:stCondLst>
                                            <p:cond delay="1808"/>
                                          </p:stCondLst>
                                        </p:cTn>
                                        <p:tgtEl>
                                          <p:spTgt spid="90121"/>
                                        </p:tgtEl>
                                      </p:cBhvr>
                                      <p:to x="100000" y="95000"/>
                                    </p:animScale>
                                    <p:animScale>
                                      <p:cBhvr>
                                        <p:cTn id="33" dur="166" decel="50000">
                                          <p:stCondLst>
                                            <p:cond delay="1834"/>
                                          </p:stCondLst>
                                        </p:cTn>
                                        <p:tgtEl>
                                          <p:spTgt spid="901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19" grpId="0"/>
      <p:bldP spid="901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709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1142" name="Rectangle 6"/>
          <p:cNvSpPr>
            <a:spLocks noChangeArrowheads="1"/>
          </p:cNvSpPr>
          <p:nvPr/>
        </p:nvSpPr>
        <p:spPr bwMode="auto">
          <a:xfrm>
            <a:off x="468313" y="879475"/>
            <a:ext cx="8181975" cy="4156075"/>
          </a:xfrm>
          <a:prstGeom prst="rect">
            <a:avLst/>
          </a:prstGeom>
          <a:noFill/>
          <a:ln w="9525">
            <a:noFill/>
            <a:miter lim="800000"/>
            <a:headEnd/>
            <a:tailEnd/>
          </a:ln>
        </p:spPr>
        <p:txBody>
          <a:bodyPr anchor="ctr">
            <a:spAutoFit/>
          </a:bodyPr>
          <a:lstStyle/>
          <a:p>
            <a:pPr>
              <a:tabLst>
                <a:tab pos="133350" algn="l"/>
              </a:tabLst>
            </a:pPr>
            <a:r>
              <a:rPr lang="tr-TR" sz="2400"/>
              <a:t>4.Dişin fonksiyonel tüberkülleri kaybedilmişse,</a:t>
            </a:r>
          </a:p>
          <a:p>
            <a:pPr>
              <a:tabLst>
                <a:tab pos="133350" algn="l"/>
              </a:tabLst>
            </a:pPr>
            <a:endParaRPr lang="tr-TR" sz="2400"/>
          </a:p>
          <a:p>
            <a:pPr>
              <a:tabLst>
                <a:tab pos="133350" algn="l"/>
              </a:tabLst>
            </a:pPr>
            <a:r>
              <a:rPr lang="tr-TR" sz="2400"/>
              <a:t>5-Aktif çürüklü ağızlarda, çürüğün kısa bir süre sonra diğer diş yüzeylerinde de başlama riski söz konusudur PÇK uygulanarak diğer diş yüzeylerinin çürüme riskinin ortadan kaldırılması amaçlanır (özellikle sadece genel anestezi altında tedavi edilebilen hastalarda).</a:t>
            </a:r>
          </a:p>
          <a:p>
            <a:pPr>
              <a:tabLst>
                <a:tab pos="133350" algn="l"/>
              </a:tabLst>
            </a:pPr>
            <a:endParaRPr lang="tr-TR" sz="2400"/>
          </a:p>
          <a:p>
            <a:pPr>
              <a:tabLst>
                <a:tab pos="133350" algn="l"/>
              </a:tabLst>
            </a:pPr>
            <a:r>
              <a:rPr lang="tr-TR" sz="2400"/>
              <a:t>6-Mental sorunlu veya küşük yaşı nedeniyle uyum sağlanamayan çocuklara genel anestezi altında çok sayıda PÇK uygulanır,</a:t>
            </a:r>
          </a:p>
        </p:txBody>
      </p:sp>
      <p:pic>
        <p:nvPicPr>
          <p:cNvPr id="91143" name="Picture 7" descr="DSC00694"/>
          <p:cNvPicPr>
            <a:picLocks noChangeAspect="1" noChangeArrowheads="1"/>
          </p:cNvPicPr>
          <p:nvPr/>
        </p:nvPicPr>
        <p:blipFill>
          <a:blip r:embed="rId4" cstate="print"/>
          <a:srcRect l="41521" t="32053" r="36658" b="38791"/>
          <a:stretch>
            <a:fillRect/>
          </a:stretch>
        </p:blipFill>
        <p:spPr bwMode="auto">
          <a:xfrm>
            <a:off x="7812088" y="5373688"/>
            <a:ext cx="1152525" cy="1095375"/>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p:cTn id="7" dur="500" fill="hold"/>
                                        <p:tgtEl>
                                          <p:spTgt spid="91142"/>
                                        </p:tgtEl>
                                        <p:attrNameLst>
                                          <p:attrName>ppt_w</p:attrName>
                                        </p:attrNameLst>
                                      </p:cBhvr>
                                      <p:tavLst>
                                        <p:tav tm="0">
                                          <p:val>
                                            <p:fltVal val="0"/>
                                          </p:val>
                                        </p:tav>
                                        <p:tav tm="100000">
                                          <p:val>
                                            <p:strVal val="#ppt_w"/>
                                          </p:val>
                                        </p:tav>
                                      </p:tavLst>
                                    </p:anim>
                                    <p:anim calcmode="lin" valueType="num">
                                      <p:cBhvr>
                                        <p:cTn id="8" dur="500" fill="hold"/>
                                        <p:tgtEl>
                                          <p:spTgt spid="9114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91143"/>
                                        </p:tgtEl>
                                        <p:attrNameLst>
                                          <p:attrName>style.visibility</p:attrName>
                                        </p:attrNameLst>
                                      </p:cBhvr>
                                      <p:to>
                                        <p:strVal val="visible"/>
                                      </p:to>
                                    </p:set>
                                    <p:animEffect transition="in" filter="wipe(down)">
                                      <p:cBhvr>
                                        <p:cTn id="12" dur="580">
                                          <p:stCondLst>
                                            <p:cond delay="0"/>
                                          </p:stCondLst>
                                        </p:cTn>
                                        <p:tgtEl>
                                          <p:spTgt spid="91143"/>
                                        </p:tgtEl>
                                      </p:cBhvr>
                                    </p:animEffect>
                                    <p:anim calcmode="lin" valueType="num">
                                      <p:cBhvr>
                                        <p:cTn id="13" dur="1822" tmFilter="0,0; 0.14,0.36; 0.43,0.73; 0.71,0.91; 1.0,1.0">
                                          <p:stCondLst>
                                            <p:cond delay="0"/>
                                          </p:stCondLst>
                                        </p:cTn>
                                        <p:tgtEl>
                                          <p:spTgt spid="9114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114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114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114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1143"/>
                                        </p:tgtEl>
                                        <p:attrNameLst>
                                          <p:attrName>ppt_y</p:attrName>
                                        </p:attrNameLst>
                                      </p:cBhvr>
                                      <p:tavLst>
                                        <p:tav tm="0" fmla="#ppt_y-sin(pi*$)/81">
                                          <p:val>
                                            <p:fltVal val="0"/>
                                          </p:val>
                                        </p:tav>
                                        <p:tav tm="100000">
                                          <p:val>
                                            <p:fltVal val="1"/>
                                          </p:val>
                                        </p:tav>
                                      </p:tavLst>
                                    </p:anim>
                                    <p:animScale>
                                      <p:cBhvr>
                                        <p:cTn id="18" dur="26">
                                          <p:stCondLst>
                                            <p:cond delay="650"/>
                                          </p:stCondLst>
                                        </p:cTn>
                                        <p:tgtEl>
                                          <p:spTgt spid="91143"/>
                                        </p:tgtEl>
                                      </p:cBhvr>
                                      <p:to x="100000" y="60000"/>
                                    </p:animScale>
                                    <p:animScale>
                                      <p:cBhvr>
                                        <p:cTn id="19" dur="166" decel="50000">
                                          <p:stCondLst>
                                            <p:cond delay="676"/>
                                          </p:stCondLst>
                                        </p:cTn>
                                        <p:tgtEl>
                                          <p:spTgt spid="91143"/>
                                        </p:tgtEl>
                                      </p:cBhvr>
                                      <p:to x="100000" y="100000"/>
                                    </p:animScale>
                                    <p:animScale>
                                      <p:cBhvr>
                                        <p:cTn id="20" dur="26">
                                          <p:stCondLst>
                                            <p:cond delay="1312"/>
                                          </p:stCondLst>
                                        </p:cTn>
                                        <p:tgtEl>
                                          <p:spTgt spid="91143"/>
                                        </p:tgtEl>
                                      </p:cBhvr>
                                      <p:to x="100000" y="80000"/>
                                    </p:animScale>
                                    <p:animScale>
                                      <p:cBhvr>
                                        <p:cTn id="21" dur="166" decel="50000">
                                          <p:stCondLst>
                                            <p:cond delay="1338"/>
                                          </p:stCondLst>
                                        </p:cTn>
                                        <p:tgtEl>
                                          <p:spTgt spid="91143"/>
                                        </p:tgtEl>
                                      </p:cBhvr>
                                      <p:to x="100000" y="100000"/>
                                    </p:animScale>
                                    <p:animScale>
                                      <p:cBhvr>
                                        <p:cTn id="22" dur="26">
                                          <p:stCondLst>
                                            <p:cond delay="1642"/>
                                          </p:stCondLst>
                                        </p:cTn>
                                        <p:tgtEl>
                                          <p:spTgt spid="91143"/>
                                        </p:tgtEl>
                                      </p:cBhvr>
                                      <p:to x="100000" y="90000"/>
                                    </p:animScale>
                                    <p:animScale>
                                      <p:cBhvr>
                                        <p:cTn id="23" dur="166" decel="50000">
                                          <p:stCondLst>
                                            <p:cond delay="1668"/>
                                          </p:stCondLst>
                                        </p:cTn>
                                        <p:tgtEl>
                                          <p:spTgt spid="91143"/>
                                        </p:tgtEl>
                                      </p:cBhvr>
                                      <p:to x="100000" y="100000"/>
                                    </p:animScale>
                                    <p:animScale>
                                      <p:cBhvr>
                                        <p:cTn id="24" dur="26">
                                          <p:stCondLst>
                                            <p:cond delay="1808"/>
                                          </p:stCondLst>
                                        </p:cTn>
                                        <p:tgtEl>
                                          <p:spTgt spid="91143"/>
                                        </p:tgtEl>
                                      </p:cBhvr>
                                      <p:to x="100000" y="95000"/>
                                    </p:animScale>
                                    <p:animScale>
                                      <p:cBhvr>
                                        <p:cTn id="25" dur="166" decel="50000">
                                          <p:stCondLst>
                                            <p:cond delay="1834"/>
                                          </p:stCondLst>
                                        </p:cTn>
                                        <p:tgtEl>
                                          <p:spTgt spid="911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8115"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2166" name="Rectangle 6"/>
          <p:cNvSpPr>
            <a:spLocks noChangeArrowheads="1"/>
          </p:cNvSpPr>
          <p:nvPr/>
        </p:nvSpPr>
        <p:spPr bwMode="auto">
          <a:xfrm>
            <a:off x="684213" y="955675"/>
            <a:ext cx="7956550" cy="3784600"/>
          </a:xfrm>
          <a:prstGeom prst="rect">
            <a:avLst/>
          </a:prstGeom>
          <a:noFill/>
          <a:ln w="9525">
            <a:noFill/>
            <a:miter lim="800000"/>
            <a:headEnd/>
            <a:tailEnd/>
          </a:ln>
        </p:spPr>
        <p:txBody>
          <a:bodyPr anchor="ctr">
            <a:spAutoFit/>
          </a:bodyPr>
          <a:lstStyle/>
          <a:p>
            <a:pPr>
              <a:tabLst>
                <a:tab pos="130175" algn="l"/>
              </a:tabLst>
            </a:pPr>
            <a:r>
              <a:rPr lang="tr-TR" sz="2400" b="1"/>
              <a:t>7-Hipoplazi,Amelogenezis imperfekte </a:t>
            </a:r>
            <a:r>
              <a:rPr lang="tr-TR" sz="2400"/>
              <a:t>gibi diş dokularında şiddetli bozukluğun olduğu süt ve genç sürekli dişlerde diş dokularının aşınmasının önlenmesi ve korunması amacıyla,</a:t>
            </a:r>
          </a:p>
          <a:p>
            <a:pPr>
              <a:tabLst>
                <a:tab pos="130175" algn="l"/>
              </a:tabLst>
            </a:pPr>
            <a:endParaRPr lang="tr-TR" sz="2400"/>
          </a:p>
          <a:p>
            <a:pPr>
              <a:tabLst>
                <a:tab pos="130175" algn="l"/>
              </a:tabLst>
            </a:pPr>
            <a:r>
              <a:rPr lang="tr-TR" sz="2400" b="1"/>
              <a:t>8</a:t>
            </a:r>
            <a:r>
              <a:rPr lang="tr-TR" sz="2400"/>
              <a:t>-Endodontik tedaviler sonrasında diş yapısı zayıflayıp, kırılgan bir hal alır ,PÇK ile diş yapısı korunmaya çalışılır,</a:t>
            </a:r>
          </a:p>
          <a:p>
            <a:pPr>
              <a:tabLst>
                <a:tab pos="130175" algn="l"/>
              </a:tabLst>
            </a:pPr>
            <a:endParaRPr lang="tr-TR" sz="2400"/>
          </a:p>
          <a:p>
            <a:pPr>
              <a:tabLst>
                <a:tab pos="130175" algn="l"/>
              </a:tabLst>
            </a:pPr>
            <a:r>
              <a:rPr lang="tr-TR" sz="2400" b="1"/>
              <a:t>9-</a:t>
            </a:r>
            <a:r>
              <a:rPr lang="tr-TR" sz="2400"/>
              <a:t>Fraktüre dişlerin restorasyonunda ön yüzeyi venerlenmiş PÇK’lar kullanılabilir,</a:t>
            </a:r>
          </a:p>
        </p:txBody>
      </p:sp>
      <p:pic>
        <p:nvPicPr>
          <p:cNvPr id="6" name="Picture 7" descr="DSC00694"/>
          <p:cNvPicPr>
            <a:picLocks noChangeAspect="1" noChangeArrowheads="1"/>
          </p:cNvPicPr>
          <p:nvPr/>
        </p:nvPicPr>
        <p:blipFill>
          <a:blip r:embed="rId4" cstate="print"/>
          <a:srcRect l="41521" t="32053" r="36658" b="38791"/>
          <a:stretch>
            <a:fillRect/>
          </a:stretch>
        </p:blipFill>
        <p:spPr bwMode="auto">
          <a:xfrm>
            <a:off x="7631113" y="5157788"/>
            <a:ext cx="1512887" cy="1436687"/>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p:cTn id="7" dur="500" fill="hold"/>
                                        <p:tgtEl>
                                          <p:spTgt spid="92166"/>
                                        </p:tgtEl>
                                        <p:attrNameLst>
                                          <p:attrName>ppt_w</p:attrName>
                                        </p:attrNameLst>
                                      </p:cBhvr>
                                      <p:tavLst>
                                        <p:tav tm="0">
                                          <p:val>
                                            <p:fltVal val="0"/>
                                          </p:val>
                                        </p:tav>
                                        <p:tav tm="100000">
                                          <p:val>
                                            <p:strVal val="#ppt_w"/>
                                          </p:val>
                                        </p:tav>
                                      </p:tavLst>
                                    </p:anim>
                                    <p:anim calcmode="lin" valueType="num">
                                      <p:cBhvr>
                                        <p:cTn id="8" dur="500" fill="hold"/>
                                        <p:tgtEl>
                                          <p:spTgt spid="9216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19139"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3190" name="Rectangle 6"/>
          <p:cNvSpPr>
            <a:spLocks noChangeArrowheads="1"/>
          </p:cNvSpPr>
          <p:nvPr/>
        </p:nvSpPr>
        <p:spPr bwMode="auto">
          <a:xfrm>
            <a:off x="684213" y="695325"/>
            <a:ext cx="7775575" cy="4524375"/>
          </a:xfrm>
          <a:prstGeom prst="rect">
            <a:avLst/>
          </a:prstGeom>
          <a:noFill/>
          <a:ln w="9525">
            <a:noFill/>
            <a:miter lim="800000"/>
            <a:headEnd/>
            <a:tailEnd/>
          </a:ln>
        </p:spPr>
        <p:txBody>
          <a:bodyPr anchor="ctr">
            <a:spAutoFit/>
          </a:bodyPr>
          <a:lstStyle/>
          <a:p>
            <a:pPr>
              <a:tabLst>
                <a:tab pos="219075" algn="l"/>
              </a:tabLst>
            </a:pPr>
            <a:r>
              <a:rPr lang="tr-TR" sz="2400"/>
              <a:t>10.Madde kaybının fazla olması nedeniyle bant yapımının olanaksız olduğu koşullarda yer</a:t>
            </a:r>
            <a:br>
              <a:rPr lang="tr-TR" sz="2400"/>
            </a:br>
            <a:r>
              <a:rPr lang="tr-TR" sz="2400"/>
              <a:t>tutucu ayağı olarak kullanılırlar. Yer tutucunun kroşesi krona lehimlenir,</a:t>
            </a:r>
          </a:p>
          <a:p>
            <a:pPr>
              <a:tabLst>
                <a:tab pos="219075" algn="l"/>
              </a:tabLst>
            </a:pPr>
            <a:br>
              <a:rPr lang="tr-TR" sz="2400"/>
            </a:br>
            <a:r>
              <a:rPr lang="tr-TR" sz="2400"/>
              <a:t>11.0klüzyondan aşağıda kalan persiste süt dişlerine uygulanarak.hem oklüzyon yükseltilir, hem de antogonist dişlerin uzaması engellenir. PÇK ile aproksimal kontaktların sağlanması</a:t>
            </a:r>
            <a:br>
              <a:rPr lang="tr-TR" sz="2400"/>
            </a:br>
            <a:r>
              <a:rPr lang="tr-TR" sz="2400"/>
              <a:t>komşu dişlerin bu bölgeye doğru eğilmesini önler.</a:t>
            </a:r>
          </a:p>
          <a:p>
            <a:pPr>
              <a:tabLst>
                <a:tab pos="219075" algn="l"/>
              </a:tabLst>
            </a:pPr>
            <a:endParaRPr lang="tr-TR" sz="2400"/>
          </a:p>
          <a:p>
            <a:pPr>
              <a:tabLst>
                <a:tab pos="219075" algn="l"/>
              </a:tabLst>
            </a:pPr>
            <a:r>
              <a:rPr lang="tr-TR" sz="2400"/>
              <a:t>12. Bruksizm vakalarında</a:t>
            </a:r>
          </a:p>
        </p:txBody>
      </p:sp>
      <p:pic>
        <p:nvPicPr>
          <p:cNvPr id="93191" name="Picture 7" descr="DSC00694"/>
          <p:cNvPicPr>
            <a:picLocks noChangeAspect="1" noChangeArrowheads="1"/>
          </p:cNvPicPr>
          <p:nvPr/>
        </p:nvPicPr>
        <p:blipFill>
          <a:blip r:embed="rId4" cstate="print"/>
          <a:srcRect l="41521" t="32053" r="36658" b="38791"/>
          <a:stretch>
            <a:fillRect/>
          </a:stretch>
        </p:blipFill>
        <p:spPr bwMode="auto">
          <a:xfrm>
            <a:off x="7596188" y="5168900"/>
            <a:ext cx="1368425" cy="1300163"/>
          </a:xfrm>
          <a:prstGeom prst="rect">
            <a:avLst/>
          </a:prstGeom>
          <a:noFill/>
          <a:ln w="25400">
            <a:solidFill>
              <a:srgbClr val="FF66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p:cTn id="7" dur="500" fill="hold"/>
                                        <p:tgtEl>
                                          <p:spTgt spid="93190"/>
                                        </p:tgtEl>
                                        <p:attrNameLst>
                                          <p:attrName>ppt_w</p:attrName>
                                        </p:attrNameLst>
                                      </p:cBhvr>
                                      <p:tavLst>
                                        <p:tav tm="0">
                                          <p:val>
                                            <p:fltVal val="0"/>
                                          </p:val>
                                        </p:tav>
                                        <p:tav tm="100000">
                                          <p:val>
                                            <p:strVal val="#ppt_w"/>
                                          </p:val>
                                        </p:tav>
                                      </p:tavLst>
                                    </p:anim>
                                    <p:anim calcmode="lin" valueType="num">
                                      <p:cBhvr>
                                        <p:cTn id="8" dur="500" fill="hold"/>
                                        <p:tgtEl>
                                          <p:spTgt spid="9319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93191"/>
                                        </p:tgtEl>
                                        <p:attrNameLst>
                                          <p:attrName>style.visibility</p:attrName>
                                        </p:attrNameLst>
                                      </p:cBhvr>
                                      <p:to>
                                        <p:strVal val="visible"/>
                                      </p:to>
                                    </p:set>
                                    <p:animEffect transition="in" filter="wipe(down)">
                                      <p:cBhvr>
                                        <p:cTn id="12" dur="580">
                                          <p:stCondLst>
                                            <p:cond delay="0"/>
                                          </p:stCondLst>
                                        </p:cTn>
                                        <p:tgtEl>
                                          <p:spTgt spid="93191"/>
                                        </p:tgtEl>
                                      </p:cBhvr>
                                    </p:animEffect>
                                    <p:anim calcmode="lin" valueType="num">
                                      <p:cBhvr>
                                        <p:cTn id="13" dur="1822" tmFilter="0,0; 0.14,0.36; 0.43,0.73; 0.71,0.91; 1.0,1.0">
                                          <p:stCondLst>
                                            <p:cond delay="0"/>
                                          </p:stCondLst>
                                        </p:cTn>
                                        <p:tgtEl>
                                          <p:spTgt spid="9319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319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319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319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3191"/>
                                        </p:tgtEl>
                                        <p:attrNameLst>
                                          <p:attrName>ppt_y</p:attrName>
                                        </p:attrNameLst>
                                      </p:cBhvr>
                                      <p:tavLst>
                                        <p:tav tm="0" fmla="#ppt_y-sin(pi*$)/81">
                                          <p:val>
                                            <p:fltVal val="0"/>
                                          </p:val>
                                        </p:tav>
                                        <p:tav tm="100000">
                                          <p:val>
                                            <p:fltVal val="1"/>
                                          </p:val>
                                        </p:tav>
                                      </p:tavLst>
                                    </p:anim>
                                    <p:animScale>
                                      <p:cBhvr>
                                        <p:cTn id="18" dur="26">
                                          <p:stCondLst>
                                            <p:cond delay="650"/>
                                          </p:stCondLst>
                                        </p:cTn>
                                        <p:tgtEl>
                                          <p:spTgt spid="93191"/>
                                        </p:tgtEl>
                                      </p:cBhvr>
                                      <p:to x="100000" y="60000"/>
                                    </p:animScale>
                                    <p:animScale>
                                      <p:cBhvr>
                                        <p:cTn id="19" dur="166" decel="50000">
                                          <p:stCondLst>
                                            <p:cond delay="676"/>
                                          </p:stCondLst>
                                        </p:cTn>
                                        <p:tgtEl>
                                          <p:spTgt spid="93191"/>
                                        </p:tgtEl>
                                      </p:cBhvr>
                                      <p:to x="100000" y="100000"/>
                                    </p:animScale>
                                    <p:animScale>
                                      <p:cBhvr>
                                        <p:cTn id="20" dur="26">
                                          <p:stCondLst>
                                            <p:cond delay="1312"/>
                                          </p:stCondLst>
                                        </p:cTn>
                                        <p:tgtEl>
                                          <p:spTgt spid="93191"/>
                                        </p:tgtEl>
                                      </p:cBhvr>
                                      <p:to x="100000" y="80000"/>
                                    </p:animScale>
                                    <p:animScale>
                                      <p:cBhvr>
                                        <p:cTn id="21" dur="166" decel="50000">
                                          <p:stCondLst>
                                            <p:cond delay="1338"/>
                                          </p:stCondLst>
                                        </p:cTn>
                                        <p:tgtEl>
                                          <p:spTgt spid="93191"/>
                                        </p:tgtEl>
                                      </p:cBhvr>
                                      <p:to x="100000" y="100000"/>
                                    </p:animScale>
                                    <p:animScale>
                                      <p:cBhvr>
                                        <p:cTn id="22" dur="26">
                                          <p:stCondLst>
                                            <p:cond delay="1642"/>
                                          </p:stCondLst>
                                        </p:cTn>
                                        <p:tgtEl>
                                          <p:spTgt spid="93191"/>
                                        </p:tgtEl>
                                      </p:cBhvr>
                                      <p:to x="100000" y="90000"/>
                                    </p:animScale>
                                    <p:animScale>
                                      <p:cBhvr>
                                        <p:cTn id="23" dur="166" decel="50000">
                                          <p:stCondLst>
                                            <p:cond delay="1668"/>
                                          </p:stCondLst>
                                        </p:cTn>
                                        <p:tgtEl>
                                          <p:spTgt spid="93191"/>
                                        </p:tgtEl>
                                      </p:cBhvr>
                                      <p:to x="100000" y="100000"/>
                                    </p:animScale>
                                    <p:animScale>
                                      <p:cBhvr>
                                        <p:cTn id="24" dur="26">
                                          <p:stCondLst>
                                            <p:cond delay="1808"/>
                                          </p:stCondLst>
                                        </p:cTn>
                                        <p:tgtEl>
                                          <p:spTgt spid="93191"/>
                                        </p:tgtEl>
                                      </p:cBhvr>
                                      <p:to x="100000" y="95000"/>
                                    </p:animScale>
                                    <p:animScale>
                                      <p:cBhvr>
                                        <p:cTn id="25" dur="166" decel="50000">
                                          <p:stCondLst>
                                            <p:cond delay="1834"/>
                                          </p:stCondLst>
                                        </p:cTn>
                                        <p:tgtEl>
                                          <p:spTgt spid="931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1187"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5238" name="Rectangle 6"/>
          <p:cNvSpPr>
            <a:spLocks noChangeArrowheads="1"/>
          </p:cNvSpPr>
          <p:nvPr/>
        </p:nvSpPr>
        <p:spPr bwMode="auto">
          <a:xfrm>
            <a:off x="468313" y="765175"/>
            <a:ext cx="5180012" cy="508000"/>
          </a:xfrm>
          <a:prstGeom prst="rect">
            <a:avLst/>
          </a:prstGeom>
          <a:solidFill>
            <a:srgbClr val="FFFF00"/>
          </a:solidFill>
          <a:ln w="50800">
            <a:solidFill>
              <a:srgbClr val="FFFF00"/>
            </a:solidFill>
            <a:miter lim="800000"/>
            <a:headEnd/>
            <a:tailEnd/>
          </a:ln>
        </p:spPr>
        <p:txBody>
          <a:bodyPr wrap="none" anchor="ctr">
            <a:spAutoFit/>
          </a:bodyPr>
          <a:lstStyle/>
          <a:p>
            <a:pPr algn="just"/>
            <a:r>
              <a:rPr lang="tr-TR" sz="2400" b="1"/>
              <a:t>Paslanmaz çelik kron uygulaması;</a:t>
            </a:r>
          </a:p>
        </p:txBody>
      </p:sp>
      <p:sp>
        <p:nvSpPr>
          <p:cNvPr id="95239" name="Rectangle 7"/>
          <p:cNvSpPr>
            <a:spLocks noChangeArrowheads="1"/>
          </p:cNvSpPr>
          <p:nvPr/>
        </p:nvSpPr>
        <p:spPr bwMode="auto">
          <a:xfrm>
            <a:off x="323850" y="1751013"/>
            <a:ext cx="8640763" cy="3048000"/>
          </a:xfrm>
          <a:prstGeom prst="rect">
            <a:avLst/>
          </a:prstGeom>
          <a:noFill/>
          <a:ln w="9525">
            <a:noFill/>
            <a:miter lim="800000"/>
            <a:headEnd/>
            <a:tailEnd/>
          </a:ln>
        </p:spPr>
        <p:txBody>
          <a:bodyPr anchor="ctr">
            <a:spAutoFit/>
          </a:bodyPr>
          <a:lstStyle/>
          <a:p>
            <a:pPr>
              <a:buFont typeface="Wingdings" pitchFamily="2" charset="2"/>
              <a:buChar char="Ø"/>
              <a:tabLst>
                <a:tab pos="146050" algn="l"/>
              </a:tabLst>
            </a:pPr>
            <a:r>
              <a:rPr lang="tr-TR" sz="2400"/>
              <a:t>Oklüzyon hem fonksiyon hem de istirahat pozisyonunda değerlendirilir, gerekli ise okluzal uyumlama yapılır,</a:t>
            </a:r>
          </a:p>
          <a:p>
            <a:pPr>
              <a:buFont typeface="Wingdings" pitchFamily="2" charset="2"/>
              <a:buChar char="Ø"/>
              <a:tabLst>
                <a:tab pos="146050" algn="l"/>
              </a:tabLst>
            </a:pPr>
            <a:endParaRPr lang="tr-TR" sz="2400"/>
          </a:p>
          <a:p>
            <a:pPr>
              <a:buFont typeface="Wingdings" pitchFamily="2" charset="2"/>
              <a:buChar char="Ø"/>
              <a:tabLst>
                <a:tab pos="146050" algn="l"/>
              </a:tabLst>
            </a:pPr>
            <a:r>
              <a:rPr lang="tr-TR" sz="2400"/>
              <a:t>Diş klinik ve radyolojik olarak muayene edilir, kök rezorpsiyon düzeyi tayin edilir. </a:t>
            </a:r>
          </a:p>
          <a:p>
            <a:pPr>
              <a:buFont typeface="Wingdings" pitchFamily="2" charset="2"/>
              <a:buChar char="Ø"/>
              <a:tabLst>
                <a:tab pos="146050" algn="l"/>
              </a:tabLst>
            </a:pPr>
            <a:endParaRPr lang="tr-TR" sz="2400"/>
          </a:p>
          <a:p>
            <a:pPr>
              <a:buFont typeface="Wingdings" pitchFamily="2" charset="2"/>
              <a:buChar char="Ø"/>
              <a:tabLst>
                <a:tab pos="146050" algn="l"/>
              </a:tabLst>
            </a:pPr>
            <a:r>
              <a:rPr lang="tr-TR" sz="2400"/>
              <a:t>Gerekli tedaviler uygulanır, diş cam iyonomer simanla restore edilir.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5238"/>
                                        </p:tgtEl>
                                        <p:attrNameLst>
                                          <p:attrName>style.visibility</p:attrName>
                                        </p:attrNameLst>
                                      </p:cBhvr>
                                      <p:to>
                                        <p:strVal val="visible"/>
                                      </p:to>
                                    </p:set>
                                    <p:anim calcmode="lin" valueType="num">
                                      <p:cBhvr>
                                        <p:cTn id="7" dur="500" fill="hold"/>
                                        <p:tgtEl>
                                          <p:spTgt spid="95238"/>
                                        </p:tgtEl>
                                        <p:attrNameLst>
                                          <p:attrName>ppt_w</p:attrName>
                                        </p:attrNameLst>
                                      </p:cBhvr>
                                      <p:tavLst>
                                        <p:tav tm="0">
                                          <p:val>
                                            <p:fltVal val="0"/>
                                          </p:val>
                                        </p:tav>
                                        <p:tav tm="100000">
                                          <p:val>
                                            <p:strVal val="#ppt_w"/>
                                          </p:val>
                                        </p:tav>
                                      </p:tavLst>
                                    </p:anim>
                                    <p:anim calcmode="lin" valueType="num">
                                      <p:cBhvr>
                                        <p:cTn id="8" dur="500" fill="hold"/>
                                        <p:tgtEl>
                                          <p:spTgt spid="9523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5239"/>
                                        </p:tgtEl>
                                        <p:attrNameLst>
                                          <p:attrName>style.visibility</p:attrName>
                                        </p:attrNameLst>
                                      </p:cBhvr>
                                      <p:to>
                                        <p:strVal val="visible"/>
                                      </p:to>
                                    </p:set>
                                    <p:anim calcmode="lin" valueType="num">
                                      <p:cBhvr additive="base">
                                        <p:cTn id="12" dur="500" fill="hold"/>
                                        <p:tgtEl>
                                          <p:spTgt spid="95239"/>
                                        </p:tgtEl>
                                        <p:attrNameLst>
                                          <p:attrName>ppt_x</p:attrName>
                                        </p:attrNameLst>
                                      </p:cBhvr>
                                      <p:tavLst>
                                        <p:tav tm="0">
                                          <p:val>
                                            <p:strVal val="1+#ppt_w/2"/>
                                          </p:val>
                                        </p:tav>
                                        <p:tav tm="100000">
                                          <p:val>
                                            <p:strVal val="#ppt_x"/>
                                          </p:val>
                                        </p:tav>
                                      </p:tavLst>
                                    </p:anim>
                                    <p:anim calcmode="lin" valueType="num">
                                      <p:cBhvr additive="base">
                                        <p:cTn id="13" dur="500" fill="hold"/>
                                        <p:tgtEl>
                                          <p:spTgt spid="952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animBg="1"/>
      <p:bldP spid="952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p:cNvSpPr>
          <p:nvPr>
            <p:ph type="title"/>
          </p:nvPr>
        </p:nvSpPr>
        <p:spPr>
          <a:xfrm>
            <a:off x="-450606" y="34924"/>
            <a:ext cx="9759461" cy="1307306"/>
          </a:xfrm>
          <a:prstGeom prst="rect">
            <a:avLst/>
          </a:prstGeom>
          <a:ln w="12700">
            <a:miter lim="400000"/>
          </a:ln>
        </p:spPr>
        <p:txBody>
          <a:bodyPr lIns="35717" tIns="35717" rIns="35717" bIns="35717" anchor="ctr">
            <a:noAutofit/>
          </a:bodyPr>
          <a:lstStyle/>
          <a:p>
            <a:pPr indent="316100">
              <a:lnSpc>
                <a:spcPct val="150000"/>
              </a:lnSpc>
              <a:spcBef>
                <a:spcPts val="1687"/>
              </a:spcBef>
            </a:pPr>
            <a:r>
              <a:rPr sz="2800" dirty="0">
                <a:solidFill>
                  <a:schemeClr val="accent5">
                    <a:lumMod val="60000"/>
                    <a:lumOff val="40000"/>
                  </a:schemeClr>
                </a:solidFill>
                <a:cs typeface="Times New Roman" panose="02020603050405020304" pitchFamily="18" charset="0"/>
              </a:rPr>
              <a:t>İyon Salabilen Kompozit Rezinler </a:t>
            </a:r>
            <a:br>
              <a:rPr lang="tr-TR" sz="2800" dirty="0">
                <a:solidFill>
                  <a:schemeClr val="accent5">
                    <a:lumMod val="60000"/>
                    <a:lumOff val="40000"/>
                  </a:schemeClr>
                </a:solidFill>
                <a:cs typeface="Times New Roman" panose="02020603050405020304" pitchFamily="18" charset="0"/>
              </a:rPr>
            </a:br>
            <a:r>
              <a:rPr sz="2800" dirty="0">
                <a:solidFill>
                  <a:schemeClr val="accent5">
                    <a:lumMod val="60000"/>
                    <a:lumOff val="40000"/>
                  </a:schemeClr>
                </a:solidFill>
                <a:cs typeface="Times New Roman" panose="02020603050405020304" pitchFamily="18" charset="0"/>
              </a:rPr>
              <a:t> Smart/Akıllı Partiküllü  Kompozit Rezinler </a:t>
            </a:r>
          </a:p>
        </p:txBody>
      </p:sp>
      <p:sp>
        <p:nvSpPr>
          <p:cNvPr id="3" name="Metin kutusu 2"/>
          <p:cNvSpPr txBox="1"/>
          <p:nvPr/>
        </p:nvSpPr>
        <p:spPr>
          <a:xfrm>
            <a:off x="6709930" y="6523356"/>
            <a:ext cx="2665268" cy="20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r>
              <a:rPr lang="tr-TR" sz="800" dirty="0">
                <a:ea typeface="Helvetica" charset="-94"/>
                <a:cs typeface="Arial" panose="020B0604020202020204" pitchFamily="34" charset="0"/>
              </a:rPr>
              <a:t>Ersoy ve ark., 2004, Ferracane, 2011</a:t>
            </a:r>
          </a:p>
        </p:txBody>
      </p:sp>
      <p:grpSp>
        <p:nvGrpSpPr>
          <p:cNvPr id="4" name="Grup 8"/>
          <p:cNvGrpSpPr/>
          <p:nvPr/>
        </p:nvGrpSpPr>
        <p:grpSpPr>
          <a:xfrm>
            <a:off x="1028496" y="1418173"/>
            <a:ext cx="5981597" cy="1808776"/>
            <a:chOff x="1462750" y="2479483"/>
            <a:chExt cx="9131129" cy="3113822"/>
          </a:xfrm>
        </p:grpSpPr>
        <p:graphicFrame>
          <p:nvGraphicFramePr>
            <p:cNvPr id="5" name="Diyagram 4"/>
            <p:cNvGraphicFramePr/>
            <p:nvPr>
              <p:extLst>
                <p:ext uri="{D42A27DB-BD31-4B8C-83A1-F6EECF244321}">
                  <p14:modId xmlns:p14="http://schemas.microsoft.com/office/powerpoint/2010/main" val="492248625"/>
                </p:ext>
              </p:extLst>
            </p:nvPr>
          </p:nvGraphicFramePr>
          <p:xfrm>
            <a:off x="2863658" y="2703350"/>
            <a:ext cx="7730221" cy="2889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 6"/>
            <p:cNvGrpSpPr/>
            <p:nvPr/>
          </p:nvGrpSpPr>
          <p:grpSpPr>
            <a:xfrm>
              <a:off x="1462750" y="2479483"/>
              <a:ext cx="3598985" cy="1508592"/>
              <a:chOff x="2700214" y="1433661"/>
              <a:chExt cx="3598985" cy="1508592"/>
            </a:xfrm>
          </p:grpSpPr>
          <p:sp>
            <p:nvSpPr>
              <p:cNvPr id="2" name="Metin kutusu 1"/>
              <p:cNvSpPr txBox="1"/>
              <p:nvPr/>
            </p:nvSpPr>
            <p:spPr>
              <a:xfrm>
                <a:off x="2700214" y="1834731"/>
                <a:ext cx="3278556" cy="706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r>
                  <a:rPr lang="tr-TR" sz="2000" dirty="0">
                    <a:solidFill>
                      <a:srgbClr val="FFFFFF"/>
                    </a:solidFill>
                    <a:latin typeface="+mn-lt"/>
                    <a:sym typeface="Chalkduster"/>
                  </a:rPr>
                  <a:t>1998</a:t>
                </a:r>
              </a:p>
            </p:txBody>
          </p:sp>
          <p:sp>
            <p:nvSpPr>
              <p:cNvPr id="6" name="Sağ Ok 5"/>
              <p:cNvSpPr/>
              <p:nvPr/>
            </p:nvSpPr>
            <p:spPr>
              <a:xfrm>
                <a:off x="4923691" y="1433661"/>
                <a:ext cx="1375508" cy="1508592"/>
              </a:xfrm>
              <a:prstGeom prst="rightArrow">
                <a:avLst/>
              </a:prstGeom>
              <a:solidFill>
                <a:schemeClr val="accent5">
                  <a:lumMod val="60000"/>
                  <a:lumOff val="40000"/>
                </a:schemeClr>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321457" fontAlgn="auto" hangingPunct="0">
                  <a:spcBef>
                    <a:spcPts val="0"/>
                  </a:spcBef>
                  <a:spcAft>
                    <a:spcPts val="0"/>
                  </a:spcAft>
                </a:pPr>
                <a:endParaRPr lang="tr-TR" sz="2200" dirty="0">
                  <a:solidFill>
                    <a:srgbClr val="FFFFFF"/>
                  </a:solidFill>
                  <a:effectLst>
                    <a:outerShdw blurRad="63500" dist="25400" dir="2700000" rotWithShape="0">
                      <a:srgbClr val="000000">
                        <a:alpha val="70000"/>
                      </a:srgbClr>
                    </a:outerShdw>
                  </a:effectLst>
                  <a:latin typeface="+mn-lt"/>
                  <a:sym typeface="Chalkduster"/>
                </a:endParaRPr>
              </a:p>
            </p:txBody>
          </p:sp>
        </p:grpSp>
      </p:grpSp>
      <p:pic>
        <p:nvPicPr>
          <p:cNvPr id="10" name="Resim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4530" y="3687480"/>
            <a:ext cx="2143125" cy="153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1" name="Diyagram 10"/>
          <p:cNvGraphicFramePr/>
          <p:nvPr>
            <p:extLst>
              <p:ext uri="{D42A27DB-BD31-4B8C-83A1-F6EECF244321}">
                <p14:modId xmlns:p14="http://schemas.microsoft.com/office/powerpoint/2010/main" val="4006986091"/>
              </p:ext>
            </p:extLst>
          </p:nvPr>
        </p:nvGraphicFramePr>
        <p:xfrm>
          <a:off x="5113499" y="4073085"/>
          <a:ext cx="1896595" cy="10633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Metin kutusu 11"/>
          <p:cNvSpPr txBox="1"/>
          <p:nvPr/>
        </p:nvSpPr>
        <p:spPr>
          <a:xfrm>
            <a:off x="5611160" y="4782909"/>
            <a:ext cx="3290925" cy="995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fontAlgn="auto" hangingPunct="0">
              <a:spcBef>
                <a:spcPts val="0"/>
              </a:spcBef>
              <a:spcAft>
                <a:spcPts val="0"/>
              </a:spcAft>
            </a:pPr>
            <a:r>
              <a:rPr lang="tr-TR" sz="2000" dirty="0" err="1">
                <a:solidFill>
                  <a:srgbClr val="FFFFFF"/>
                </a:solidFill>
                <a:latin typeface="+mn-lt"/>
                <a:sym typeface="Chalkduster"/>
              </a:rPr>
              <a:t>pH</a:t>
            </a:r>
            <a:r>
              <a:rPr lang="tr-TR" sz="2000" dirty="0">
                <a:solidFill>
                  <a:srgbClr val="FFFFFF"/>
                </a:solidFill>
                <a:latin typeface="+mn-lt"/>
                <a:sym typeface="Chalkduster"/>
              </a:rPr>
              <a:t> azalır</a:t>
            </a:r>
          </a:p>
          <a:p>
            <a:pPr algn="ctr" defTabSz="321457" fontAlgn="auto" hangingPunct="0">
              <a:spcBef>
                <a:spcPts val="0"/>
              </a:spcBef>
              <a:spcAft>
                <a:spcPts val="0"/>
              </a:spcAft>
            </a:pPr>
            <a:r>
              <a:rPr lang="tr-TR" sz="2000" dirty="0" err="1"/>
              <a:t>Restoratif</a:t>
            </a:r>
            <a:r>
              <a:rPr lang="tr-TR" sz="2000" dirty="0"/>
              <a:t> materyalden iyon salımı artar</a:t>
            </a:r>
            <a:endParaRPr lang="tr-TR" sz="2000" dirty="0">
              <a:solidFill>
                <a:srgbClr val="FFFFFF"/>
              </a:solidFill>
              <a:latin typeface="+mn-lt"/>
              <a:sym typeface="Chalkduster"/>
            </a:endParaRPr>
          </a:p>
        </p:txBody>
      </p:sp>
      <p:graphicFrame>
        <p:nvGraphicFramePr>
          <p:cNvPr id="13" name="Diyagram 12"/>
          <p:cNvGraphicFramePr/>
          <p:nvPr>
            <p:extLst>
              <p:ext uri="{D42A27DB-BD31-4B8C-83A1-F6EECF244321}">
                <p14:modId xmlns:p14="http://schemas.microsoft.com/office/powerpoint/2010/main" val="1962510159"/>
              </p:ext>
            </p:extLst>
          </p:nvPr>
        </p:nvGraphicFramePr>
        <p:xfrm>
          <a:off x="4832401" y="5578876"/>
          <a:ext cx="1845854" cy="87278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Metin kutusu 13"/>
          <p:cNvSpPr txBox="1"/>
          <p:nvPr/>
        </p:nvSpPr>
        <p:spPr>
          <a:xfrm>
            <a:off x="1348095" y="5954573"/>
            <a:ext cx="4272871" cy="3799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fontAlgn="auto" hangingPunct="0">
              <a:spcBef>
                <a:spcPts val="0"/>
              </a:spcBef>
              <a:spcAft>
                <a:spcPts val="0"/>
              </a:spcAft>
            </a:pPr>
            <a:r>
              <a:rPr lang="tr-TR" sz="2000" dirty="0">
                <a:solidFill>
                  <a:srgbClr val="FFFFFF"/>
                </a:solidFill>
                <a:latin typeface="+mn-lt"/>
                <a:sym typeface="Chalkduster"/>
              </a:rPr>
              <a:t>Bakterilerin büyümesini </a:t>
            </a:r>
            <a:r>
              <a:rPr lang="tr-TR" sz="2000" dirty="0" err="1">
                <a:solidFill>
                  <a:srgbClr val="FFFFFF"/>
                </a:solidFill>
                <a:latin typeface="+mn-lt"/>
                <a:sym typeface="Chalkduster"/>
              </a:rPr>
              <a:t>inhbibe</a:t>
            </a:r>
            <a:r>
              <a:rPr lang="tr-TR" sz="2000" dirty="0">
                <a:solidFill>
                  <a:srgbClr val="FFFFFF"/>
                </a:solidFill>
                <a:latin typeface="+mn-lt"/>
                <a:sym typeface="Chalkduster"/>
              </a:rPr>
              <a:t> eder</a:t>
            </a:r>
          </a:p>
        </p:txBody>
      </p:sp>
      <p:pic>
        <p:nvPicPr>
          <p:cNvPr id="15" name="Resim 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0805" y="5513874"/>
            <a:ext cx="1377605" cy="1237710"/>
          </a:xfrm>
          <a:prstGeom prst="rect">
            <a:avLst/>
          </a:prstGeom>
        </p:spPr>
      </p:pic>
    </p:spTree>
    <p:extLst>
      <p:ext uri="{BB962C8B-B14F-4D97-AF65-F5344CB8AC3E}">
        <p14:creationId xmlns:p14="http://schemas.microsoft.com/office/powerpoint/2010/main" val="2915552514"/>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221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6262" name="Rectangle 6"/>
          <p:cNvSpPr>
            <a:spLocks noChangeArrowheads="1"/>
          </p:cNvSpPr>
          <p:nvPr/>
        </p:nvSpPr>
        <p:spPr bwMode="auto">
          <a:xfrm>
            <a:off x="395288" y="249238"/>
            <a:ext cx="8748712" cy="3048000"/>
          </a:xfrm>
          <a:prstGeom prst="rect">
            <a:avLst/>
          </a:prstGeom>
          <a:noFill/>
          <a:ln w="9525">
            <a:noFill/>
            <a:miter lim="800000"/>
            <a:headEnd/>
            <a:tailEnd/>
          </a:ln>
        </p:spPr>
        <p:txBody>
          <a:bodyPr anchor="ctr">
            <a:spAutoFit/>
          </a:bodyPr>
          <a:lstStyle/>
          <a:p>
            <a:pPr>
              <a:tabLst>
                <a:tab pos="146050" algn="l"/>
              </a:tabLst>
            </a:pPr>
            <a:r>
              <a:rPr lang="tr-TR" sz="2400" b="1" i="1" u="sng"/>
              <a:t>Diş Kesimi</a:t>
            </a:r>
          </a:p>
          <a:p>
            <a:pPr>
              <a:buFont typeface="Wingdings" pitchFamily="2" charset="2"/>
              <a:buChar char="ü"/>
              <a:tabLst>
                <a:tab pos="146050" algn="l"/>
              </a:tabLst>
            </a:pPr>
            <a:endParaRPr lang="tr-TR" sz="2400" b="1" i="1" u="sng"/>
          </a:p>
          <a:p>
            <a:pPr>
              <a:buFont typeface="Wingdings" pitchFamily="2" charset="2"/>
              <a:buChar char="ü"/>
              <a:tabLst>
                <a:tab pos="146050" algn="l"/>
              </a:tabLst>
            </a:pPr>
            <a:r>
              <a:rPr lang="tr-TR" sz="2400"/>
              <a:t>Diş kesiminde amaç kronun dişe yerleştirilmesini engelleyecek diş dokularının kaldırılmasıdır .</a:t>
            </a:r>
          </a:p>
          <a:p>
            <a:pPr>
              <a:buFont typeface="Wingdings" pitchFamily="2" charset="2"/>
              <a:buChar char="ü"/>
              <a:tabLst>
                <a:tab pos="146050" algn="l"/>
              </a:tabLst>
            </a:pPr>
            <a:r>
              <a:rPr lang="tr-TR" sz="2400"/>
              <a:t>PÇK endikasyonu olan dişlerde genellikle diş yapısının büyük bir kısmı kaybedildiğinden,çok az bir preperasyon gereklidir.</a:t>
            </a:r>
          </a:p>
          <a:p>
            <a:pPr>
              <a:buFont typeface="Wingdings" pitchFamily="2" charset="2"/>
              <a:buChar char="ü"/>
              <a:tabLst>
                <a:tab pos="146050" algn="l"/>
              </a:tabLst>
            </a:pPr>
            <a:endParaRPr lang="tr-TR" sz="2400"/>
          </a:p>
          <a:p>
            <a:pPr>
              <a:buFont typeface="Wingdings" pitchFamily="2" charset="2"/>
              <a:buChar char="ü"/>
              <a:tabLst>
                <a:tab pos="146050" algn="l"/>
              </a:tabLst>
            </a:pPr>
            <a:r>
              <a:rPr lang="tr-TR" sz="2400"/>
              <a:t>Alev şeklinde bir frezle okluzal yüzey 1-1.5 mm indirilir. </a:t>
            </a:r>
          </a:p>
        </p:txBody>
      </p:sp>
      <p:pic>
        <p:nvPicPr>
          <p:cNvPr id="96265" name="Picture 9" descr="DSC00606"/>
          <p:cNvPicPr>
            <a:picLocks noChangeAspect="1" noChangeArrowheads="1"/>
          </p:cNvPicPr>
          <p:nvPr/>
        </p:nvPicPr>
        <p:blipFill>
          <a:blip r:embed="rId4" cstate="print"/>
          <a:srcRect l="16414" t="12517" r="20383" b="12656"/>
          <a:stretch>
            <a:fillRect/>
          </a:stretch>
        </p:blipFill>
        <p:spPr bwMode="auto">
          <a:xfrm>
            <a:off x="2771775" y="3573463"/>
            <a:ext cx="3384550" cy="3006725"/>
          </a:xfrm>
          <a:prstGeom prst="rect">
            <a:avLst/>
          </a:prstGeom>
          <a:noFill/>
          <a:ln w="38100">
            <a:solidFill>
              <a:srgbClr val="FF99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 calcmode="lin" valueType="num">
                                      <p:cBhvr>
                                        <p:cTn id="7" dur="500" fill="hold"/>
                                        <p:tgtEl>
                                          <p:spTgt spid="96262"/>
                                        </p:tgtEl>
                                        <p:attrNameLst>
                                          <p:attrName>ppt_w</p:attrName>
                                        </p:attrNameLst>
                                      </p:cBhvr>
                                      <p:tavLst>
                                        <p:tav tm="0">
                                          <p:val>
                                            <p:fltVal val="0"/>
                                          </p:val>
                                        </p:tav>
                                        <p:tav tm="100000">
                                          <p:val>
                                            <p:strVal val="#ppt_w"/>
                                          </p:val>
                                        </p:tav>
                                      </p:tavLst>
                                    </p:anim>
                                    <p:anim calcmode="lin" valueType="num">
                                      <p:cBhvr>
                                        <p:cTn id="8" dur="500" fill="hold"/>
                                        <p:tgtEl>
                                          <p:spTgt spid="9626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6265"/>
                                        </p:tgtEl>
                                        <p:attrNameLst>
                                          <p:attrName>style.visibility</p:attrName>
                                        </p:attrNameLst>
                                      </p:cBhvr>
                                      <p:to>
                                        <p:strVal val="visible"/>
                                      </p:to>
                                    </p:set>
                                    <p:anim calcmode="lin" valueType="num">
                                      <p:cBhvr>
                                        <p:cTn id="11" dur="500" fill="hold"/>
                                        <p:tgtEl>
                                          <p:spTgt spid="96265"/>
                                        </p:tgtEl>
                                        <p:attrNameLst>
                                          <p:attrName>ppt_w</p:attrName>
                                        </p:attrNameLst>
                                      </p:cBhvr>
                                      <p:tavLst>
                                        <p:tav tm="0">
                                          <p:val>
                                            <p:fltVal val="0"/>
                                          </p:val>
                                        </p:tav>
                                        <p:tav tm="100000">
                                          <p:val>
                                            <p:strVal val="#ppt_w"/>
                                          </p:val>
                                        </p:tav>
                                      </p:tavLst>
                                    </p:anim>
                                    <p:anim calcmode="lin" valueType="num">
                                      <p:cBhvr>
                                        <p:cTn id="12" dur="500" fill="hold"/>
                                        <p:tgtEl>
                                          <p:spTgt spid="962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3235" name="Picture 3"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111620" name="Rectangle 4"/>
          <p:cNvSpPr>
            <a:spLocks noChangeArrowheads="1"/>
          </p:cNvSpPr>
          <p:nvPr/>
        </p:nvSpPr>
        <p:spPr bwMode="auto">
          <a:xfrm>
            <a:off x="395288" y="388938"/>
            <a:ext cx="8748712" cy="1939925"/>
          </a:xfrm>
          <a:prstGeom prst="rect">
            <a:avLst/>
          </a:prstGeom>
          <a:noFill/>
          <a:ln w="9525">
            <a:noFill/>
            <a:miter lim="800000"/>
            <a:headEnd/>
            <a:tailEnd/>
          </a:ln>
        </p:spPr>
        <p:txBody>
          <a:bodyPr anchor="ctr">
            <a:spAutoFit/>
          </a:bodyPr>
          <a:lstStyle/>
          <a:p>
            <a:pPr>
              <a:tabLst>
                <a:tab pos="146050" algn="l"/>
              </a:tabLst>
            </a:pPr>
            <a:r>
              <a:rPr lang="tr-TR" sz="2400" b="1" i="1" u="sng"/>
              <a:t>Diş Kesimi</a:t>
            </a:r>
          </a:p>
          <a:p>
            <a:pPr>
              <a:tabLst>
                <a:tab pos="146050" algn="l"/>
              </a:tabLst>
            </a:pPr>
            <a:endParaRPr lang="tr-TR" sz="2400" b="1" i="1" u="sng"/>
          </a:p>
          <a:p>
            <a:pPr algn="ctr">
              <a:tabLst>
                <a:tab pos="146050" algn="l"/>
              </a:tabLst>
            </a:pPr>
            <a:r>
              <a:rPr lang="tr-TR" sz="2400"/>
              <a:t>Kesim bukkal ve</a:t>
            </a:r>
            <a:r>
              <a:rPr lang="en-US" sz="2400"/>
              <a:t> lingual</a:t>
            </a:r>
            <a:r>
              <a:rPr lang="tr-TR" sz="2400"/>
              <a:t> yüzeylerin 1/3 üne doğru eğimlenerek uzatılır. Tüberküllerin anatomik çizgileri mümkün olduğu kadar korunmalıdır.</a:t>
            </a:r>
          </a:p>
        </p:txBody>
      </p:sp>
      <p:pic>
        <p:nvPicPr>
          <p:cNvPr id="6" name="Picture 8" descr="DSC00607"/>
          <p:cNvPicPr>
            <a:picLocks noChangeAspect="1" noChangeArrowheads="1"/>
          </p:cNvPicPr>
          <p:nvPr/>
        </p:nvPicPr>
        <p:blipFill>
          <a:blip r:embed="rId4" cstate="print"/>
          <a:srcRect l="20061" t="10306" r="27382" b="5223"/>
          <a:stretch>
            <a:fillRect/>
          </a:stretch>
        </p:blipFill>
        <p:spPr bwMode="auto">
          <a:xfrm>
            <a:off x="3059113" y="2781300"/>
            <a:ext cx="2952750" cy="3557588"/>
          </a:xfrm>
          <a:prstGeom prst="rect">
            <a:avLst/>
          </a:prstGeom>
          <a:noFill/>
          <a:ln w="38100">
            <a:solidFill>
              <a:srgbClr val="FF99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ppt_w</p:attrName>
                                        </p:attrNameLst>
                                      </p:cBhvr>
                                      <p:tavLst>
                                        <p:tav tm="0">
                                          <p:val>
                                            <p:fltVal val="0"/>
                                          </p:val>
                                        </p:tav>
                                        <p:tav tm="100000">
                                          <p:val>
                                            <p:strVal val="#ppt_w"/>
                                          </p:val>
                                        </p:tav>
                                      </p:tavLst>
                                    </p:anim>
                                    <p:anim calcmode="lin" valueType="num">
                                      <p:cBhvr>
                                        <p:cTn id="8" dur="500" fill="hold"/>
                                        <p:tgtEl>
                                          <p:spTgt spid="1116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4259"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7286" name="Rectangle 6"/>
          <p:cNvSpPr>
            <a:spLocks noChangeArrowheads="1"/>
          </p:cNvSpPr>
          <p:nvPr/>
        </p:nvSpPr>
        <p:spPr bwMode="auto">
          <a:xfrm>
            <a:off x="468313" y="546100"/>
            <a:ext cx="8424862" cy="2308225"/>
          </a:xfrm>
          <a:prstGeom prst="rect">
            <a:avLst/>
          </a:prstGeom>
          <a:noFill/>
          <a:ln w="9525">
            <a:noFill/>
            <a:miter lim="800000"/>
            <a:headEnd/>
            <a:tailEnd/>
          </a:ln>
        </p:spPr>
        <p:txBody>
          <a:bodyPr anchor="ctr">
            <a:spAutoFit/>
          </a:bodyPr>
          <a:lstStyle/>
          <a:p>
            <a:pPr algn="just">
              <a:buFont typeface="Wingdings" pitchFamily="2" charset="2"/>
              <a:buChar char="ü"/>
            </a:pPr>
            <a:r>
              <a:rPr lang="tr-TR" sz="2400"/>
              <a:t>Mesial ve</a:t>
            </a:r>
            <a:r>
              <a:rPr lang="en-US" sz="2400"/>
              <a:t> distal</a:t>
            </a:r>
            <a:r>
              <a:rPr lang="tr-TR" sz="2400"/>
              <a:t> yüzeyler okluzalden başlayarak servikale doğru frezin ileri ve geri hareketleriyle kesilir. </a:t>
            </a:r>
          </a:p>
          <a:p>
            <a:pPr algn="just">
              <a:buFont typeface="Wingdings" pitchFamily="2" charset="2"/>
              <a:buChar char="ü"/>
            </a:pPr>
            <a:r>
              <a:rPr lang="tr-TR" sz="2400"/>
              <a:t>Süt dişinin anatomik özelliği nedeniyle kole bölgesinde basamaksız bir kesim yapılır. </a:t>
            </a:r>
          </a:p>
          <a:p>
            <a:pPr algn="just">
              <a:buFont typeface="Wingdings" pitchFamily="2" charset="2"/>
              <a:buChar char="ü"/>
            </a:pPr>
            <a:r>
              <a:rPr lang="tr-TR" sz="2400"/>
              <a:t>Sondla muayene edilerek kölede basamak oluşmadığı kontrol edilmelidir. </a:t>
            </a:r>
          </a:p>
        </p:txBody>
      </p:sp>
      <p:pic>
        <p:nvPicPr>
          <p:cNvPr id="97287" name="Picture 7" descr="DSC00604"/>
          <p:cNvPicPr>
            <a:picLocks noChangeAspect="1" noChangeArrowheads="1"/>
          </p:cNvPicPr>
          <p:nvPr/>
        </p:nvPicPr>
        <p:blipFill>
          <a:blip r:embed="rId4" cstate="print"/>
          <a:srcRect l="26047" t="14871" r="23708"/>
          <a:stretch>
            <a:fillRect/>
          </a:stretch>
        </p:blipFill>
        <p:spPr bwMode="auto">
          <a:xfrm>
            <a:off x="611188" y="3716338"/>
            <a:ext cx="1944687" cy="2520950"/>
          </a:xfrm>
          <a:prstGeom prst="rect">
            <a:avLst/>
          </a:prstGeom>
          <a:noFill/>
          <a:ln w="38100">
            <a:solidFill>
              <a:srgbClr val="FF9900"/>
            </a:solidFill>
            <a:miter lim="800000"/>
            <a:headEnd/>
            <a:tailEnd/>
          </a:ln>
        </p:spPr>
      </p:pic>
      <p:pic>
        <p:nvPicPr>
          <p:cNvPr id="97288" name="Picture 8" descr="DSC00605"/>
          <p:cNvPicPr>
            <a:picLocks noChangeAspect="1" noChangeArrowheads="1"/>
          </p:cNvPicPr>
          <p:nvPr/>
        </p:nvPicPr>
        <p:blipFill>
          <a:blip r:embed="rId5" cstate="print"/>
          <a:srcRect l="14183" r="26935" b="13365"/>
          <a:stretch>
            <a:fillRect/>
          </a:stretch>
        </p:blipFill>
        <p:spPr bwMode="auto">
          <a:xfrm>
            <a:off x="2916238" y="3716338"/>
            <a:ext cx="2089150" cy="2520950"/>
          </a:xfrm>
          <a:prstGeom prst="rect">
            <a:avLst/>
          </a:prstGeom>
          <a:noFill/>
          <a:ln w="38100">
            <a:solidFill>
              <a:srgbClr val="FF9900"/>
            </a:solidFill>
            <a:miter lim="800000"/>
            <a:headEnd/>
            <a:tailEnd/>
          </a:ln>
        </p:spPr>
      </p:pic>
      <p:pic>
        <p:nvPicPr>
          <p:cNvPr id="97289" name="Picture 9" descr="DSC00608"/>
          <p:cNvPicPr>
            <a:picLocks noChangeAspect="1" noChangeArrowheads="1"/>
          </p:cNvPicPr>
          <p:nvPr/>
        </p:nvPicPr>
        <p:blipFill>
          <a:blip r:embed="rId6" cstate="print"/>
          <a:srcRect l="21042" t="24141" r="22847" b="22833"/>
          <a:stretch>
            <a:fillRect/>
          </a:stretch>
        </p:blipFill>
        <p:spPr bwMode="auto">
          <a:xfrm>
            <a:off x="5292725" y="3716338"/>
            <a:ext cx="3600450" cy="2551112"/>
          </a:xfrm>
          <a:prstGeom prst="rect">
            <a:avLst/>
          </a:prstGeom>
          <a:noFill/>
          <a:ln w="38100">
            <a:solidFill>
              <a:srgbClr val="FF99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p:cTn id="7" dur="500" fill="hold"/>
                                        <p:tgtEl>
                                          <p:spTgt spid="97286"/>
                                        </p:tgtEl>
                                        <p:attrNameLst>
                                          <p:attrName>ppt_w</p:attrName>
                                        </p:attrNameLst>
                                      </p:cBhvr>
                                      <p:tavLst>
                                        <p:tav tm="0">
                                          <p:val>
                                            <p:fltVal val="0"/>
                                          </p:val>
                                        </p:tav>
                                        <p:tav tm="100000">
                                          <p:val>
                                            <p:strVal val="#ppt_w"/>
                                          </p:val>
                                        </p:tav>
                                      </p:tavLst>
                                    </p:anim>
                                    <p:anim calcmode="lin" valueType="num">
                                      <p:cBhvr>
                                        <p:cTn id="8" dur="500" fill="hold"/>
                                        <p:tgtEl>
                                          <p:spTgt spid="9728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7287"/>
                                        </p:tgtEl>
                                        <p:attrNameLst>
                                          <p:attrName>style.visibility</p:attrName>
                                        </p:attrNameLst>
                                      </p:cBhvr>
                                      <p:to>
                                        <p:strVal val="visible"/>
                                      </p:to>
                                    </p:set>
                                    <p:anim calcmode="lin" valueType="num">
                                      <p:cBhvr>
                                        <p:cTn id="11" dur="500" fill="hold"/>
                                        <p:tgtEl>
                                          <p:spTgt spid="97287"/>
                                        </p:tgtEl>
                                        <p:attrNameLst>
                                          <p:attrName>ppt_w</p:attrName>
                                        </p:attrNameLst>
                                      </p:cBhvr>
                                      <p:tavLst>
                                        <p:tav tm="0">
                                          <p:val>
                                            <p:fltVal val="0"/>
                                          </p:val>
                                        </p:tav>
                                        <p:tav tm="100000">
                                          <p:val>
                                            <p:strVal val="#ppt_w"/>
                                          </p:val>
                                        </p:tav>
                                      </p:tavLst>
                                    </p:anim>
                                    <p:anim calcmode="lin" valueType="num">
                                      <p:cBhvr>
                                        <p:cTn id="12" dur="500" fill="hold"/>
                                        <p:tgtEl>
                                          <p:spTgt spid="9728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7288"/>
                                        </p:tgtEl>
                                        <p:attrNameLst>
                                          <p:attrName>style.visibility</p:attrName>
                                        </p:attrNameLst>
                                      </p:cBhvr>
                                      <p:to>
                                        <p:strVal val="visible"/>
                                      </p:to>
                                    </p:set>
                                    <p:anim calcmode="lin" valueType="num">
                                      <p:cBhvr>
                                        <p:cTn id="15" dur="500" fill="hold"/>
                                        <p:tgtEl>
                                          <p:spTgt spid="97288"/>
                                        </p:tgtEl>
                                        <p:attrNameLst>
                                          <p:attrName>ppt_w</p:attrName>
                                        </p:attrNameLst>
                                      </p:cBhvr>
                                      <p:tavLst>
                                        <p:tav tm="0">
                                          <p:val>
                                            <p:fltVal val="0"/>
                                          </p:val>
                                        </p:tav>
                                        <p:tav tm="100000">
                                          <p:val>
                                            <p:strVal val="#ppt_w"/>
                                          </p:val>
                                        </p:tav>
                                      </p:tavLst>
                                    </p:anim>
                                    <p:anim calcmode="lin" valueType="num">
                                      <p:cBhvr>
                                        <p:cTn id="16" dur="500" fill="hold"/>
                                        <p:tgtEl>
                                          <p:spTgt spid="9728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7289"/>
                                        </p:tgtEl>
                                        <p:attrNameLst>
                                          <p:attrName>style.visibility</p:attrName>
                                        </p:attrNameLst>
                                      </p:cBhvr>
                                      <p:to>
                                        <p:strVal val="visible"/>
                                      </p:to>
                                    </p:set>
                                    <p:anim calcmode="lin" valueType="num">
                                      <p:cBhvr>
                                        <p:cTn id="19" dur="500" fill="hold"/>
                                        <p:tgtEl>
                                          <p:spTgt spid="97289"/>
                                        </p:tgtEl>
                                        <p:attrNameLst>
                                          <p:attrName>ppt_w</p:attrName>
                                        </p:attrNameLst>
                                      </p:cBhvr>
                                      <p:tavLst>
                                        <p:tav tm="0">
                                          <p:val>
                                            <p:fltVal val="0"/>
                                          </p:val>
                                        </p:tav>
                                        <p:tav tm="100000">
                                          <p:val>
                                            <p:strVal val="#ppt_w"/>
                                          </p:val>
                                        </p:tav>
                                      </p:tavLst>
                                    </p:anim>
                                    <p:anim calcmode="lin" valueType="num">
                                      <p:cBhvr>
                                        <p:cTn id="20" dur="500" fill="hold"/>
                                        <p:tgtEl>
                                          <p:spTgt spid="972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5283"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noFill/>
          <a:ln w="9525">
            <a:noFill/>
            <a:miter lim="800000"/>
            <a:headEnd/>
            <a:tailEnd/>
          </a:ln>
        </p:spPr>
      </p:pic>
      <p:sp>
        <p:nvSpPr>
          <p:cNvPr id="98310" name="Rectangle 6"/>
          <p:cNvSpPr>
            <a:spLocks noChangeArrowheads="1"/>
          </p:cNvSpPr>
          <p:nvPr/>
        </p:nvSpPr>
        <p:spPr bwMode="auto">
          <a:xfrm>
            <a:off x="384175" y="403225"/>
            <a:ext cx="2030413" cy="460375"/>
          </a:xfrm>
          <a:prstGeom prst="rect">
            <a:avLst/>
          </a:prstGeom>
          <a:solidFill>
            <a:srgbClr val="FF0000"/>
          </a:solidFill>
          <a:ln w="9525">
            <a:noFill/>
            <a:miter lim="800000"/>
            <a:headEnd/>
            <a:tailEnd/>
          </a:ln>
        </p:spPr>
        <p:txBody>
          <a:bodyPr wrap="none" anchor="ctr">
            <a:spAutoFit/>
          </a:bodyPr>
          <a:lstStyle/>
          <a:p>
            <a:pPr algn="just">
              <a:tabLst>
                <a:tab pos="139700" algn="l"/>
              </a:tabLst>
            </a:pPr>
            <a:r>
              <a:rPr lang="tr-TR" sz="2400" b="1"/>
              <a:t>Kron seçimi</a:t>
            </a:r>
            <a:r>
              <a:rPr lang="tr-TR" sz="2400"/>
              <a:t>;</a:t>
            </a:r>
          </a:p>
        </p:txBody>
      </p:sp>
      <p:sp>
        <p:nvSpPr>
          <p:cNvPr id="98311" name="Rectangle 7"/>
          <p:cNvSpPr>
            <a:spLocks noChangeArrowheads="1"/>
          </p:cNvSpPr>
          <p:nvPr/>
        </p:nvSpPr>
        <p:spPr bwMode="auto">
          <a:xfrm>
            <a:off x="755650" y="1587500"/>
            <a:ext cx="7920038" cy="2308225"/>
          </a:xfrm>
          <a:prstGeom prst="rect">
            <a:avLst/>
          </a:prstGeom>
          <a:noFill/>
          <a:ln w="9525">
            <a:noFill/>
            <a:miter lim="800000"/>
            <a:headEnd/>
            <a:tailEnd/>
          </a:ln>
        </p:spPr>
        <p:txBody>
          <a:bodyPr anchor="ctr">
            <a:spAutoFit/>
          </a:bodyPr>
          <a:lstStyle/>
          <a:p>
            <a:pPr algn="ctr"/>
            <a:r>
              <a:rPr lang="tr-TR" sz="2400"/>
              <a:t>Dişin kaybedilmiş olan </a:t>
            </a:r>
          </a:p>
          <a:p>
            <a:pPr algn="ctr"/>
            <a:r>
              <a:rPr lang="tr-TR" sz="2400"/>
              <a:t>mesio- distal ve okluzal boyutlarını r</a:t>
            </a:r>
          </a:p>
          <a:p>
            <a:pPr algn="ctr"/>
            <a:r>
              <a:rPr lang="tr-TR" sz="2400"/>
              <a:t>estore edebilecek en ideal boyuttaki kron seçilir.</a:t>
            </a:r>
          </a:p>
          <a:p>
            <a:pPr algn="ctr"/>
            <a:endParaRPr lang="tr-TR" sz="2400"/>
          </a:p>
          <a:p>
            <a:pPr algn="ctr"/>
            <a:r>
              <a:rPr lang="tr-TR" sz="2400"/>
              <a:t>Kronun fizyolojik diestamaları kapatmamasına dikkat edilmelidir.</a:t>
            </a:r>
          </a:p>
        </p:txBody>
      </p:sp>
      <p:pic>
        <p:nvPicPr>
          <p:cNvPr id="98312" name="Picture 8" descr="DSC00611"/>
          <p:cNvPicPr>
            <a:picLocks noChangeAspect="1" noChangeArrowheads="1"/>
          </p:cNvPicPr>
          <p:nvPr/>
        </p:nvPicPr>
        <p:blipFill>
          <a:blip r:embed="rId4" cstate="print"/>
          <a:srcRect l="11734" t="20473" r="9595" b="28149"/>
          <a:stretch>
            <a:fillRect/>
          </a:stretch>
        </p:blipFill>
        <p:spPr bwMode="auto">
          <a:xfrm>
            <a:off x="468313" y="4797425"/>
            <a:ext cx="3384550" cy="1657350"/>
          </a:xfrm>
          <a:prstGeom prst="rect">
            <a:avLst/>
          </a:prstGeom>
          <a:noFill/>
          <a:ln w="38100">
            <a:solidFill>
              <a:srgbClr val="FF0000"/>
            </a:solidFill>
            <a:miter lim="800000"/>
            <a:headEnd/>
            <a:tailEnd/>
          </a:ln>
        </p:spPr>
      </p:pic>
      <p:pic>
        <p:nvPicPr>
          <p:cNvPr id="98314" name="Picture 10" descr="DSC00571"/>
          <p:cNvPicPr>
            <a:picLocks noChangeAspect="1" noChangeArrowheads="1"/>
          </p:cNvPicPr>
          <p:nvPr/>
        </p:nvPicPr>
        <p:blipFill>
          <a:blip r:embed="rId5" cstate="print"/>
          <a:srcRect l="30515" t="26178" r="40077" b="40404"/>
          <a:stretch>
            <a:fillRect/>
          </a:stretch>
        </p:blipFill>
        <p:spPr bwMode="auto">
          <a:xfrm>
            <a:off x="6156325" y="4076700"/>
            <a:ext cx="2735263" cy="2376488"/>
          </a:xfrm>
          <a:prstGeom prst="rect">
            <a:avLst/>
          </a:prstGeom>
          <a:noFill/>
          <a:ln w="38100">
            <a:solidFill>
              <a:srgbClr val="FF0000"/>
            </a:solidFill>
            <a:miter lim="800000"/>
            <a:headEnd/>
            <a:tailEnd/>
          </a:ln>
        </p:spPr>
      </p:pic>
      <p:sp>
        <p:nvSpPr>
          <p:cNvPr id="98315" name="AutoShape 11"/>
          <p:cNvSpPr>
            <a:spLocks noChangeArrowheads="1"/>
          </p:cNvSpPr>
          <p:nvPr/>
        </p:nvSpPr>
        <p:spPr bwMode="auto">
          <a:xfrm>
            <a:off x="5795963" y="260350"/>
            <a:ext cx="2879725" cy="1152525"/>
          </a:xfrm>
          <a:prstGeom prst="cloudCallout">
            <a:avLst>
              <a:gd name="adj1" fmla="val -48014"/>
              <a:gd name="adj2" fmla="val 13500"/>
            </a:avLst>
          </a:prstGeom>
          <a:solidFill>
            <a:schemeClr val="accent1"/>
          </a:solidFill>
          <a:ln w="9525">
            <a:solidFill>
              <a:schemeClr val="tx1"/>
            </a:solidFill>
            <a:round/>
            <a:headEnd/>
            <a:tailEnd/>
          </a:ln>
        </p:spPr>
        <p:txBody>
          <a:bodyPr/>
          <a:lstStyle/>
          <a:p>
            <a:pPr algn="ctr"/>
            <a:endParaRPr lang="tr-TR"/>
          </a:p>
        </p:txBody>
      </p:sp>
      <p:sp>
        <p:nvSpPr>
          <p:cNvPr id="98316" name="WordArt 12"/>
          <p:cNvSpPr>
            <a:spLocks noChangeArrowheads="1" noChangeShapeType="1" noTextEdit="1"/>
          </p:cNvSpPr>
          <p:nvPr/>
        </p:nvSpPr>
        <p:spPr bwMode="auto">
          <a:xfrm>
            <a:off x="7019925" y="476250"/>
            <a:ext cx="431800" cy="647700"/>
          </a:xfrm>
          <a:prstGeom prst="rect">
            <a:avLst/>
          </a:prstGeom>
        </p:spPr>
        <p:txBody>
          <a:bodyPr wrap="none" fromWordArt="1">
            <a:prstTxWarp prst="textPlain">
              <a:avLst>
                <a:gd name="adj" fmla="val 50000"/>
              </a:avLst>
            </a:prstTxWarp>
          </a:bodyPr>
          <a:lstStyle/>
          <a:p>
            <a:pPr algn="ctr"/>
            <a:r>
              <a:rPr lang="tr-TR" sz="2000" kern="10">
                <a:ln w="25400">
                  <a:solidFill>
                    <a:srgbClr val="000000"/>
                  </a:solidFill>
                  <a:round/>
                  <a:headEnd/>
                  <a:tailEnd/>
                </a:ln>
                <a:solidFill>
                  <a:srgbClr val="FF0000"/>
                </a:solidFill>
                <a:latin typeface="Arial Black"/>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 calcmode="lin" valueType="num">
                                      <p:cBhvr additive="base">
                                        <p:cTn id="7" dur="500" fill="hold"/>
                                        <p:tgtEl>
                                          <p:spTgt spid="98310"/>
                                        </p:tgtEl>
                                        <p:attrNameLst>
                                          <p:attrName>ppt_x</p:attrName>
                                        </p:attrNameLst>
                                      </p:cBhvr>
                                      <p:tavLst>
                                        <p:tav tm="0">
                                          <p:val>
                                            <p:strVal val="0-#ppt_w/2"/>
                                          </p:val>
                                        </p:tav>
                                        <p:tav tm="100000">
                                          <p:val>
                                            <p:strVal val="#ppt_x"/>
                                          </p:val>
                                        </p:tav>
                                      </p:tavLst>
                                    </p:anim>
                                    <p:anim calcmode="lin" valueType="num">
                                      <p:cBhvr additive="base">
                                        <p:cTn id="8" dur="500" fill="hold"/>
                                        <p:tgtEl>
                                          <p:spTgt spid="983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98315"/>
                                        </p:tgtEl>
                                        <p:attrNameLst>
                                          <p:attrName>style.visibility</p:attrName>
                                        </p:attrNameLst>
                                      </p:cBhvr>
                                      <p:to>
                                        <p:strVal val="visible"/>
                                      </p:to>
                                    </p:set>
                                    <p:animEffect transition="in" filter="wipe(down)">
                                      <p:cBhvr>
                                        <p:cTn id="12" dur="580">
                                          <p:stCondLst>
                                            <p:cond delay="0"/>
                                          </p:stCondLst>
                                        </p:cTn>
                                        <p:tgtEl>
                                          <p:spTgt spid="98315"/>
                                        </p:tgtEl>
                                      </p:cBhvr>
                                    </p:animEffect>
                                    <p:anim calcmode="lin" valueType="num">
                                      <p:cBhvr>
                                        <p:cTn id="13" dur="1822" tmFilter="0,0; 0.14,0.36; 0.43,0.73; 0.71,0.91; 1.0,1.0">
                                          <p:stCondLst>
                                            <p:cond delay="0"/>
                                          </p:stCondLst>
                                        </p:cTn>
                                        <p:tgtEl>
                                          <p:spTgt spid="983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83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83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83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8315"/>
                                        </p:tgtEl>
                                        <p:attrNameLst>
                                          <p:attrName>ppt_y</p:attrName>
                                        </p:attrNameLst>
                                      </p:cBhvr>
                                      <p:tavLst>
                                        <p:tav tm="0" fmla="#ppt_y-sin(pi*$)/81">
                                          <p:val>
                                            <p:fltVal val="0"/>
                                          </p:val>
                                        </p:tav>
                                        <p:tav tm="100000">
                                          <p:val>
                                            <p:fltVal val="1"/>
                                          </p:val>
                                        </p:tav>
                                      </p:tavLst>
                                    </p:anim>
                                    <p:animScale>
                                      <p:cBhvr>
                                        <p:cTn id="18" dur="26">
                                          <p:stCondLst>
                                            <p:cond delay="650"/>
                                          </p:stCondLst>
                                        </p:cTn>
                                        <p:tgtEl>
                                          <p:spTgt spid="98315"/>
                                        </p:tgtEl>
                                      </p:cBhvr>
                                      <p:to x="100000" y="60000"/>
                                    </p:animScale>
                                    <p:animScale>
                                      <p:cBhvr>
                                        <p:cTn id="19" dur="166" decel="50000">
                                          <p:stCondLst>
                                            <p:cond delay="676"/>
                                          </p:stCondLst>
                                        </p:cTn>
                                        <p:tgtEl>
                                          <p:spTgt spid="98315"/>
                                        </p:tgtEl>
                                      </p:cBhvr>
                                      <p:to x="100000" y="100000"/>
                                    </p:animScale>
                                    <p:animScale>
                                      <p:cBhvr>
                                        <p:cTn id="20" dur="26">
                                          <p:stCondLst>
                                            <p:cond delay="1312"/>
                                          </p:stCondLst>
                                        </p:cTn>
                                        <p:tgtEl>
                                          <p:spTgt spid="98315"/>
                                        </p:tgtEl>
                                      </p:cBhvr>
                                      <p:to x="100000" y="80000"/>
                                    </p:animScale>
                                    <p:animScale>
                                      <p:cBhvr>
                                        <p:cTn id="21" dur="166" decel="50000">
                                          <p:stCondLst>
                                            <p:cond delay="1338"/>
                                          </p:stCondLst>
                                        </p:cTn>
                                        <p:tgtEl>
                                          <p:spTgt spid="98315"/>
                                        </p:tgtEl>
                                      </p:cBhvr>
                                      <p:to x="100000" y="100000"/>
                                    </p:animScale>
                                    <p:animScale>
                                      <p:cBhvr>
                                        <p:cTn id="22" dur="26">
                                          <p:stCondLst>
                                            <p:cond delay="1642"/>
                                          </p:stCondLst>
                                        </p:cTn>
                                        <p:tgtEl>
                                          <p:spTgt spid="98315"/>
                                        </p:tgtEl>
                                      </p:cBhvr>
                                      <p:to x="100000" y="90000"/>
                                    </p:animScale>
                                    <p:animScale>
                                      <p:cBhvr>
                                        <p:cTn id="23" dur="166" decel="50000">
                                          <p:stCondLst>
                                            <p:cond delay="1668"/>
                                          </p:stCondLst>
                                        </p:cTn>
                                        <p:tgtEl>
                                          <p:spTgt spid="98315"/>
                                        </p:tgtEl>
                                      </p:cBhvr>
                                      <p:to x="100000" y="100000"/>
                                    </p:animScale>
                                    <p:animScale>
                                      <p:cBhvr>
                                        <p:cTn id="24" dur="26">
                                          <p:stCondLst>
                                            <p:cond delay="1808"/>
                                          </p:stCondLst>
                                        </p:cTn>
                                        <p:tgtEl>
                                          <p:spTgt spid="98315"/>
                                        </p:tgtEl>
                                      </p:cBhvr>
                                      <p:to x="100000" y="95000"/>
                                    </p:animScale>
                                    <p:animScale>
                                      <p:cBhvr>
                                        <p:cTn id="25" dur="166" decel="50000">
                                          <p:stCondLst>
                                            <p:cond delay="1834"/>
                                          </p:stCondLst>
                                        </p:cTn>
                                        <p:tgtEl>
                                          <p:spTgt spid="98315"/>
                                        </p:tgtEl>
                                      </p:cBhvr>
                                      <p:to x="100000" y="100000"/>
                                    </p:animScale>
                                  </p:childTnLst>
                                </p:cTn>
                              </p:par>
                            </p:childTnLst>
                          </p:cTn>
                        </p:par>
                        <p:par>
                          <p:cTn id="26" fill="hold">
                            <p:stCondLst>
                              <p:cond delay="2500"/>
                            </p:stCondLst>
                            <p:childTnLst>
                              <p:par>
                                <p:cTn id="27" presetID="26" presetClass="entr" presetSubtype="0" fill="hold" grpId="0" nodeType="afterEffect">
                                  <p:stCondLst>
                                    <p:cond delay="0"/>
                                  </p:stCondLst>
                                  <p:childTnLst>
                                    <p:set>
                                      <p:cBhvr>
                                        <p:cTn id="28" dur="1" fill="hold">
                                          <p:stCondLst>
                                            <p:cond delay="0"/>
                                          </p:stCondLst>
                                        </p:cTn>
                                        <p:tgtEl>
                                          <p:spTgt spid="98316"/>
                                        </p:tgtEl>
                                        <p:attrNameLst>
                                          <p:attrName>style.visibility</p:attrName>
                                        </p:attrNameLst>
                                      </p:cBhvr>
                                      <p:to>
                                        <p:strVal val="visible"/>
                                      </p:to>
                                    </p:set>
                                    <p:animEffect transition="in" filter="wipe(down)">
                                      <p:cBhvr>
                                        <p:cTn id="29" dur="290">
                                          <p:stCondLst>
                                            <p:cond delay="0"/>
                                          </p:stCondLst>
                                        </p:cTn>
                                        <p:tgtEl>
                                          <p:spTgt spid="98316"/>
                                        </p:tgtEl>
                                      </p:cBhvr>
                                    </p:animEffect>
                                    <p:anim calcmode="lin" valueType="num">
                                      <p:cBhvr>
                                        <p:cTn id="30" dur="911" tmFilter="0,0; 0.14,0.36; 0.43,0.73; 0.71,0.91; 1.0,1.0">
                                          <p:stCondLst>
                                            <p:cond delay="0"/>
                                          </p:stCondLst>
                                        </p:cTn>
                                        <p:tgtEl>
                                          <p:spTgt spid="98316"/>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98316"/>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98316"/>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98316"/>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98316"/>
                                        </p:tgtEl>
                                        <p:attrNameLst>
                                          <p:attrName>ppt_y</p:attrName>
                                        </p:attrNameLst>
                                      </p:cBhvr>
                                      <p:tavLst>
                                        <p:tav tm="0" fmla="#ppt_y-sin(pi*$)/81">
                                          <p:val>
                                            <p:fltVal val="0"/>
                                          </p:val>
                                        </p:tav>
                                        <p:tav tm="100000">
                                          <p:val>
                                            <p:fltVal val="1"/>
                                          </p:val>
                                        </p:tav>
                                      </p:tavLst>
                                    </p:anim>
                                    <p:animScale>
                                      <p:cBhvr>
                                        <p:cTn id="35" dur="13">
                                          <p:stCondLst>
                                            <p:cond delay="325"/>
                                          </p:stCondLst>
                                        </p:cTn>
                                        <p:tgtEl>
                                          <p:spTgt spid="98316"/>
                                        </p:tgtEl>
                                      </p:cBhvr>
                                      <p:to x="100000" y="60000"/>
                                    </p:animScale>
                                    <p:animScale>
                                      <p:cBhvr>
                                        <p:cTn id="36" dur="83" decel="50000">
                                          <p:stCondLst>
                                            <p:cond delay="338"/>
                                          </p:stCondLst>
                                        </p:cTn>
                                        <p:tgtEl>
                                          <p:spTgt spid="98316"/>
                                        </p:tgtEl>
                                      </p:cBhvr>
                                      <p:to x="100000" y="100000"/>
                                    </p:animScale>
                                    <p:animScale>
                                      <p:cBhvr>
                                        <p:cTn id="37" dur="13">
                                          <p:stCondLst>
                                            <p:cond delay="656"/>
                                          </p:stCondLst>
                                        </p:cTn>
                                        <p:tgtEl>
                                          <p:spTgt spid="98316"/>
                                        </p:tgtEl>
                                      </p:cBhvr>
                                      <p:to x="100000" y="80000"/>
                                    </p:animScale>
                                    <p:animScale>
                                      <p:cBhvr>
                                        <p:cTn id="38" dur="83" decel="50000">
                                          <p:stCondLst>
                                            <p:cond delay="669"/>
                                          </p:stCondLst>
                                        </p:cTn>
                                        <p:tgtEl>
                                          <p:spTgt spid="98316"/>
                                        </p:tgtEl>
                                      </p:cBhvr>
                                      <p:to x="100000" y="100000"/>
                                    </p:animScale>
                                    <p:animScale>
                                      <p:cBhvr>
                                        <p:cTn id="39" dur="13">
                                          <p:stCondLst>
                                            <p:cond delay="821"/>
                                          </p:stCondLst>
                                        </p:cTn>
                                        <p:tgtEl>
                                          <p:spTgt spid="98316"/>
                                        </p:tgtEl>
                                      </p:cBhvr>
                                      <p:to x="100000" y="90000"/>
                                    </p:animScale>
                                    <p:animScale>
                                      <p:cBhvr>
                                        <p:cTn id="40" dur="83" decel="50000">
                                          <p:stCondLst>
                                            <p:cond delay="834"/>
                                          </p:stCondLst>
                                        </p:cTn>
                                        <p:tgtEl>
                                          <p:spTgt spid="98316"/>
                                        </p:tgtEl>
                                      </p:cBhvr>
                                      <p:to x="100000" y="100000"/>
                                    </p:animScale>
                                    <p:animScale>
                                      <p:cBhvr>
                                        <p:cTn id="41" dur="13">
                                          <p:stCondLst>
                                            <p:cond delay="904"/>
                                          </p:stCondLst>
                                        </p:cTn>
                                        <p:tgtEl>
                                          <p:spTgt spid="98316"/>
                                        </p:tgtEl>
                                      </p:cBhvr>
                                      <p:to x="100000" y="95000"/>
                                    </p:animScale>
                                    <p:animScale>
                                      <p:cBhvr>
                                        <p:cTn id="42" dur="83" decel="50000">
                                          <p:stCondLst>
                                            <p:cond delay="917"/>
                                          </p:stCondLst>
                                        </p:cTn>
                                        <p:tgtEl>
                                          <p:spTgt spid="98316"/>
                                        </p:tgtEl>
                                      </p:cBhvr>
                                      <p:to x="100000" y="100000"/>
                                    </p:animScale>
                                  </p:childTnLst>
                                </p:cTn>
                              </p:par>
                            </p:childTnLst>
                          </p:cTn>
                        </p:par>
                        <p:par>
                          <p:cTn id="43" fill="hold">
                            <p:stCondLst>
                              <p:cond delay="3500"/>
                            </p:stCondLst>
                            <p:childTnLst>
                              <p:par>
                                <p:cTn id="44" presetID="23" presetClass="entr" presetSubtype="16" fill="hold" grpId="0" nodeType="afterEffect">
                                  <p:stCondLst>
                                    <p:cond delay="0"/>
                                  </p:stCondLst>
                                  <p:childTnLst>
                                    <p:set>
                                      <p:cBhvr>
                                        <p:cTn id="45" dur="1" fill="hold">
                                          <p:stCondLst>
                                            <p:cond delay="0"/>
                                          </p:stCondLst>
                                        </p:cTn>
                                        <p:tgtEl>
                                          <p:spTgt spid="98311"/>
                                        </p:tgtEl>
                                        <p:attrNameLst>
                                          <p:attrName>style.visibility</p:attrName>
                                        </p:attrNameLst>
                                      </p:cBhvr>
                                      <p:to>
                                        <p:strVal val="visible"/>
                                      </p:to>
                                    </p:set>
                                    <p:anim calcmode="lin" valueType="num">
                                      <p:cBhvr>
                                        <p:cTn id="46" dur="500" fill="hold"/>
                                        <p:tgtEl>
                                          <p:spTgt spid="98311"/>
                                        </p:tgtEl>
                                        <p:attrNameLst>
                                          <p:attrName>ppt_w</p:attrName>
                                        </p:attrNameLst>
                                      </p:cBhvr>
                                      <p:tavLst>
                                        <p:tav tm="0">
                                          <p:val>
                                            <p:fltVal val="0"/>
                                          </p:val>
                                        </p:tav>
                                        <p:tav tm="100000">
                                          <p:val>
                                            <p:strVal val="#ppt_w"/>
                                          </p:val>
                                        </p:tav>
                                      </p:tavLst>
                                    </p:anim>
                                    <p:anim calcmode="lin" valueType="num">
                                      <p:cBhvr>
                                        <p:cTn id="47" dur="500" fill="hold"/>
                                        <p:tgtEl>
                                          <p:spTgt spid="98311"/>
                                        </p:tgtEl>
                                        <p:attrNameLst>
                                          <p:attrName>ppt_h</p:attrName>
                                        </p:attrNameLst>
                                      </p:cBhvr>
                                      <p:tavLst>
                                        <p:tav tm="0">
                                          <p:val>
                                            <p:fltVal val="0"/>
                                          </p:val>
                                        </p:tav>
                                        <p:tav tm="100000">
                                          <p:val>
                                            <p:strVal val="#ppt_h"/>
                                          </p:val>
                                        </p:tav>
                                      </p:tavLst>
                                    </p:anim>
                                  </p:childTnLst>
                                </p:cTn>
                              </p:par>
                            </p:childTnLst>
                          </p:cTn>
                        </p:par>
                        <p:par>
                          <p:cTn id="48" fill="hold">
                            <p:stCondLst>
                              <p:cond delay="4000"/>
                            </p:stCondLst>
                            <p:childTnLst>
                              <p:par>
                                <p:cTn id="49" presetID="23" presetClass="entr" presetSubtype="16" fill="hold" nodeType="afterEffect">
                                  <p:stCondLst>
                                    <p:cond delay="0"/>
                                  </p:stCondLst>
                                  <p:childTnLst>
                                    <p:set>
                                      <p:cBhvr>
                                        <p:cTn id="50" dur="1" fill="hold">
                                          <p:stCondLst>
                                            <p:cond delay="0"/>
                                          </p:stCondLst>
                                        </p:cTn>
                                        <p:tgtEl>
                                          <p:spTgt spid="98312"/>
                                        </p:tgtEl>
                                        <p:attrNameLst>
                                          <p:attrName>style.visibility</p:attrName>
                                        </p:attrNameLst>
                                      </p:cBhvr>
                                      <p:to>
                                        <p:strVal val="visible"/>
                                      </p:to>
                                    </p:set>
                                    <p:anim calcmode="lin" valueType="num">
                                      <p:cBhvr>
                                        <p:cTn id="51" dur="500" fill="hold"/>
                                        <p:tgtEl>
                                          <p:spTgt spid="98312"/>
                                        </p:tgtEl>
                                        <p:attrNameLst>
                                          <p:attrName>ppt_w</p:attrName>
                                        </p:attrNameLst>
                                      </p:cBhvr>
                                      <p:tavLst>
                                        <p:tav tm="0">
                                          <p:val>
                                            <p:fltVal val="0"/>
                                          </p:val>
                                        </p:tav>
                                        <p:tav tm="100000">
                                          <p:val>
                                            <p:strVal val="#ppt_w"/>
                                          </p:val>
                                        </p:tav>
                                      </p:tavLst>
                                    </p:anim>
                                    <p:anim calcmode="lin" valueType="num">
                                      <p:cBhvr>
                                        <p:cTn id="52" dur="500" fill="hold"/>
                                        <p:tgtEl>
                                          <p:spTgt spid="98312"/>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98314"/>
                                        </p:tgtEl>
                                        <p:attrNameLst>
                                          <p:attrName>style.visibility</p:attrName>
                                        </p:attrNameLst>
                                      </p:cBhvr>
                                      <p:to>
                                        <p:strVal val="visible"/>
                                      </p:to>
                                    </p:set>
                                    <p:anim calcmode="lin" valueType="num">
                                      <p:cBhvr>
                                        <p:cTn id="55" dur="500" fill="hold"/>
                                        <p:tgtEl>
                                          <p:spTgt spid="98314"/>
                                        </p:tgtEl>
                                        <p:attrNameLst>
                                          <p:attrName>ppt_w</p:attrName>
                                        </p:attrNameLst>
                                      </p:cBhvr>
                                      <p:tavLst>
                                        <p:tav tm="0">
                                          <p:val>
                                            <p:fltVal val="0"/>
                                          </p:val>
                                        </p:tav>
                                        <p:tav tm="100000">
                                          <p:val>
                                            <p:strVal val="#ppt_w"/>
                                          </p:val>
                                        </p:tav>
                                      </p:tavLst>
                                    </p:anim>
                                    <p:anim calcmode="lin" valueType="num">
                                      <p:cBhvr>
                                        <p:cTn id="56" dur="500" fill="hold"/>
                                        <p:tgtEl>
                                          <p:spTgt spid="983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P spid="98311" grpId="0"/>
      <p:bldP spid="98315" grpId="0" animBg="1"/>
      <p:bldP spid="983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6307" name="Picture 5" descr="bluebend3jo"/>
          <p:cNvPicPr>
            <a:picLocks noChangeAspect="1" noChangeArrowheads="1"/>
          </p:cNvPicPr>
          <p:nvPr/>
        </p:nvPicPr>
        <p:blipFill>
          <a:blip r:embed="rId3" cstate="print"/>
          <a:srcRect/>
          <a:stretch>
            <a:fillRect/>
          </a:stretch>
        </p:blipFill>
        <p:spPr bwMode="auto">
          <a:xfrm>
            <a:off x="-180975" y="0"/>
            <a:ext cx="9324975" cy="6858000"/>
          </a:xfrm>
          <a:prstGeom prst="rect">
            <a:avLst/>
          </a:prstGeom>
          <a:noFill/>
          <a:ln w="9525">
            <a:noFill/>
            <a:miter lim="800000"/>
            <a:headEnd/>
            <a:tailEnd/>
          </a:ln>
        </p:spPr>
      </p:pic>
      <p:sp>
        <p:nvSpPr>
          <p:cNvPr id="99334" name="Rectangle 6"/>
          <p:cNvSpPr>
            <a:spLocks noChangeArrowheads="1"/>
          </p:cNvSpPr>
          <p:nvPr/>
        </p:nvSpPr>
        <p:spPr bwMode="auto">
          <a:xfrm>
            <a:off x="395288" y="260350"/>
            <a:ext cx="3859212" cy="461963"/>
          </a:xfrm>
          <a:prstGeom prst="rect">
            <a:avLst/>
          </a:prstGeom>
          <a:noFill/>
          <a:ln w="9525">
            <a:noFill/>
            <a:miter lim="800000"/>
            <a:headEnd/>
            <a:tailEnd/>
          </a:ln>
        </p:spPr>
        <p:txBody>
          <a:bodyPr wrap="none" anchor="ctr">
            <a:spAutoFit/>
          </a:bodyPr>
          <a:lstStyle/>
          <a:p>
            <a:pPr algn="just">
              <a:tabLst>
                <a:tab pos="139700" algn="l"/>
              </a:tabLst>
            </a:pPr>
            <a:r>
              <a:rPr lang="tr-TR" sz="2400" b="1" i="1" u="sng"/>
              <a:t>Kronun şekillendirilmesi;</a:t>
            </a:r>
          </a:p>
        </p:txBody>
      </p:sp>
      <p:sp>
        <p:nvSpPr>
          <p:cNvPr id="99335" name="Rectangle 7"/>
          <p:cNvSpPr>
            <a:spLocks noChangeArrowheads="1"/>
          </p:cNvSpPr>
          <p:nvPr/>
        </p:nvSpPr>
        <p:spPr bwMode="auto">
          <a:xfrm>
            <a:off x="250825" y="836613"/>
            <a:ext cx="8497888" cy="3140075"/>
          </a:xfrm>
          <a:prstGeom prst="rect">
            <a:avLst/>
          </a:prstGeom>
          <a:noFill/>
          <a:ln w="9525">
            <a:noFill/>
            <a:miter lim="800000"/>
            <a:headEnd/>
            <a:tailEnd/>
          </a:ln>
        </p:spPr>
        <p:txBody>
          <a:bodyPr anchor="ctr">
            <a:spAutoFit/>
          </a:bodyPr>
          <a:lstStyle/>
          <a:p>
            <a:pPr algn="ctr"/>
            <a:r>
              <a:rPr lang="tr-TR" sz="2200"/>
              <a:t>PÇK penslerle dişin anatomisine uygun olarak şekillendirilir.</a:t>
            </a:r>
          </a:p>
          <a:p>
            <a:pPr algn="ctr"/>
            <a:r>
              <a:rPr lang="tr-TR" sz="2200"/>
              <a:t> </a:t>
            </a:r>
          </a:p>
          <a:p>
            <a:pPr algn="ctr"/>
            <a:r>
              <a:rPr lang="tr-TR" sz="2200"/>
              <a:t>Tutuculuk büyük oranda kronun dişin kole bölgesine uyumlandırılmasından kaynaklanır. </a:t>
            </a:r>
          </a:p>
          <a:p>
            <a:pPr algn="ctr"/>
            <a:r>
              <a:rPr lang="tr-TR" sz="2200"/>
              <a:t>Kron dişetine 1 mm girmelidir.</a:t>
            </a:r>
          </a:p>
          <a:p>
            <a:pPr algn="ctr"/>
            <a:r>
              <a:rPr lang="tr-TR" sz="2200"/>
              <a:t>Daha önce seçilmiş olan kron dişe yerleştirilir. </a:t>
            </a:r>
          </a:p>
          <a:p>
            <a:pPr algn="ctr"/>
            <a:r>
              <a:rPr lang="tr-TR" sz="2200"/>
              <a:t>Kronun mesio-distal ve okluzal ilişkileri restore etmesi gerekmektedir.</a:t>
            </a:r>
          </a:p>
          <a:p>
            <a:pPr algn="ctr"/>
            <a:r>
              <a:rPr lang="tr-TR" sz="2200"/>
              <a:t> Kron kenarları taş ve lastikle pürüzsüz bir hale getirilmelidir. </a:t>
            </a:r>
          </a:p>
        </p:txBody>
      </p:sp>
      <p:pic>
        <p:nvPicPr>
          <p:cNvPr id="99336" name="Picture 8" descr="DSC00609"/>
          <p:cNvPicPr>
            <a:picLocks noChangeAspect="1" noChangeArrowheads="1"/>
          </p:cNvPicPr>
          <p:nvPr/>
        </p:nvPicPr>
        <p:blipFill>
          <a:blip r:embed="rId4" cstate="print"/>
          <a:srcRect l="32706" t="24265" r="32745" b="34528"/>
          <a:stretch>
            <a:fillRect/>
          </a:stretch>
        </p:blipFill>
        <p:spPr bwMode="auto">
          <a:xfrm>
            <a:off x="755650" y="4724400"/>
            <a:ext cx="2092325" cy="1873250"/>
          </a:xfrm>
          <a:prstGeom prst="rect">
            <a:avLst/>
          </a:prstGeom>
          <a:noFill/>
          <a:ln w="25400">
            <a:solidFill>
              <a:srgbClr val="FF0000"/>
            </a:solidFill>
            <a:miter lim="800000"/>
            <a:headEnd/>
            <a:tailEnd/>
          </a:ln>
        </p:spPr>
      </p:pic>
      <p:pic>
        <p:nvPicPr>
          <p:cNvPr id="99337" name="Picture 9" descr="DSC00610"/>
          <p:cNvPicPr>
            <a:picLocks noChangeAspect="1" noChangeArrowheads="1"/>
          </p:cNvPicPr>
          <p:nvPr/>
        </p:nvPicPr>
        <p:blipFill>
          <a:blip r:embed="rId5" cstate="print"/>
          <a:srcRect l="24886" t="8278" r="19223" b="33780"/>
          <a:stretch>
            <a:fillRect/>
          </a:stretch>
        </p:blipFill>
        <p:spPr bwMode="auto">
          <a:xfrm>
            <a:off x="5795963" y="4724400"/>
            <a:ext cx="2090737" cy="1873250"/>
          </a:xfrm>
          <a:prstGeom prst="rect">
            <a:avLst/>
          </a:prstGeom>
          <a:noFill/>
          <a:ln w="25400">
            <a:solidFill>
              <a:srgbClr val="FF0000"/>
            </a:solidFill>
            <a:miter lim="800000"/>
            <a:headEnd/>
            <a:tailEnd/>
          </a:ln>
        </p:spPr>
      </p:pic>
      <p:pic>
        <p:nvPicPr>
          <p:cNvPr id="99338" name="Picture 10" descr="DSC00612"/>
          <p:cNvPicPr>
            <a:picLocks noChangeAspect="1" noChangeArrowheads="1"/>
          </p:cNvPicPr>
          <p:nvPr/>
        </p:nvPicPr>
        <p:blipFill>
          <a:blip r:embed="rId6" cstate="print"/>
          <a:srcRect l="7852" r="59184" b="58163"/>
          <a:stretch>
            <a:fillRect/>
          </a:stretch>
        </p:blipFill>
        <p:spPr bwMode="auto">
          <a:xfrm>
            <a:off x="3348038" y="4724400"/>
            <a:ext cx="1966912" cy="1873250"/>
          </a:xfrm>
          <a:prstGeom prst="rect">
            <a:avLst/>
          </a:prstGeom>
          <a:noFill/>
          <a:ln w="25400">
            <a:solidFill>
              <a:srgbClr val="FF0000"/>
            </a:solidFill>
            <a:miter lim="800000"/>
            <a:headEnd/>
            <a:tailEnd/>
          </a:ln>
        </p:spPr>
      </p:pic>
      <p:sp>
        <p:nvSpPr>
          <p:cNvPr id="99340" name="AutoShape 12"/>
          <p:cNvSpPr>
            <a:spLocks noChangeArrowheads="1"/>
          </p:cNvSpPr>
          <p:nvPr/>
        </p:nvSpPr>
        <p:spPr bwMode="auto">
          <a:xfrm>
            <a:off x="2484438" y="4149725"/>
            <a:ext cx="863600" cy="373063"/>
          </a:xfrm>
          <a:prstGeom prst="curvedDownArrow">
            <a:avLst>
              <a:gd name="adj1" fmla="val 52567"/>
              <a:gd name="adj2" fmla="val 105145"/>
              <a:gd name="adj3" fmla="val 33333"/>
            </a:avLst>
          </a:prstGeom>
          <a:solidFill>
            <a:srgbClr val="FF0000"/>
          </a:solidFill>
          <a:ln w="9525">
            <a:solidFill>
              <a:schemeClr val="tx1"/>
            </a:solidFill>
            <a:miter lim="800000"/>
            <a:headEnd/>
            <a:tailEnd/>
          </a:ln>
        </p:spPr>
        <p:txBody>
          <a:bodyPr wrap="none" anchor="ctr"/>
          <a:lstStyle/>
          <a:p>
            <a:endParaRPr lang="tr-TR"/>
          </a:p>
        </p:txBody>
      </p:sp>
      <p:sp>
        <p:nvSpPr>
          <p:cNvPr id="99341" name="AutoShape 13"/>
          <p:cNvSpPr>
            <a:spLocks noChangeArrowheads="1"/>
          </p:cNvSpPr>
          <p:nvPr/>
        </p:nvSpPr>
        <p:spPr bwMode="auto">
          <a:xfrm rot="10604096">
            <a:off x="5011738" y="4246563"/>
            <a:ext cx="928687" cy="288925"/>
          </a:xfrm>
          <a:prstGeom prst="curvedUpArrow">
            <a:avLst>
              <a:gd name="adj1" fmla="val 64286"/>
              <a:gd name="adj2" fmla="val 128571"/>
              <a:gd name="adj3" fmla="val 33333"/>
            </a:avLst>
          </a:prstGeom>
          <a:solidFill>
            <a:srgbClr val="FF0000"/>
          </a:solidFill>
          <a:ln w="9525">
            <a:solidFill>
              <a:schemeClr val="tx1"/>
            </a:solidFill>
            <a:miter lim="800000"/>
            <a:headEnd/>
            <a:tailEnd/>
          </a:ln>
        </p:spPr>
        <p:txBody>
          <a:bodyPr wrap="none" anchor="ctr"/>
          <a:lstStyle/>
          <a:p>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9334"/>
                                        </p:tgtEl>
                                        <p:attrNameLst>
                                          <p:attrName>style.visibility</p:attrName>
                                        </p:attrNameLst>
                                      </p:cBhvr>
                                      <p:to>
                                        <p:strVal val="visible"/>
                                      </p:to>
                                    </p:set>
                                    <p:anim calcmode="discrete" valueType="clr">
                                      <p:cBhvr override="childStyle">
                                        <p:cTn id="7" dur="80"/>
                                        <p:tgtEl>
                                          <p:spTgt spid="993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9334"/>
                                        </p:tgtEl>
                                        <p:attrNameLst>
                                          <p:attrName>fillcolor</p:attrName>
                                        </p:attrNameLst>
                                      </p:cBhvr>
                                      <p:tavLst>
                                        <p:tav tm="0">
                                          <p:val>
                                            <p:clrVal>
                                              <a:schemeClr val="accent2"/>
                                            </p:clrVal>
                                          </p:val>
                                        </p:tav>
                                        <p:tav tm="50000">
                                          <p:val>
                                            <p:clrVal>
                                              <a:schemeClr val="hlink"/>
                                            </p:clrVal>
                                          </p:val>
                                        </p:tav>
                                      </p:tavLst>
                                    </p:anim>
                                    <p:set>
                                      <p:cBhvr>
                                        <p:cTn id="9" dur="80"/>
                                        <p:tgtEl>
                                          <p:spTgt spid="99334"/>
                                        </p:tgtEl>
                                        <p:attrNameLst>
                                          <p:attrName>fill.type</p:attrName>
                                        </p:attrNameLst>
                                      </p:cBhvr>
                                      <p:to>
                                        <p:strVal val="solid"/>
                                      </p:to>
                                    </p:se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99335"/>
                                        </p:tgtEl>
                                        <p:attrNameLst>
                                          <p:attrName>style.visibility</p:attrName>
                                        </p:attrNameLst>
                                      </p:cBhvr>
                                      <p:to>
                                        <p:strVal val="visible"/>
                                      </p:to>
                                    </p:set>
                                    <p:anim calcmode="lin" valueType="num">
                                      <p:cBhvr>
                                        <p:cTn id="13" dur="500" fill="hold"/>
                                        <p:tgtEl>
                                          <p:spTgt spid="99335"/>
                                        </p:tgtEl>
                                        <p:attrNameLst>
                                          <p:attrName>ppt_w</p:attrName>
                                        </p:attrNameLst>
                                      </p:cBhvr>
                                      <p:tavLst>
                                        <p:tav tm="0">
                                          <p:val>
                                            <p:fltVal val="0"/>
                                          </p:val>
                                        </p:tav>
                                        <p:tav tm="100000">
                                          <p:val>
                                            <p:strVal val="#ppt_w"/>
                                          </p:val>
                                        </p:tav>
                                      </p:tavLst>
                                    </p:anim>
                                    <p:anim calcmode="lin" valueType="num">
                                      <p:cBhvr>
                                        <p:cTn id="14" dur="500" fill="hold"/>
                                        <p:tgtEl>
                                          <p:spTgt spid="9933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99336"/>
                                        </p:tgtEl>
                                        <p:attrNameLst>
                                          <p:attrName>style.visibility</p:attrName>
                                        </p:attrNameLst>
                                      </p:cBhvr>
                                      <p:to>
                                        <p:strVal val="visible"/>
                                      </p:to>
                                    </p:set>
                                    <p:anim calcmode="lin" valueType="num">
                                      <p:cBhvr>
                                        <p:cTn id="18" dur="500" fill="hold"/>
                                        <p:tgtEl>
                                          <p:spTgt spid="99336"/>
                                        </p:tgtEl>
                                        <p:attrNameLst>
                                          <p:attrName>ppt_w</p:attrName>
                                        </p:attrNameLst>
                                      </p:cBhvr>
                                      <p:tavLst>
                                        <p:tav tm="0">
                                          <p:val>
                                            <p:fltVal val="0"/>
                                          </p:val>
                                        </p:tav>
                                        <p:tav tm="100000">
                                          <p:val>
                                            <p:strVal val="#ppt_w"/>
                                          </p:val>
                                        </p:tav>
                                      </p:tavLst>
                                    </p:anim>
                                    <p:anim calcmode="lin" valueType="num">
                                      <p:cBhvr>
                                        <p:cTn id="19" dur="500" fill="hold"/>
                                        <p:tgtEl>
                                          <p:spTgt spid="99336"/>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99337"/>
                                        </p:tgtEl>
                                        <p:attrNameLst>
                                          <p:attrName>style.visibility</p:attrName>
                                        </p:attrNameLst>
                                      </p:cBhvr>
                                      <p:to>
                                        <p:strVal val="visible"/>
                                      </p:to>
                                    </p:set>
                                    <p:anim calcmode="lin" valueType="num">
                                      <p:cBhvr>
                                        <p:cTn id="22" dur="500" fill="hold"/>
                                        <p:tgtEl>
                                          <p:spTgt spid="99337"/>
                                        </p:tgtEl>
                                        <p:attrNameLst>
                                          <p:attrName>ppt_w</p:attrName>
                                        </p:attrNameLst>
                                      </p:cBhvr>
                                      <p:tavLst>
                                        <p:tav tm="0">
                                          <p:val>
                                            <p:fltVal val="0"/>
                                          </p:val>
                                        </p:tav>
                                        <p:tav tm="100000">
                                          <p:val>
                                            <p:strVal val="#ppt_w"/>
                                          </p:val>
                                        </p:tav>
                                      </p:tavLst>
                                    </p:anim>
                                    <p:anim calcmode="lin" valueType="num">
                                      <p:cBhvr>
                                        <p:cTn id="23" dur="500" fill="hold"/>
                                        <p:tgtEl>
                                          <p:spTgt spid="9933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1" presetClass="entr" presetSubtype="4" fill="hold" nodeType="afterEffect">
                                  <p:stCondLst>
                                    <p:cond delay="0"/>
                                  </p:stCondLst>
                                  <p:childTnLst>
                                    <p:set>
                                      <p:cBhvr>
                                        <p:cTn id="26" dur="1" fill="hold">
                                          <p:stCondLst>
                                            <p:cond delay="0"/>
                                          </p:stCondLst>
                                        </p:cTn>
                                        <p:tgtEl>
                                          <p:spTgt spid="99338"/>
                                        </p:tgtEl>
                                        <p:attrNameLst>
                                          <p:attrName>style.visibility</p:attrName>
                                        </p:attrNameLst>
                                      </p:cBhvr>
                                      <p:to>
                                        <p:strVal val="visible"/>
                                      </p:to>
                                    </p:set>
                                    <p:animEffect transition="in" filter="wheel(4)">
                                      <p:cBhvr>
                                        <p:cTn id="27" dur="2000"/>
                                        <p:tgtEl>
                                          <p:spTgt spid="99338"/>
                                        </p:tgtEl>
                                      </p:cBhvr>
                                    </p:animEffect>
                                  </p:childTnLst>
                                </p:cTn>
                              </p:par>
                            </p:childTnLst>
                          </p:cTn>
                        </p:par>
                        <p:par>
                          <p:cTn id="28" fill="hold">
                            <p:stCondLst>
                              <p:cond delay="4000"/>
                            </p:stCondLst>
                            <p:childTnLst>
                              <p:par>
                                <p:cTn id="29" presetID="2" presetClass="entr" presetSubtype="4" fill="hold" grpId="0" nodeType="afterEffect">
                                  <p:stCondLst>
                                    <p:cond delay="0"/>
                                  </p:stCondLst>
                                  <p:childTnLst>
                                    <p:set>
                                      <p:cBhvr>
                                        <p:cTn id="30" dur="1" fill="hold">
                                          <p:stCondLst>
                                            <p:cond delay="0"/>
                                          </p:stCondLst>
                                        </p:cTn>
                                        <p:tgtEl>
                                          <p:spTgt spid="99341"/>
                                        </p:tgtEl>
                                        <p:attrNameLst>
                                          <p:attrName>style.visibility</p:attrName>
                                        </p:attrNameLst>
                                      </p:cBhvr>
                                      <p:to>
                                        <p:strVal val="visible"/>
                                      </p:to>
                                    </p:set>
                                    <p:anim calcmode="lin" valueType="num">
                                      <p:cBhvr additive="base">
                                        <p:cTn id="31" dur="500" fill="hold"/>
                                        <p:tgtEl>
                                          <p:spTgt spid="99341"/>
                                        </p:tgtEl>
                                        <p:attrNameLst>
                                          <p:attrName>ppt_x</p:attrName>
                                        </p:attrNameLst>
                                      </p:cBhvr>
                                      <p:tavLst>
                                        <p:tav tm="0">
                                          <p:val>
                                            <p:strVal val="#ppt_x"/>
                                          </p:val>
                                        </p:tav>
                                        <p:tav tm="100000">
                                          <p:val>
                                            <p:strVal val="#ppt_x"/>
                                          </p:val>
                                        </p:tav>
                                      </p:tavLst>
                                    </p:anim>
                                    <p:anim calcmode="lin" valueType="num">
                                      <p:cBhvr additive="base">
                                        <p:cTn id="32" dur="500" fill="hold"/>
                                        <p:tgtEl>
                                          <p:spTgt spid="993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9340"/>
                                        </p:tgtEl>
                                        <p:attrNameLst>
                                          <p:attrName>style.visibility</p:attrName>
                                        </p:attrNameLst>
                                      </p:cBhvr>
                                      <p:to>
                                        <p:strVal val="visible"/>
                                      </p:to>
                                    </p:set>
                                    <p:anim calcmode="lin" valueType="num">
                                      <p:cBhvr additive="base">
                                        <p:cTn id="35" dur="500" fill="hold"/>
                                        <p:tgtEl>
                                          <p:spTgt spid="99340"/>
                                        </p:tgtEl>
                                        <p:attrNameLst>
                                          <p:attrName>ppt_x</p:attrName>
                                        </p:attrNameLst>
                                      </p:cBhvr>
                                      <p:tavLst>
                                        <p:tav tm="0">
                                          <p:val>
                                            <p:strVal val="#ppt_x"/>
                                          </p:val>
                                        </p:tav>
                                        <p:tav tm="100000">
                                          <p:val>
                                            <p:strVal val="#ppt_x"/>
                                          </p:val>
                                        </p:tav>
                                      </p:tavLst>
                                    </p:anim>
                                    <p:anim calcmode="lin" valueType="num">
                                      <p:cBhvr additive="base">
                                        <p:cTn id="36" dur="500" fill="hold"/>
                                        <p:tgtEl>
                                          <p:spTgt spid="99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P spid="99335" grpId="0"/>
      <p:bldP spid="99340" grpId="0" animBg="1"/>
      <p:bldP spid="9934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4" descr="mezunsag"/>
          <p:cNvPicPr>
            <a:picLocks noChangeAspect="1" noChangeArrowheads="1"/>
          </p:cNvPicPr>
          <p:nvPr/>
        </p:nvPicPr>
        <p:blipFill>
          <a:blip r:embed="rId2" cstate="print"/>
          <a:srcRect/>
          <a:stretch>
            <a:fillRect/>
          </a:stretch>
        </p:blipFill>
        <p:spPr bwMode="auto">
          <a:xfrm>
            <a:off x="0" y="5805488"/>
            <a:ext cx="9324975" cy="1052512"/>
          </a:xfrm>
          <a:prstGeom prst="rect">
            <a:avLst/>
          </a:prstGeom>
          <a:noFill/>
          <a:ln w="9525">
            <a:noFill/>
            <a:miter lim="800000"/>
            <a:headEnd/>
            <a:tailEnd/>
          </a:ln>
        </p:spPr>
      </p:pic>
      <p:pic>
        <p:nvPicPr>
          <p:cNvPr id="227331" name="Picture 5" descr="bluebend3jo"/>
          <p:cNvPicPr>
            <a:picLocks noChangeAspect="1" noChangeArrowheads="1"/>
          </p:cNvPicPr>
          <p:nvPr/>
        </p:nvPicPr>
        <p:blipFill>
          <a:blip r:embed="rId3" cstate="print"/>
          <a:srcRect/>
          <a:stretch>
            <a:fillRect/>
          </a:stretch>
        </p:blipFill>
        <p:spPr bwMode="auto">
          <a:xfrm>
            <a:off x="0" y="0"/>
            <a:ext cx="9324975" cy="6858000"/>
          </a:xfrm>
          <a:prstGeom prst="rect">
            <a:avLst/>
          </a:prstGeom>
          <a:solidFill>
            <a:srgbClr val="FFFF00"/>
          </a:solidFill>
          <a:ln w="9525">
            <a:solidFill>
              <a:srgbClr val="FFFF00"/>
            </a:solidFill>
            <a:miter lim="800000"/>
            <a:headEnd/>
            <a:tailEnd/>
          </a:ln>
        </p:spPr>
      </p:pic>
      <p:sp>
        <p:nvSpPr>
          <p:cNvPr id="100358" name="Rectangle 6"/>
          <p:cNvSpPr>
            <a:spLocks noChangeArrowheads="1"/>
          </p:cNvSpPr>
          <p:nvPr/>
        </p:nvSpPr>
        <p:spPr bwMode="auto">
          <a:xfrm>
            <a:off x="539750" y="690563"/>
            <a:ext cx="3517900" cy="460375"/>
          </a:xfrm>
          <a:prstGeom prst="rect">
            <a:avLst/>
          </a:prstGeom>
          <a:noFill/>
          <a:ln w="9525">
            <a:noFill/>
            <a:miter lim="800000"/>
            <a:headEnd/>
            <a:tailEnd/>
          </a:ln>
        </p:spPr>
        <p:txBody>
          <a:bodyPr wrap="none" anchor="ctr">
            <a:spAutoFit/>
          </a:bodyPr>
          <a:lstStyle/>
          <a:p>
            <a:r>
              <a:rPr lang="tr-TR" sz="2400" b="1" i="1" u="sng"/>
              <a:t>Kronun yapıştırılması; </a:t>
            </a:r>
          </a:p>
        </p:txBody>
      </p:sp>
      <p:sp>
        <p:nvSpPr>
          <p:cNvPr id="100360" name="Rectangle 8"/>
          <p:cNvSpPr>
            <a:spLocks noChangeArrowheads="1"/>
          </p:cNvSpPr>
          <p:nvPr/>
        </p:nvSpPr>
        <p:spPr bwMode="auto">
          <a:xfrm>
            <a:off x="611188" y="1316038"/>
            <a:ext cx="7920037" cy="3416300"/>
          </a:xfrm>
          <a:prstGeom prst="rect">
            <a:avLst/>
          </a:prstGeom>
          <a:solidFill>
            <a:srgbClr val="FFFF00"/>
          </a:solidFill>
          <a:ln w="9525">
            <a:solidFill>
              <a:srgbClr val="FFFF00"/>
            </a:solidFill>
            <a:miter lim="800000"/>
            <a:headEnd/>
            <a:tailEnd/>
          </a:ln>
        </p:spPr>
        <p:txBody>
          <a:bodyPr anchor="ctr">
            <a:spAutoFit/>
          </a:bodyPr>
          <a:lstStyle/>
          <a:p>
            <a:pPr algn="ctr"/>
            <a:r>
              <a:rPr lang="tr-TR" sz="2400" dirty="0">
                <a:ea typeface="Times New Roman" pitchFamily="18" charset="0"/>
                <a:cs typeface="Arial" pitchFamily="34" charset="0"/>
              </a:rPr>
              <a:t>Kronlar cam iyonomer siman( CIS) veya </a:t>
            </a:r>
            <a:r>
              <a:rPr lang="tr-TR" sz="2400" dirty="0" err="1">
                <a:ea typeface="Times New Roman" pitchFamily="18" charset="0"/>
                <a:cs typeface="Arial" pitchFamily="34" charset="0"/>
              </a:rPr>
              <a:t>polikarboksilat</a:t>
            </a:r>
            <a:r>
              <a:rPr lang="tr-TR" sz="2400" dirty="0">
                <a:ea typeface="Times New Roman" pitchFamily="18" charset="0"/>
                <a:cs typeface="Arial" pitchFamily="34" charset="0"/>
              </a:rPr>
              <a:t> simanla yapıştırılır.</a:t>
            </a:r>
          </a:p>
          <a:p>
            <a:pPr algn="ctr"/>
            <a:endParaRPr lang="tr-TR" sz="2400" dirty="0">
              <a:ea typeface="Times New Roman" pitchFamily="18" charset="0"/>
              <a:cs typeface="Arial" pitchFamily="34" charset="0"/>
            </a:endParaRPr>
          </a:p>
          <a:p>
            <a:pPr algn="ctr"/>
            <a:r>
              <a:rPr lang="tr-TR" sz="2400" dirty="0">
                <a:ea typeface="Times New Roman" pitchFamily="18" charset="0"/>
                <a:cs typeface="Arial" pitchFamily="34" charset="0"/>
              </a:rPr>
              <a:t>Kron uygulanmadan önce diş CIS ile restore edilmişse, kron CIS yapıştırma simanı kullanılarak yapıştırılmalıdır.</a:t>
            </a:r>
          </a:p>
          <a:p>
            <a:pPr algn="ctr"/>
            <a:endParaRPr lang="tr-TR" sz="2400" dirty="0">
              <a:ea typeface="Times New Roman" pitchFamily="18" charset="0"/>
              <a:cs typeface="Arial" pitchFamily="34" charset="0"/>
            </a:endParaRPr>
          </a:p>
          <a:p>
            <a:pPr algn="ctr"/>
            <a:r>
              <a:rPr lang="tr-TR" sz="2400" dirty="0">
                <a:ea typeface="Times New Roman" pitchFamily="18" charset="0"/>
                <a:cs typeface="Arial" pitchFamily="34" charset="0"/>
              </a:rPr>
              <a:t>Taşan siman artıkları temizlenir ve kronun </a:t>
            </a:r>
            <a:r>
              <a:rPr lang="tr-TR" sz="2400" dirty="0" err="1">
                <a:ea typeface="Times New Roman" pitchFamily="18" charset="0"/>
                <a:cs typeface="Arial" pitchFamily="34" charset="0"/>
              </a:rPr>
              <a:t>kole</a:t>
            </a:r>
            <a:r>
              <a:rPr lang="tr-TR" sz="2400" dirty="0">
                <a:ea typeface="Times New Roman" pitchFamily="18" charset="0"/>
                <a:cs typeface="Arial" pitchFamily="34" charset="0"/>
              </a:rPr>
              <a:t> bölgesine CIS' ın sertleşme </a:t>
            </a:r>
            <a:r>
              <a:rPr lang="tr-TR" sz="2400" dirty="0" err="1">
                <a:ea typeface="Times New Roman" pitchFamily="18" charset="0"/>
                <a:cs typeface="Arial" pitchFamily="34" charset="0"/>
              </a:rPr>
              <a:t>periodu</a:t>
            </a:r>
            <a:r>
              <a:rPr lang="tr-TR" sz="2400" dirty="0">
                <a:ea typeface="Times New Roman" pitchFamily="18" charset="0"/>
                <a:cs typeface="Arial" pitchFamily="34" charset="0"/>
              </a:rPr>
              <a:t> esnasında nemden etkilenmemesi için </a:t>
            </a:r>
            <a:r>
              <a:rPr lang="tr-TR" sz="2400" dirty="0" err="1">
                <a:ea typeface="Times New Roman" pitchFamily="18" charset="0"/>
                <a:cs typeface="Arial" pitchFamily="34" charset="0"/>
              </a:rPr>
              <a:t>vaselin</a:t>
            </a:r>
            <a:r>
              <a:rPr lang="tr-TR" sz="2400" dirty="0">
                <a:ea typeface="Times New Roman" pitchFamily="18" charset="0"/>
                <a:cs typeface="Arial" pitchFamily="34" charset="0"/>
              </a:rPr>
              <a:t> uygulanır.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0358"/>
                                        </p:tgtEl>
                                        <p:attrNameLst>
                                          <p:attrName>style.visibility</p:attrName>
                                        </p:attrNameLst>
                                      </p:cBhvr>
                                      <p:to>
                                        <p:strVal val="visible"/>
                                      </p:to>
                                    </p:set>
                                    <p:anim calcmode="discrete" valueType="clr">
                                      <p:cBhvr override="childStyle">
                                        <p:cTn id="7" dur="80"/>
                                        <p:tgtEl>
                                          <p:spTgt spid="10035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0358"/>
                                        </p:tgtEl>
                                        <p:attrNameLst>
                                          <p:attrName>fillcolor</p:attrName>
                                        </p:attrNameLst>
                                      </p:cBhvr>
                                      <p:tavLst>
                                        <p:tav tm="0">
                                          <p:val>
                                            <p:clrVal>
                                              <a:schemeClr val="accent2"/>
                                            </p:clrVal>
                                          </p:val>
                                        </p:tav>
                                        <p:tav tm="50000">
                                          <p:val>
                                            <p:clrVal>
                                              <a:schemeClr val="hlink"/>
                                            </p:clrVal>
                                          </p:val>
                                        </p:tav>
                                      </p:tavLst>
                                    </p:anim>
                                    <p:set>
                                      <p:cBhvr>
                                        <p:cTn id="9" dur="80"/>
                                        <p:tgtEl>
                                          <p:spTgt spid="100358"/>
                                        </p:tgtEl>
                                        <p:attrNameLst>
                                          <p:attrName>fill.type</p:attrName>
                                        </p:attrNameLst>
                                      </p:cBhvr>
                                      <p:to>
                                        <p:strVal val="solid"/>
                                      </p:to>
                                    </p:set>
                                  </p:childTnLst>
                                </p:cTn>
                              </p:par>
                            </p:childTnLst>
                          </p:cTn>
                        </p:par>
                        <p:par>
                          <p:cTn id="10" fill="hold">
                            <p:stCondLst>
                              <p:cond delay="880"/>
                            </p:stCondLst>
                            <p:childTnLst>
                              <p:par>
                                <p:cTn id="11" presetID="23" presetClass="entr" presetSubtype="16" fill="hold" grpId="0" nodeType="afterEffect">
                                  <p:stCondLst>
                                    <p:cond delay="0"/>
                                  </p:stCondLst>
                                  <p:childTnLst>
                                    <p:set>
                                      <p:cBhvr>
                                        <p:cTn id="12" dur="1" fill="hold">
                                          <p:stCondLst>
                                            <p:cond delay="0"/>
                                          </p:stCondLst>
                                        </p:cTn>
                                        <p:tgtEl>
                                          <p:spTgt spid="100360"/>
                                        </p:tgtEl>
                                        <p:attrNameLst>
                                          <p:attrName>style.visibility</p:attrName>
                                        </p:attrNameLst>
                                      </p:cBhvr>
                                      <p:to>
                                        <p:strVal val="visible"/>
                                      </p:to>
                                    </p:set>
                                    <p:anim calcmode="lin" valueType="num">
                                      <p:cBhvr>
                                        <p:cTn id="13" dur="500" fill="hold"/>
                                        <p:tgtEl>
                                          <p:spTgt spid="100360"/>
                                        </p:tgtEl>
                                        <p:attrNameLst>
                                          <p:attrName>ppt_w</p:attrName>
                                        </p:attrNameLst>
                                      </p:cBhvr>
                                      <p:tavLst>
                                        <p:tav tm="0">
                                          <p:val>
                                            <p:fltVal val="0"/>
                                          </p:val>
                                        </p:tav>
                                        <p:tav tm="100000">
                                          <p:val>
                                            <p:strVal val="#ppt_w"/>
                                          </p:val>
                                        </p:tav>
                                      </p:tavLst>
                                    </p:anim>
                                    <p:anim calcmode="lin" valueType="num">
                                      <p:cBhvr>
                                        <p:cTn id="14" dur="500" fill="hold"/>
                                        <p:tgtEl>
                                          <p:spTgt spid="100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P spid="1003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a:xfrm>
            <a:off x="0" y="440639"/>
            <a:ext cx="7358063" cy="517922"/>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sp>
        <p:nvSpPr>
          <p:cNvPr id="688" name="Shape 688"/>
          <p:cNvSpPr>
            <a:spLocks noGrp="1"/>
          </p:cNvSpPr>
          <p:nvPr>
            <p:ph type="body" idx="1"/>
          </p:nvPr>
        </p:nvSpPr>
        <p:spPr>
          <a:xfrm>
            <a:off x="280555" y="1165405"/>
            <a:ext cx="8346497" cy="4036219"/>
          </a:xfrm>
          <a:prstGeom prst="rect">
            <a:avLst/>
          </a:prstGeom>
        </p:spPr>
        <p:txBody>
          <a:bodyPr>
            <a:noAutofit/>
          </a:bodyPr>
          <a:lstStyle>
            <a:lvl1pPr marL="0" indent="436092" algn="just" defTabSz="443484">
              <a:lnSpc>
                <a:spcPct val="150000"/>
              </a:lnSpc>
              <a:spcBef>
                <a:spcPts val="2300"/>
              </a:spcBef>
              <a:buSzTx/>
              <a:buNone/>
              <a:defRPr sz="1940"/>
            </a:lvl1pPr>
          </a:lstStyle>
          <a:p>
            <a:r>
              <a:rPr sz="2000" dirty="0">
                <a:cs typeface="Times New Roman" panose="02020603050405020304" pitchFamily="18" charset="0"/>
              </a:rPr>
              <a:t>Daha az uygulama basamağı gerektiren restoratif materyaller tedavi zamanını azaltmakta ve amalgamın yerine alternatif olarak kullanımları söz konusu olmaktadır</a:t>
            </a:r>
            <a:r>
              <a:rPr lang="tr-TR" sz="2000" dirty="0">
                <a:cs typeface="Times New Roman" panose="02020603050405020304" pitchFamily="18" charset="0"/>
              </a:rPr>
              <a:t>. </a:t>
            </a:r>
            <a:r>
              <a:rPr sz="2000" dirty="0">
                <a:cs typeface="Times New Roman" panose="02020603050405020304" pitchFamily="18" charset="0"/>
              </a:rPr>
              <a:t>Geleneksel kompozitlerde kullanılan asitle dağlama-yıkama ve tabakalama tekniği bulk-fill kompozitlerin kullanılmaya başlanılmasıyla yerini self etch adezivlere ve tek aşamalı tekniğe bırakmaktadır</a:t>
            </a:r>
            <a:r>
              <a:rPr lang="tr-TR" sz="2000" dirty="0">
                <a:cs typeface="Times New Roman" panose="02020603050405020304" pitchFamily="18" charset="0"/>
              </a:rPr>
              <a:t>.</a:t>
            </a:r>
            <a:endParaRPr sz="2000" dirty="0">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8854" y="5017700"/>
            <a:ext cx="4164834" cy="1498049"/>
          </a:xfrm>
          <a:prstGeom prst="rect">
            <a:avLst/>
          </a:prstGeom>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063" y="363431"/>
            <a:ext cx="1683869" cy="1111354"/>
          </a:xfrm>
          <a:prstGeom prst="rect">
            <a:avLst/>
          </a:prstGeom>
        </p:spPr>
      </p:pic>
    </p:spTree>
    <p:extLst>
      <p:ext uri="{BB962C8B-B14F-4D97-AF65-F5344CB8AC3E}">
        <p14:creationId xmlns:p14="http://schemas.microsoft.com/office/powerpoint/2010/main" val="316405072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p:cNvSpPr>
          <p:nvPr>
            <p:ph type="body" idx="1"/>
          </p:nvPr>
        </p:nvSpPr>
        <p:spPr>
          <a:xfrm>
            <a:off x="35719" y="4056633"/>
            <a:ext cx="8863445" cy="2407812"/>
          </a:xfrm>
          <a:prstGeom prst="rect">
            <a:avLst/>
          </a:prstGeom>
          <a:ln w="12700">
            <a:miter lim="400000"/>
          </a:ln>
        </p:spPr>
        <p:txBody>
          <a:bodyPr lIns="35717" tIns="35717" rIns="35717" bIns="35717"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 4-5 MM KADAR POLİMERİZASYON !</a:t>
            </a:r>
          </a:p>
        </p:txBody>
      </p:sp>
      <p:sp>
        <p:nvSpPr>
          <p:cNvPr id="3" name="Shape 687"/>
          <p:cNvSpPr>
            <a:spLocks noGrp="1"/>
          </p:cNvSpPr>
          <p:nvPr>
            <p:ph type="title"/>
          </p:nvPr>
        </p:nvSpPr>
        <p:spPr>
          <a:xfrm>
            <a:off x="0" y="440639"/>
            <a:ext cx="7358063" cy="517922"/>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656" y="988435"/>
            <a:ext cx="2750344" cy="2029754"/>
          </a:xfrm>
          <a:prstGeom prst="rect">
            <a:avLst/>
          </a:prstGeom>
        </p:spPr>
      </p:pic>
      <p:sp>
        <p:nvSpPr>
          <p:cNvPr id="4" name="Metin kutusu 3"/>
          <p:cNvSpPr txBox="1"/>
          <p:nvPr/>
        </p:nvSpPr>
        <p:spPr>
          <a:xfrm>
            <a:off x="35718" y="931379"/>
            <a:ext cx="6310313" cy="3188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indent="306616" algn="just" defTabSz="311814">
              <a:lnSpc>
                <a:spcPct val="150000"/>
              </a:lnSpc>
              <a:spcBef>
                <a:spcPts val="1617"/>
              </a:spcBef>
            </a:pPr>
            <a:r>
              <a:rPr lang="tr-TR" sz="2000" dirty="0">
                <a:cs typeface="Times New Roman" panose="02020603050405020304" pitchFamily="18" charset="0"/>
              </a:rPr>
              <a:t>2mm kalınlığında tabakalar halinde yerleştirilmesi tavsiye edilmektedir.</a:t>
            </a:r>
          </a:p>
          <a:p>
            <a:pPr indent="306616" algn="just" defTabSz="311814">
              <a:lnSpc>
                <a:spcPct val="150000"/>
              </a:lnSpc>
              <a:spcBef>
                <a:spcPts val="1617"/>
              </a:spcBef>
            </a:pPr>
            <a:r>
              <a:rPr lang="tr-TR" sz="2000" dirty="0">
                <a:cs typeface="Times New Roman" panose="02020603050405020304" pitchFamily="18" charset="0"/>
              </a:rPr>
              <a:t>! Tabakalar arasında hava kabarcığı kalması ya da tabakaların </a:t>
            </a:r>
            <a:r>
              <a:rPr lang="tr-TR" sz="2000" dirty="0" err="1">
                <a:cs typeface="Times New Roman" panose="02020603050405020304" pitchFamily="18" charset="0"/>
              </a:rPr>
              <a:t>kontamine</a:t>
            </a:r>
            <a:r>
              <a:rPr lang="tr-TR" sz="2000" dirty="0">
                <a:cs typeface="Times New Roman" panose="02020603050405020304" pitchFamily="18" charset="0"/>
              </a:rPr>
              <a:t> olması gibi riskler bulunmaktadır.</a:t>
            </a:r>
          </a:p>
          <a:p>
            <a:pPr algn="ctr" defTabSz="321457" fontAlgn="auto" hangingPunct="0">
              <a:spcBef>
                <a:spcPts val="0"/>
              </a:spcBef>
              <a:spcAft>
                <a:spcPts val="0"/>
              </a:spcAft>
            </a:pPr>
            <a:endParaRPr lang="tr-TR" sz="2000" dirty="0">
              <a:solidFill>
                <a:srgbClr val="FFFFFF"/>
              </a:solidFill>
              <a:sym typeface="Chalkduster"/>
            </a:endParaRPr>
          </a:p>
        </p:txBody>
      </p:sp>
    </p:spTree>
    <p:extLst>
      <p:ext uri="{BB962C8B-B14F-4D97-AF65-F5344CB8AC3E}">
        <p14:creationId xmlns:p14="http://schemas.microsoft.com/office/powerpoint/2010/main" val="316686002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p:cNvSpPr>
          <p:nvPr>
            <p:ph type="body" idx="1"/>
          </p:nvPr>
        </p:nvSpPr>
        <p:spPr>
          <a:xfrm>
            <a:off x="257175" y="1086554"/>
            <a:ext cx="8521844" cy="4984767"/>
          </a:xfrm>
          <a:prstGeom prst="rect">
            <a:avLst/>
          </a:prstGeom>
          <a:ln w="12700">
            <a:miter lim="400000"/>
          </a:ln>
        </p:spPr>
        <p:txBody>
          <a:bodyPr lIns="35717" tIns="35717" rIns="35717" bIns="35717" anchor="ctr">
            <a:noAutofit/>
          </a:bodyPr>
          <a:lstStyle/>
          <a:p>
            <a:pPr marL="0" indent="306616" algn="just" defTabSz="311814">
              <a:lnSpc>
                <a:spcPct val="150000"/>
              </a:lnSpc>
              <a:spcBef>
                <a:spcPts val="1617"/>
              </a:spcBef>
              <a:buNone/>
            </a:pPr>
            <a:r>
              <a:rPr lang="tr-TR" sz="2000" dirty="0">
                <a:cs typeface="Times New Roman" panose="02020603050405020304" pitchFamily="18" charset="0"/>
              </a:rPr>
              <a:t>Y</a:t>
            </a:r>
            <a:r>
              <a:rPr sz="2000" dirty="0">
                <a:cs typeface="Times New Roman" panose="02020603050405020304" pitchFamily="18" charset="0"/>
              </a:rPr>
              <a:t>üksek translusensi özelliği</a:t>
            </a:r>
            <a:r>
              <a:rPr lang="tr-TR" sz="2000" dirty="0">
                <a:cs typeface="Times New Roman" panose="02020603050405020304" pitchFamily="18" charset="0"/>
              </a:rPr>
              <a:t> </a:t>
            </a:r>
            <a:r>
              <a:rPr lang="tr-TR" sz="2000" dirty="0">
                <a:cs typeface="Times New Roman" panose="02020603050405020304" pitchFamily="18" charset="0"/>
                <a:sym typeface="Wingdings"/>
              </a:rPr>
              <a:t></a:t>
            </a:r>
            <a:r>
              <a:rPr sz="2000" dirty="0">
                <a:cs typeface="Times New Roman" panose="02020603050405020304" pitchFamily="18" charset="0"/>
              </a:rPr>
              <a:t> 4 mm derinliğine kadar </a:t>
            </a:r>
            <a:r>
              <a:rPr lang="tr-TR" sz="2000" dirty="0" err="1">
                <a:cs typeface="Times New Roman" panose="02020603050405020304" pitchFamily="18" charset="0"/>
              </a:rPr>
              <a:t>polimerizasyon</a:t>
            </a:r>
            <a:r>
              <a:rPr sz="2000" dirty="0">
                <a:cs typeface="Times New Roman" panose="02020603050405020304" pitchFamily="18" charset="0"/>
              </a:rPr>
              <a:t>. </a:t>
            </a:r>
            <a:endParaRPr lang="tr-TR" sz="2000" dirty="0">
              <a:cs typeface="Times New Roman" panose="02020603050405020304" pitchFamily="18" charset="0"/>
            </a:endParaRPr>
          </a:p>
          <a:p>
            <a:pPr marL="0" indent="306616" algn="just" defTabSz="311814">
              <a:lnSpc>
                <a:spcPct val="150000"/>
              </a:lnSpc>
              <a:spcBef>
                <a:spcPts val="1617"/>
              </a:spcBef>
              <a:buNone/>
            </a:pPr>
            <a:r>
              <a:rPr lang="tr-TR" sz="2000" dirty="0">
                <a:cs typeface="Times New Roman" panose="02020603050405020304" pitchFamily="18" charset="0"/>
              </a:rPr>
              <a:t>I</a:t>
            </a:r>
            <a:r>
              <a:rPr sz="2000" dirty="0">
                <a:cs typeface="Times New Roman" panose="02020603050405020304" pitchFamily="18" charset="0"/>
              </a:rPr>
              <a:t>şınlama süresi azalm</a:t>
            </a:r>
            <a:r>
              <a:rPr lang="tr-TR" sz="2000" dirty="0" err="1">
                <a:cs typeface="Times New Roman" panose="02020603050405020304" pitchFamily="18" charset="0"/>
              </a:rPr>
              <a:t>ış</a:t>
            </a:r>
            <a:r>
              <a:rPr lang="tr-TR" sz="2000" dirty="0">
                <a:cs typeface="Times New Roman" panose="02020603050405020304" pitchFamily="18" charset="0"/>
              </a:rPr>
              <a:t>, </a:t>
            </a:r>
            <a:r>
              <a:rPr sz="2000" dirty="0">
                <a:cs typeface="Times New Roman" panose="02020603050405020304" pitchFamily="18" charset="0"/>
              </a:rPr>
              <a:t>polimerizasyon derinliği artm</a:t>
            </a:r>
            <a:r>
              <a:rPr lang="tr-TR" sz="2000" dirty="0" err="1">
                <a:cs typeface="Times New Roman" panose="02020603050405020304" pitchFamily="18" charset="0"/>
              </a:rPr>
              <a:t>ış</a:t>
            </a:r>
            <a:endParaRPr lang="tr-TR" sz="2000" dirty="0">
              <a:cs typeface="Times New Roman" panose="02020603050405020304" pitchFamily="18" charset="0"/>
            </a:endParaRPr>
          </a:p>
          <a:p>
            <a:pPr marL="0" indent="306616" algn="just" defTabSz="311814">
              <a:lnSpc>
                <a:spcPct val="150000"/>
              </a:lnSpc>
              <a:spcBef>
                <a:spcPts val="1617"/>
              </a:spcBef>
              <a:buNone/>
            </a:pPr>
            <a:r>
              <a:rPr sz="2000" dirty="0">
                <a:cs typeface="Times New Roman" panose="02020603050405020304" pitchFamily="18" charset="0"/>
              </a:rPr>
              <a:t> Düşük polimerizasyon büzülmesi</a:t>
            </a:r>
            <a:r>
              <a:rPr lang="tr-TR" sz="2000" dirty="0">
                <a:cs typeface="Times New Roman" panose="02020603050405020304" pitchFamily="18" charset="0"/>
              </a:rPr>
              <a:t> ve </a:t>
            </a:r>
            <a:r>
              <a:rPr sz="2000" dirty="0">
                <a:cs typeface="Times New Roman" panose="02020603050405020304" pitchFamily="18" charset="0"/>
              </a:rPr>
              <a:t>büzülme stresi</a:t>
            </a:r>
            <a:endParaRPr lang="tr-TR" sz="2000" dirty="0">
              <a:cs typeface="Times New Roman" panose="02020603050405020304" pitchFamily="18" charset="0"/>
            </a:endParaRPr>
          </a:p>
          <a:p>
            <a:pPr marL="0" indent="306616" algn="just" defTabSz="311814">
              <a:lnSpc>
                <a:spcPct val="150000"/>
              </a:lnSpc>
              <a:spcBef>
                <a:spcPts val="1617"/>
              </a:spcBef>
              <a:buNone/>
            </a:pPr>
            <a:r>
              <a:rPr sz="2000" dirty="0">
                <a:cs typeface="Times New Roman" panose="02020603050405020304" pitchFamily="18" charset="0"/>
              </a:rPr>
              <a:t>Geniş renk alternatifleri </a:t>
            </a:r>
            <a:endParaRPr lang="tr-TR" sz="2000" dirty="0">
              <a:cs typeface="Times New Roman" panose="02020603050405020304" pitchFamily="18" charset="0"/>
            </a:endParaRPr>
          </a:p>
          <a:p>
            <a:pPr marL="0" indent="306616" algn="just" defTabSz="311814">
              <a:lnSpc>
                <a:spcPct val="150000"/>
              </a:lnSpc>
              <a:spcBef>
                <a:spcPts val="1617"/>
              </a:spcBef>
              <a:buNone/>
            </a:pPr>
            <a:r>
              <a:rPr lang="tr-TR" sz="2000" dirty="0">
                <a:cs typeface="Times New Roman" panose="02020603050405020304" pitchFamily="18" charset="0"/>
              </a:rPr>
              <a:t>B</a:t>
            </a:r>
            <a:r>
              <a:rPr sz="2000" dirty="0">
                <a:cs typeface="Times New Roman" panose="02020603050405020304" pitchFamily="18" charset="0"/>
              </a:rPr>
              <a:t>itirme ve parlatma işlemleri daha kısa sürede tamamlanmaktadır</a:t>
            </a:r>
            <a:r>
              <a:rPr lang="tr-TR" sz="2000" dirty="0">
                <a:cs typeface="Times New Roman" panose="02020603050405020304" pitchFamily="18" charset="0"/>
              </a:rPr>
              <a:t>.</a:t>
            </a:r>
          </a:p>
        </p:txBody>
      </p:sp>
      <p:sp>
        <p:nvSpPr>
          <p:cNvPr id="3" name="Shape 687"/>
          <p:cNvSpPr>
            <a:spLocks noGrp="1"/>
          </p:cNvSpPr>
          <p:nvPr>
            <p:ph type="title"/>
          </p:nvPr>
        </p:nvSpPr>
        <p:spPr>
          <a:xfrm>
            <a:off x="257175" y="178702"/>
            <a:ext cx="7358063" cy="517922"/>
          </a:xfrm>
          <a:prstGeom prst="rect">
            <a:avLst/>
          </a:prstGeom>
          <a:ln w="12700">
            <a:miter lim="400000"/>
          </a:ln>
        </p:spPr>
        <p:txBody>
          <a:bodyPr lIns="35717" tIns="35717" rIns="35717" bIns="35717" anchor="ctr">
            <a:noAutofit/>
          </a:bodyPr>
          <a:lstStyle/>
          <a:p>
            <a:pPr indent="316100" algn="l">
              <a:lnSpc>
                <a:spcPct val="150000"/>
              </a:lnSpc>
              <a:spcBef>
                <a:spcPts val="1687"/>
              </a:spcBef>
            </a:pPr>
            <a:r>
              <a:rPr sz="2800" dirty="0">
                <a:solidFill>
                  <a:schemeClr val="accent5">
                    <a:lumMod val="60000"/>
                    <a:lumOff val="40000"/>
                  </a:schemeClr>
                </a:solidFill>
                <a:cs typeface="Times New Roman" panose="02020603050405020304" pitchFamily="18" charset="0"/>
              </a:rPr>
              <a:t>Bulk-Fill </a:t>
            </a:r>
            <a:r>
              <a:rPr sz="2800" dirty="0" err="1">
                <a:solidFill>
                  <a:schemeClr val="accent5">
                    <a:lumMod val="60000"/>
                    <a:lumOff val="40000"/>
                  </a:schemeClr>
                </a:solidFill>
                <a:cs typeface="Times New Roman" panose="02020603050405020304" pitchFamily="18" charset="0"/>
              </a:rPr>
              <a:t>Kompozit</a:t>
            </a:r>
            <a:r>
              <a:rPr sz="2800" dirty="0">
                <a:solidFill>
                  <a:schemeClr val="accent5">
                    <a:lumMod val="60000"/>
                    <a:lumOff val="40000"/>
                  </a:schemeClr>
                </a:solidFill>
                <a:cs typeface="Times New Roman" panose="02020603050405020304" pitchFamily="18" charset="0"/>
              </a:rPr>
              <a:t> </a:t>
            </a:r>
            <a:r>
              <a:rPr sz="2800" dirty="0" err="1">
                <a:solidFill>
                  <a:schemeClr val="accent5">
                    <a:lumMod val="60000"/>
                    <a:lumOff val="40000"/>
                  </a:schemeClr>
                </a:solidFill>
                <a:cs typeface="Times New Roman" panose="02020603050405020304" pitchFamily="18" charset="0"/>
              </a:rPr>
              <a:t>Rezinler</a:t>
            </a:r>
            <a:endParaRPr sz="2800" dirty="0">
              <a:solidFill>
                <a:schemeClr val="accent5">
                  <a:lumMod val="60000"/>
                  <a:lumOff val="40000"/>
                </a:schemeClr>
              </a:solidFill>
              <a:cs typeface="Times New Roman" panose="02020603050405020304" pitchFamily="18"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1886" y="5460112"/>
            <a:ext cx="2232422" cy="1293916"/>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697" y="178702"/>
            <a:ext cx="1964531" cy="1312664"/>
          </a:xfrm>
          <a:prstGeom prst="rect">
            <a:avLst/>
          </a:prstGeom>
        </p:spPr>
      </p:pic>
    </p:spTree>
    <p:extLst>
      <p:ext uri="{BB962C8B-B14F-4D97-AF65-F5344CB8AC3E}">
        <p14:creationId xmlns:p14="http://schemas.microsoft.com/office/powerpoint/2010/main" val="1227550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Varsayılan Tasarım">
  <a:themeElements>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arsayılan Tasarım">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3736</TotalTime>
  <Words>4596</Words>
  <Application>Microsoft Macintosh PowerPoint</Application>
  <PresentationFormat>Ekran Gösterisi (4:3)</PresentationFormat>
  <Paragraphs>462</Paragraphs>
  <Slides>65</Slides>
  <Notes>30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65</vt:i4>
      </vt:variant>
    </vt:vector>
  </HeadingPairs>
  <TitlesOfParts>
    <vt:vector size="74" baseType="lpstr">
      <vt:lpstr>Arial</vt:lpstr>
      <vt:lpstr>Arial Black</vt:lpstr>
      <vt:lpstr>Calibri</vt:lpstr>
      <vt:lpstr>Chalkduster</vt:lpstr>
      <vt:lpstr>Helvetica</vt:lpstr>
      <vt:lpstr>Helvetica Neue</vt:lpstr>
      <vt:lpstr>Times New Roman</vt:lpstr>
      <vt:lpstr>Wingdings</vt:lpstr>
      <vt:lpstr>Varsayılan Tasarım</vt:lpstr>
      <vt:lpstr>YENİ GELİŞMELER IŞIĞINDA RESTORATİF MATERYALLER</vt:lpstr>
      <vt:lpstr>Ormoserler-Ormoser Esaslı Kompozit Rezinler (Organik Modifiye Seramik)</vt:lpstr>
      <vt:lpstr>Ormoser Esaslı Kompozit Rezinlerin Temel Özelikleri</vt:lpstr>
      <vt:lpstr>Ormoserlerin Avantajları</vt:lpstr>
      <vt:lpstr>Ormoserlerin Kullanımı</vt:lpstr>
      <vt:lpstr>İyon Salabilen Kompozit Rezinler   Smart/Akıllı Partiküllü  Kompozit Rezinler </vt:lpstr>
      <vt:lpstr>Bulk-Fill Kompozit Rezinler</vt:lpstr>
      <vt:lpstr>Bulk-Fill Kompozit Rezinler</vt:lpstr>
      <vt:lpstr>Bulk-Fill Kompozit Rezinler</vt:lpstr>
      <vt:lpstr>Bulk-Fill Kompozit Rezinler</vt:lpstr>
      <vt:lpstr>Giomer</vt:lpstr>
      <vt:lpstr>Giomer</vt:lpstr>
      <vt:lpstr>Giomer</vt:lpstr>
      <vt:lpstr>Giomerlerin Avantajları</vt:lpstr>
      <vt:lpstr>Giomerlerin Endikasyonları</vt:lpstr>
      <vt:lpstr>Giomerler</vt:lpstr>
      <vt:lpstr>Cam Karbomer Simanlar</vt:lpstr>
      <vt:lpstr>Cam Karbomer Simanlar</vt:lpstr>
      <vt:lpstr>Cam karbomerlerin endikasyonları</vt:lpstr>
      <vt:lpstr>Nano-iyonomer Simanlar</vt:lpstr>
      <vt:lpstr>Nano-iyonomer Simanlar</vt:lpstr>
      <vt:lpstr>Nano-iyonomer Simanlar</vt:lpstr>
      <vt:lpstr>PowerPoint Sunusu</vt:lpstr>
      <vt:lpstr>PowerPoint Sunusu</vt:lpstr>
      <vt:lpstr>PowerPoint Sunusu</vt:lpstr>
      <vt:lpstr>Zirkonomerler</vt:lpstr>
      <vt:lpstr>Zirkonomerler</vt:lpstr>
      <vt:lpstr>Zirkonomerlerin Endikasyonları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DTMC</dc:creator>
  <cp:lastModifiedBy>Akif DEMİREL</cp:lastModifiedBy>
  <cp:revision>244</cp:revision>
  <dcterms:created xsi:type="dcterms:W3CDTF">2008-12-01T09:49:46Z</dcterms:created>
  <dcterms:modified xsi:type="dcterms:W3CDTF">2018-03-12T10:17:34Z</dcterms:modified>
</cp:coreProperties>
</file>