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52" r:id="rId2"/>
    <p:sldId id="273" r:id="rId3"/>
    <p:sldId id="259" r:id="rId4"/>
    <p:sldId id="291" r:id="rId5"/>
    <p:sldId id="292" r:id="rId6"/>
    <p:sldId id="296" r:id="rId7"/>
    <p:sldId id="295" r:id="rId8"/>
    <p:sldId id="294" r:id="rId9"/>
    <p:sldId id="301" r:id="rId10"/>
    <p:sldId id="302" r:id="rId11"/>
    <p:sldId id="303" r:id="rId12"/>
    <p:sldId id="304" r:id="rId13"/>
    <p:sldId id="289" r:id="rId14"/>
    <p:sldId id="277" r:id="rId15"/>
    <p:sldId id="307" r:id="rId16"/>
    <p:sldId id="306" r:id="rId17"/>
    <p:sldId id="305" r:id="rId18"/>
    <p:sldId id="310" r:id="rId19"/>
    <p:sldId id="311" r:id="rId20"/>
    <p:sldId id="308" r:id="rId21"/>
    <p:sldId id="280" r:id="rId22"/>
    <p:sldId id="298" r:id="rId23"/>
    <p:sldId id="283" r:id="rId24"/>
    <p:sldId id="299" r:id="rId25"/>
    <p:sldId id="300" r:id="rId26"/>
    <p:sldId id="312" r:id="rId27"/>
    <p:sldId id="314" r:id="rId28"/>
    <p:sldId id="315" r:id="rId29"/>
    <p:sldId id="317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FA4"/>
    <a:srgbClr val="7BD59A"/>
    <a:srgbClr val="2FB0DC"/>
    <a:srgbClr val="58BAC8"/>
    <a:srgbClr val="64D2E1"/>
    <a:srgbClr val="91D2E1"/>
    <a:srgbClr val="B5BBC5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826" autoAdjust="0"/>
  </p:normalViewPr>
  <p:slideViewPr>
    <p:cSldViewPr>
      <p:cViewPr varScale="1">
        <p:scale>
          <a:sx n="64" d="100"/>
          <a:sy n="64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tr-T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tr-T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tr-TR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AB75ADE-A3AF-4FBE-94BC-6C3DD4FA19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7E8D0-66D6-423B-8DEF-D775C29B3A86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300" indent="-241300" eaLnBrk="1" hangingPunct="1"/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2CA18-D9B7-4E93-9D6E-B2EDE37CBA93}" type="slidenum">
              <a:rPr lang="en-US"/>
              <a:pPr/>
              <a:t>16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04A7B-A187-4114-83EE-AB8E54879581}" type="slidenum">
              <a:rPr lang="en-US"/>
              <a:pPr/>
              <a:t>18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4B33E-634D-40A5-9803-8AE6BD804558}" type="slidenum">
              <a:rPr lang="en-US"/>
              <a:pPr/>
              <a:t>23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459AE-593E-4356-BF68-DBDB17E50D74}" type="slidenum">
              <a:rPr lang="en-US"/>
              <a:pPr/>
              <a:t>28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54A16-5E3A-4D87-B04A-83FCBCA5A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867A9-A828-4DEB-A315-8B2833B9DA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5BD09-E0E8-48FA-8DEE-792869B4AE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8545F-E8FB-479F-823F-C4C42D26A1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6BC0A-CEB9-44F6-815D-79A010B7C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03D73-9EEF-48D7-9BDE-130481FA7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FAAE5-CE20-42DE-99A2-BC9E4D80E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F0781-8C1C-47DD-87F1-199BCD9EC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5D7F7-E3DC-4F3A-927E-1BE0E3B05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6D3BB-1A12-4C0D-B6B6-22B88B98F4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93885-93BE-4C27-8777-F2CC62F3F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F51B5-9B79-478C-9401-12C087E1D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35169-ACA6-4719-8029-DF85AE0BD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C0CDC-52D4-4337-9445-43DD0AF95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B8C6FA4-2738-471E-90A7-D624FF92FB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Untitled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981200"/>
            <a:ext cx="91440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BABEBF"/>
                </a:solidFill>
                <a:cs typeface="Arial" charset="0"/>
              </a:rPr>
              <a:t>Foundations of Biochemistry</a:t>
            </a:r>
            <a:endParaRPr lang="tr-TR" sz="4000" dirty="0" smtClean="0">
              <a:solidFill>
                <a:srgbClr val="BABEBF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i="1" dirty="0" err="1" smtClean="0">
                <a:solidFill>
                  <a:srgbClr val="BABEBF"/>
                </a:solidFill>
                <a:cs typeface="Arial" charset="0"/>
              </a:rPr>
              <a:t>Lecture</a:t>
            </a:r>
            <a:r>
              <a:rPr lang="tr-TR" i="1" dirty="0" smtClean="0">
                <a:solidFill>
                  <a:srgbClr val="BABEBF"/>
                </a:solidFill>
                <a:cs typeface="Arial" charset="0"/>
              </a:rPr>
              <a:t> 1</a:t>
            </a:r>
          </a:p>
          <a:p>
            <a:pPr eaLnBrk="1" hangingPunct="1">
              <a:lnSpc>
                <a:spcPct val="90000"/>
              </a:lnSpc>
            </a:pPr>
            <a:endParaRPr lang="en-US" sz="4000" dirty="0" smtClean="0">
              <a:solidFill>
                <a:srgbClr val="5E5FB8"/>
              </a:solidFill>
            </a:endParaRP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3538538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2400"/>
          </a:p>
        </p:txBody>
      </p:sp>
      <p:sp>
        <p:nvSpPr>
          <p:cNvPr id="17414" name="Text Box 15"/>
          <p:cNvSpPr txBox="1">
            <a:spLocks noChangeArrowheads="1"/>
          </p:cNvSpPr>
          <p:nvPr/>
        </p:nvSpPr>
        <p:spPr bwMode="auto">
          <a:xfrm>
            <a:off x="1066800" y="51054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78C5E1"/>
                </a:solidFill>
              </a:rPr>
              <a:t>                                                                   © 2009 W. H. Freeman and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Eukaryote Cells: More Complexity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610600" cy="5486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0000"/>
                </a:solidFill>
              </a:rPr>
              <a:t>Have nucleus by definition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protection for DNA; site of DNA metabolism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selective import and export via nuclear membrane pores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some cells become anuclear (red blood cells)</a:t>
            </a:r>
          </a:p>
          <a:p>
            <a:pPr eaLnBrk="1" hangingPunct="1"/>
            <a:r>
              <a:rPr lang="en-US" sz="2800" smtClean="0"/>
              <a:t>Have membrane-enclosed organelles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Mitochondria for energy in animals, plants and fungi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Chloroplasts for energy in plant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Lysosome for digestion of un-needed molecules</a:t>
            </a:r>
          </a:p>
          <a:p>
            <a:pPr eaLnBrk="1" hangingPunct="1"/>
            <a:r>
              <a:rPr lang="en-US" sz="2800" smtClean="0"/>
              <a:t>Spatial separation of energy-yielding and energy consuming reactions helps cells to maintain homeostasis and stay away from equilibrium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457200" y="1295400"/>
            <a:ext cx="84582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Components of Animal Cell</a:t>
            </a:r>
          </a:p>
        </p:txBody>
      </p:sp>
      <p:sp>
        <p:nvSpPr>
          <p:cNvPr id="54275" name="Line 4"/>
          <p:cNvSpPr>
            <a:spLocks noChangeShapeType="1"/>
          </p:cNvSpPr>
          <p:nvPr/>
        </p:nvSpPr>
        <p:spPr bwMode="auto">
          <a:xfrm>
            <a:off x="762000" y="14478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Cytoplasm and Cytoskeleton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5257800"/>
          </a:xfrm>
        </p:spPr>
        <p:txBody>
          <a:bodyPr/>
          <a:lstStyle/>
          <a:p>
            <a:pPr eaLnBrk="1" hangingPunct="1"/>
            <a:r>
              <a:rPr lang="en-US" sz="2800" smtClean="0"/>
              <a:t>Cytoplasm is highly viscous solution where many reactions take place</a:t>
            </a:r>
          </a:p>
          <a:p>
            <a:pPr eaLnBrk="1" hangingPunct="1"/>
            <a:r>
              <a:rPr lang="en-US" sz="2800" smtClean="0"/>
              <a:t>Cytoskeleton consists of microtubules, actin filaments, and intermediate filaments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cell shape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transport paths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movement 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33400" y="14478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Living Systems Extract Energy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From sunlight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ea typeface="ＭＳ Ｐゴシック" charset="-128"/>
              </a:rPr>
              <a:t>plants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ea typeface="ＭＳ Ｐゴシック" charset="-128"/>
              </a:rPr>
              <a:t>green bacteria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ea typeface="ＭＳ Ｐゴシック" charset="-128"/>
              </a:rPr>
              <a:t>cyanobacteria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From fuels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ea typeface="ＭＳ Ｐゴシック" charset="-128"/>
              </a:rPr>
              <a:t>animals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ea typeface="ＭＳ Ｐゴシック" charset="-128"/>
              </a:rPr>
              <a:t>most bacteria</a:t>
            </a:r>
          </a:p>
        </p:txBody>
      </p:sp>
      <p:sp>
        <p:nvSpPr>
          <p:cNvPr id="67588" name="Text Box 7"/>
          <p:cNvSpPr txBox="1">
            <a:spLocks noChangeArrowheads="1"/>
          </p:cNvSpPr>
          <p:nvPr/>
        </p:nvSpPr>
        <p:spPr bwMode="auto">
          <a:xfrm>
            <a:off x="381000" y="4648200"/>
            <a:ext cx="80930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800" b="0"/>
              <a:t> Energy input is needed in order to maintain  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800" b="0"/>
              <a:t>  complex structures and be in a dynamic steady 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800" b="0"/>
              <a:t>  state, away from the equilibrium</a:t>
            </a:r>
            <a:endParaRPr lang="en-US" sz="2800"/>
          </a:p>
        </p:txBody>
      </p:sp>
      <p:sp>
        <p:nvSpPr>
          <p:cNvPr id="67589" name="Line 4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91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2FB0DC"/>
                </a:solidFill>
              </a:rPr>
              <a:t>The Molecular Logic of Life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7696200" cy="350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We look at the chemistry that is behind: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Accelerating reactions</a:t>
            </a:r>
          </a:p>
          <a:p>
            <a:pPr eaLnBrk="1" hangingPunct="1"/>
            <a:r>
              <a:rPr lang="en-US" sz="2800" smtClean="0"/>
              <a:t>Organization of metabolism and signaling</a:t>
            </a:r>
          </a:p>
          <a:p>
            <a:pPr eaLnBrk="1" hangingPunct="1"/>
            <a:r>
              <a:rPr lang="en-US" sz="2800" smtClean="0"/>
              <a:t>Storage and transfer of information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762000" y="14478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Biochemistry: Unique Role of Carbon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153400" cy="4449763"/>
          </a:xfrm>
        </p:spPr>
        <p:txBody>
          <a:bodyPr/>
          <a:lstStyle/>
          <a:p>
            <a:pPr eaLnBrk="1" hangingPunct="1"/>
            <a:r>
              <a:rPr lang="en-US" sz="2800" smtClean="0"/>
              <a:t>Biomolecules are carbon-based</a:t>
            </a:r>
          </a:p>
          <a:p>
            <a:pPr eaLnBrk="1" hangingPunct="1"/>
            <a:r>
              <a:rPr lang="en-US" sz="2800" smtClean="0"/>
              <a:t>Elements H, O, N, P, S are also common</a:t>
            </a:r>
          </a:p>
          <a:p>
            <a:pPr eaLnBrk="1" hangingPunct="1"/>
            <a:r>
              <a:rPr lang="en-US" sz="2800" smtClean="0"/>
              <a:t>Metal ions (e.g. K</a:t>
            </a:r>
            <a:r>
              <a:rPr lang="en-US" sz="2800" baseline="30000" smtClean="0"/>
              <a:t>+</a:t>
            </a:r>
            <a:r>
              <a:rPr lang="en-US" sz="2800" smtClean="0"/>
              <a:t>, Na</a:t>
            </a:r>
            <a:r>
              <a:rPr lang="en-US" sz="2800" baseline="30000" smtClean="0"/>
              <a:t>+</a:t>
            </a:r>
            <a:r>
              <a:rPr lang="en-US" sz="2800" smtClean="0"/>
              <a:t>, Ca</a:t>
            </a:r>
            <a:r>
              <a:rPr lang="en-US" sz="2800" baseline="30000" smtClean="0"/>
              <a:t>++</a:t>
            </a:r>
            <a:r>
              <a:rPr lang="en-US" sz="2800" smtClean="0"/>
              <a:t>, Mg</a:t>
            </a:r>
            <a:r>
              <a:rPr lang="en-US" sz="2800" baseline="30000" smtClean="0"/>
              <a:t>++</a:t>
            </a:r>
            <a:r>
              <a:rPr lang="en-US" sz="2800" smtClean="0"/>
              <a:t>, Zn</a:t>
            </a:r>
            <a:r>
              <a:rPr lang="en-US" sz="2800" baseline="30000" smtClean="0"/>
              <a:t>++</a:t>
            </a:r>
            <a:r>
              <a:rPr lang="en-US" sz="2800" smtClean="0"/>
              <a:t>, Fe</a:t>
            </a:r>
            <a:r>
              <a:rPr lang="en-US" sz="2800" baseline="30000" smtClean="0"/>
              <a:t>++</a:t>
            </a:r>
            <a:r>
              <a:rPr lang="en-US" sz="2800" smtClean="0"/>
              <a:t>) play important roles in metabolism</a:t>
            </a:r>
          </a:p>
          <a:p>
            <a:pPr eaLnBrk="1" hangingPunct="1"/>
            <a:r>
              <a:rPr lang="en-US" sz="2800" smtClean="0"/>
              <a:t>Together, about 30 elements are essential for life 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762000" y="15240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2FB0DC"/>
                </a:solidFill>
              </a:rPr>
              <a:t>Biological Molecules Typically Have Several Functional Groups</a:t>
            </a:r>
          </a:p>
        </p:txBody>
      </p:sp>
      <p:sp>
        <p:nvSpPr>
          <p:cNvPr id="78851" name="Line 4"/>
          <p:cNvSpPr>
            <a:spLocks noChangeShapeType="1"/>
          </p:cNvSpPr>
          <p:nvPr/>
        </p:nvSpPr>
        <p:spPr bwMode="auto">
          <a:xfrm>
            <a:off x="533400" y="14478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Structure of Biological Molecules is Important</a:t>
            </a:r>
            <a:r>
              <a:rPr lang="en-US" smtClean="0"/>
              <a:t> 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305800" cy="2438400"/>
          </a:xfrm>
        </p:spPr>
        <p:txBody>
          <a:bodyPr/>
          <a:lstStyle/>
          <a:p>
            <a:pPr eaLnBrk="1" hangingPunct="1"/>
            <a:r>
              <a:rPr lang="en-US" sz="2800" smtClean="0"/>
              <a:t>The function of molecules strongly depend on three-dimensional structure</a:t>
            </a: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762000" y="16002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2FB0DC"/>
                </a:solidFill>
              </a:rPr>
              <a:t>Stereoisomers have Different Biological Properties</a:t>
            </a:r>
          </a:p>
        </p:txBody>
      </p:sp>
      <p:sp>
        <p:nvSpPr>
          <p:cNvPr id="86019" name="Line 4"/>
          <p:cNvSpPr>
            <a:spLocks noChangeShapeType="1"/>
          </p:cNvSpPr>
          <p:nvPr/>
        </p:nvSpPr>
        <p:spPr bwMode="auto">
          <a:xfrm>
            <a:off x="533400" y="15240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20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/>
              <a:t>Cis and trans isomers have also different </a:t>
            </a:r>
            <a:r>
              <a:rPr lang="en-US" sz="2800" b="0">
                <a:solidFill>
                  <a:srgbClr val="FF0000"/>
                </a:solidFill>
              </a:rPr>
              <a:t>physical</a:t>
            </a:r>
            <a:r>
              <a:rPr lang="en-US" sz="2800" b="0"/>
              <a:t> and </a:t>
            </a:r>
            <a:r>
              <a:rPr lang="en-US" sz="2800" b="0">
                <a:solidFill>
                  <a:srgbClr val="FF0000"/>
                </a:solidFill>
              </a:rPr>
              <a:t>chemical</a:t>
            </a:r>
            <a:r>
              <a:rPr lang="en-US" sz="2800" b="0"/>
              <a:t>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2FB0DC"/>
                </a:solidFill>
              </a:rPr>
              <a:t>Optical Isomers have Different Biological Properties</a:t>
            </a:r>
          </a:p>
        </p:txBody>
      </p:sp>
      <p:sp>
        <p:nvSpPr>
          <p:cNvPr id="90115" name="Line 4"/>
          <p:cNvSpPr>
            <a:spLocks noChangeShapeType="1"/>
          </p:cNvSpPr>
          <p:nvPr/>
        </p:nvSpPr>
        <p:spPr bwMode="auto">
          <a:xfrm>
            <a:off x="609600" y="1524000"/>
            <a:ext cx="80772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90116" name="Rectangle 8"/>
          <p:cNvSpPr>
            <a:spLocks noChangeArrowheads="1"/>
          </p:cNvSpPr>
          <p:nvPr/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>
                <a:solidFill>
                  <a:schemeClr val="tx2"/>
                </a:solidFill>
              </a:rPr>
              <a:t>Enantiomers</a:t>
            </a:r>
            <a:r>
              <a:rPr lang="en-US" sz="2800" b="0"/>
              <a:t> have identical </a:t>
            </a:r>
            <a:r>
              <a:rPr lang="en-US" sz="2800" b="0">
                <a:solidFill>
                  <a:srgbClr val="FF0000"/>
                </a:solidFill>
              </a:rPr>
              <a:t>physical</a:t>
            </a:r>
            <a:r>
              <a:rPr lang="en-US" sz="2800" b="0"/>
              <a:t> properties (except regard to polarized light) and react identically with achiral reagents.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0">
                <a:solidFill>
                  <a:schemeClr val="tx2"/>
                </a:solidFill>
              </a:rPr>
              <a:t>Diastereomers</a:t>
            </a:r>
            <a:r>
              <a:rPr lang="en-US" sz="2800" b="0"/>
              <a:t> have different physical and chemical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2FB0DC"/>
                </a:solidFill>
              </a:rPr>
              <a:t>Albert Lehninger (1917-1986)</a:t>
            </a: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85344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n-US"/>
              <a:t>  </a:t>
            </a:r>
            <a:r>
              <a:rPr lang="en-US" sz="2400"/>
              <a:t>Citric acid cycle occurs in mitochondria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400"/>
              <a:t> Mechanism of oxidative phosphorylation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400"/>
              <a:t> Mitochondrial structure and function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400"/>
              <a:t> Bioenergetics</a:t>
            </a:r>
          </a:p>
          <a:p>
            <a:pPr>
              <a:lnSpc>
                <a:spcPct val="140000"/>
              </a:lnSpc>
              <a:buFontTx/>
              <a:buChar char="•"/>
            </a:pPr>
            <a:endParaRPr lang="en-US" sz="2400"/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400"/>
              <a:t> Author of classic textbooks: </a:t>
            </a:r>
          </a:p>
          <a:p>
            <a:pPr lvl="1">
              <a:lnSpc>
                <a:spcPct val="140000"/>
              </a:lnSpc>
              <a:buFontTx/>
              <a:buChar char="•"/>
            </a:pPr>
            <a:r>
              <a:rPr lang="en-US" sz="2400" i="1"/>
              <a:t> Biochemistry (1970-1983)</a:t>
            </a:r>
            <a:endParaRPr lang="en-US" sz="2400"/>
          </a:p>
          <a:p>
            <a:pPr lvl="1">
              <a:lnSpc>
                <a:spcPct val="140000"/>
              </a:lnSpc>
              <a:buFontTx/>
              <a:buChar char="•"/>
            </a:pPr>
            <a:r>
              <a:rPr lang="en-US" sz="2400" i="1"/>
              <a:t> The Mitochondrion (1964)</a:t>
            </a:r>
            <a:endParaRPr lang="en-US" sz="2400"/>
          </a:p>
          <a:p>
            <a:pPr lvl="1">
              <a:lnSpc>
                <a:spcPct val="140000"/>
              </a:lnSpc>
              <a:buFontTx/>
              <a:buChar char="•"/>
            </a:pPr>
            <a:r>
              <a:rPr lang="en-US" sz="2400"/>
              <a:t> </a:t>
            </a:r>
            <a:r>
              <a:rPr lang="en-US" sz="2400" i="1"/>
              <a:t>Bioenergetics</a:t>
            </a:r>
            <a:r>
              <a:rPr lang="en-US" sz="2400"/>
              <a:t> (1965-1974)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533400" y="12954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5" name="Picture 2" descr="unnumbered 19 p7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514600"/>
            <a:ext cx="2479347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Interactions between Biomolecules are Specific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8305800" cy="3840163"/>
          </a:xfrm>
        </p:spPr>
        <p:txBody>
          <a:bodyPr/>
          <a:lstStyle/>
          <a:p>
            <a:pPr eaLnBrk="1" hangingPunct="1"/>
            <a:r>
              <a:rPr lang="en-US" sz="2800" smtClean="0"/>
              <a:t>Macromolecules have unique binding pockets</a:t>
            </a:r>
          </a:p>
          <a:p>
            <a:pPr eaLnBrk="1" hangingPunct="1"/>
            <a:r>
              <a:rPr lang="en-US" sz="2800" smtClean="0"/>
              <a:t>Only certain molecules fit in well and can bind</a:t>
            </a:r>
          </a:p>
          <a:p>
            <a:pPr eaLnBrk="1" hangingPunct="1"/>
            <a:r>
              <a:rPr lang="en-US" sz="2800" smtClean="0"/>
              <a:t>Binding of chiral biomolecules is stereospecific</a:t>
            </a: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609600" y="1600200"/>
            <a:ext cx="80772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848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How to Speed Reactions Up?</a:t>
            </a:r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153400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Higher temperatures</a:t>
            </a:r>
          </a:p>
          <a:p>
            <a:pPr eaLnBrk="0" hangingPunct="0"/>
            <a:r>
              <a:rPr lang="en-US" sz="2800" b="0"/>
              <a:t>	Stability of macromolecules is limiting</a:t>
            </a:r>
            <a:endParaRPr lang="en-US" sz="2800" b="0">
              <a:cs typeface="Arial" charset="0"/>
            </a:endParaRPr>
          </a:p>
          <a:p>
            <a:pPr eaLnBrk="0" hangingPunct="0"/>
            <a:endParaRPr lang="en-US" sz="2800"/>
          </a:p>
          <a:p>
            <a:pPr eaLnBrk="0" hangingPunct="0"/>
            <a:r>
              <a:rPr lang="en-US" sz="2800"/>
              <a:t>Higher concentration of reactants</a:t>
            </a:r>
          </a:p>
          <a:p>
            <a:pPr eaLnBrk="0" hangingPunct="0"/>
            <a:r>
              <a:rPr lang="en-US" sz="2800" b="0"/>
              <a:t>	Costly as more valuable starting material is needed</a:t>
            </a:r>
          </a:p>
          <a:p>
            <a:pPr eaLnBrk="0" hangingPunct="0"/>
            <a:endParaRPr lang="en-US" sz="2800">
              <a:cs typeface="Arial" charset="0"/>
            </a:endParaRPr>
          </a:p>
          <a:p>
            <a:pPr eaLnBrk="0" hangingPunct="0"/>
            <a:r>
              <a:rPr lang="en-US" sz="2800">
                <a:cs typeface="Arial" charset="0"/>
              </a:rPr>
              <a:t>Change the reaction by coupling to a fast one</a:t>
            </a:r>
          </a:p>
          <a:p>
            <a:pPr eaLnBrk="0" hangingPunct="0"/>
            <a:r>
              <a:rPr lang="en-US" sz="2800">
                <a:cs typeface="Arial" charset="0"/>
              </a:rPr>
              <a:t>	</a:t>
            </a:r>
            <a:r>
              <a:rPr lang="en-US" sz="2800" b="0">
                <a:cs typeface="Arial" charset="0"/>
              </a:rPr>
              <a:t>Universally used by living organisms</a:t>
            </a:r>
          </a:p>
          <a:p>
            <a:pPr eaLnBrk="0" hangingPunct="0"/>
            <a:endParaRPr lang="en-US" sz="2800">
              <a:cs typeface="Arial" charset="0"/>
            </a:endParaRPr>
          </a:p>
          <a:p>
            <a:pPr eaLnBrk="0" hangingPunct="0"/>
            <a:r>
              <a:rPr lang="en-US" sz="2800">
                <a:cs typeface="Arial" charset="0"/>
              </a:rPr>
              <a:t>Lower activation barrier by catalysis</a:t>
            </a:r>
          </a:p>
          <a:p>
            <a:pPr eaLnBrk="0" hangingPunct="0"/>
            <a:r>
              <a:rPr lang="en-US" sz="2800" b="0">
                <a:cs typeface="Arial" charset="0"/>
              </a:rPr>
              <a:t>	Universally used by living organisms</a:t>
            </a:r>
          </a:p>
          <a:p>
            <a:pPr eaLnBrk="0" hangingPunct="0"/>
            <a:endParaRPr lang="en-US" sz="2800" b="0">
              <a:cs typeface="Arial" charset="0"/>
            </a:endParaRPr>
          </a:p>
          <a:p>
            <a:pPr eaLnBrk="0" hangingPunct="0"/>
            <a:endParaRPr lang="en-US" sz="2400" b="0">
              <a:cs typeface="Arial" charset="0"/>
            </a:endParaRPr>
          </a:p>
        </p:txBody>
      </p:sp>
      <p:sp>
        <p:nvSpPr>
          <p:cNvPr id="962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96261" name="Line 4"/>
          <p:cNvSpPr>
            <a:spLocks noChangeShapeType="1"/>
          </p:cNvSpPr>
          <p:nvPr/>
        </p:nvSpPr>
        <p:spPr bwMode="auto">
          <a:xfrm>
            <a:off x="609600" y="1295400"/>
            <a:ext cx="80772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Unfavorable and Favorable Reactions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686800" cy="4800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Synthesis of complex molecules and many other metabolic reactions requires energy (</a:t>
            </a:r>
            <a:r>
              <a:rPr lang="en-US" sz="2400" dirty="0" err="1" smtClean="0"/>
              <a:t>endergonic</a:t>
            </a:r>
            <a:r>
              <a:rPr lang="en-US" sz="2400" dirty="0" smtClean="0"/>
              <a:t>)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A reaction might be thermodynamically unfavorable (</a:t>
            </a:r>
            <a:r>
              <a:rPr lang="en-US" sz="2000" dirty="0" smtClean="0">
                <a:ea typeface="ＭＳ Ｐゴシック" charset="-128"/>
                <a:sym typeface="Symbol" charset="2"/>
              </a:rPr>
              <a:t>G</a:t>
            </a:r>
            <a:r>
              <a:rPr lang="en-US" sz="2000" dirty="0" smtClean="0">
                <a:ea typeface="ＭＳ Ｐゴシック" charset="-128"/>
                <a:cs typeface="Arial" charset="0"/>
                <a:sym typeface="Symbol" charset="2"/>
              </a:rPr>
              <a:t>° &gt; 0)</a:t>
            </a:r>
          </a:p>
          <a:p>
            <a:pPr lvl="2" eaLnBrk="1" hangingPunct="1"/>
            <a:r>
              <a:rPr lang="en-US" sz="1800" dirty="0" smtClean="0">
                <a:ea typeface="ＭＳ Ｐゴシック" charset="-128"/>
              </a:rPr>
              <a:t>Creating order requires work and energy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Metabolic reaction might have too high energy barrier (</a:t>
            </a:r>
            <a:r>
              <a:rPr lang="en-US" sz="2000" dirty="0" smtClean="0">
                <a:ea typeface="ＭＳ Ｐゴシック" charset="-128"/>
                <a:sym typeface="Symbol" charset="2"/>
              </a:rPr>
              <a:t>G</a:t>
            </a:r>
            <a:r>
              <a:rPr lang="en-US" sz="1800" baseline="60000" dirty="0" smtClean="0">
                <a:ea typeface="ＭＳ Ｐゴシック" charset="-128"/>
                <a:cs typeface="Arial" charset="0"/>
                <a:sym typeface="Symbol" charset="2"/>
              </a:rPr>
              <a:t>‡</a:t>
            </a:r>
            <a:r>
              <a:rPr lang="en-US" sz="2000" dirty="0" smtClean="0">
                <a:ea typeface="ＭＳ Ｐゴシック" charset="-128"/>
                <a:cs typeface="Arial" charset="0"/>
                <a:sym typeface="Symbol" charset="2"/>
              </a:rPr>
              <a:t> &gt; 0)</a:t>
            </a:r>
          </a:p>
          <a:p>
            <a:pPr lvl="2" eaLnBrk="1" hangingPunct="1"/>
            <a:r>
              <a:rPr lang="en-US" sz="1800" dirty="0" smtClean="0">
                <a:ea typeface="ＭＳ Ｐゴシック" charset="-128"/>
                <a:cs typeface="Arial" charset="0"/>
                <a:sym typeface="Symbol" charset="2"/>
              </a:rPr>
              <a:t>Metabolite is kinetically stable</a:t>
            </a:r>
            <a:endParaRPr lang="en-US" sz="1800" dirty="0" smtClean="0">
              <a:ea typeface="ＭＳ Ｐゴシック" charset="-128"/>
            </a:endParaRPr>
          </a:p>
          <a:p>
            <a:pPr eaLnBrk="1" hangingPunct="1"/>
            <a:r>
              <a:rPr lang="en-US" sz="2400" dirty="0" smtClean="0"/>
              <a:t>Breakdown of some metabolites releases significant amount of energy (</a:t>
            </a:r>
            <a:r>
              <a:rPr lang="en-US" sz="2400" dirty="0" err="1" smtClean="0"/>
              <a:t>exergonic</a:t>
            </a:r>
            <a:r>
              <a:rPr lang="en-US" sz="2400" dirty="0" smtClean="0"/>
              <a:t>)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Such metabolites (ATP, NADH, NADPH) can be synthesizes using the energy from sunlight and fuels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Their cellular concentration is far higher than their equilibrium concentration.</a:t>
            </a:r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609600" y="1524000"/>
            <a:ext cx="80772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2FB0DC"/>
                </a:solidFill>
              </a:rPr>
              <a:t>ATP: Chemical Currency of Energy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98307" name="Line 4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Energy Coupling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86868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Chemical coupling of exergonic and endergonic reactions allows otherwise unfavorable reactions</a:t>
            </a:r>
          </a:p>
          <a:p>
            <a:pPr eaLnBrk="1" hangingPunct="1"/>
            <a:r>
              <a:rPr lang="en-US" sz="2800" smtClean="0"/>
              <a:t>The “high-energy” molecule (ATP) reacts directly with the metabolite that needs “activation”</a:t>
            </a:r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762000" y="14478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Catalysis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eaLnBrk="1" hangingPunct="1"/>
            <a:r>
              <a:rPr lang="en-US" sz="2800" smtClean="0"/>
              <a:t>A catalyst is a compound that increases the rate of a chemical  reaction</a:t>
            </a:r>
          </a:p>
          <a:p>
            <a:pPr eaLnBrk="1" hangingPunct="1"/>
            <a:r>
              <a:rPr lang="en-US" sz="2800" smtClean="0"/>
              <a:t>Catalysts lower the activation free energy </a:t>
            </a:r>
            <a:r>
              <a:rPr lang="en-US" sz="2800" smtClean="0">
                <a:sym typeface="Symbol" charset="2"/>
              </a:rPr>
              <a:t>G</a:t>
            </a:r>
            <a:r>
              <a:rPr lang="en-US" sz="2400" baseline="60000" smtClean="0">
                <a:cs typeface="Arial" charset="0"/>
                <a:sym typeface="Symbol" charset="2"/>
              </a:rPr>
              <a:t>‡</a:t>
            </a:r>
            <a:endParaRPr lang="en-US" sz="2800" smtClean="0"/>
          </a:p>
          <a:p>
            <a:pPr eaLnBrk="1" hangingPunct="1"/>
            <a:r>
              <a:rPr lang="en-US" sz="2800" smtClean="0"/>
              <a:t>Catalysts does not alter </a:t>
            </a:r>
            <a:r>
              <a:rPr lang="en-US" sz="2800" smtClean="0">
                <a:sym typeface="Symbol" charset="2"/>
              </a:rPr>
              <a:t>G</a:t>
            </a:r>
            <a:r>
              <a:rPr lang="en-US" sz="2800" smtClean="0">
                <a:cs typeface="Arial" charset="0"/>
                <a:sym typeface="Symbol" charset="2"/>
              </a:rPr>
              <a:t>° </a:t>
            </a:r>
            <a:endParaRPr lang="en-US" sz="2800" smtClean="0"/>
          </a:p>
          <a:p>
            <a:pPr eaLnBrk="1" hangingPunct="1"/>
            <a:r>
              <a:rPr lang="en-US" sz="2800" smtClean="0"/>
              <a:t>Catalysis offers: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Acceleration under mild conditions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High specificity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Possibility for regulation</a:t>
            </a: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762000" y="14478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2FB0DC"/>
                </a:solidFill>
              </a:rPr>
              <a:t>Genetic and Evolutionary Foundations</a:t>
            </a:r>
          </a:p>
        </p:txBody>
      </p:sp>
      <p:sp>
        <p:nvSpPr>
          <p:cNvPr id="112643" name="Text Box 5"/>
          <p:cNvSpPr txBox="1">
            <a:spLocks noChangeArrowheads="1"/>
          </p:cNvSpPr>
          <p:nvPr/>
        </p:nvSpPr>
        <p:spPr bwMode="auto">
          <a:xfrm>
            <a:off x="457200" y="1655763"/>
            <a:ext cx="82280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sz="2800" b="0"/>
              <a:t> Life on Earth arose 3.5 – 3.8 billion years ago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sz="2800" b="0"/>
              <a:t> Formation of self-replicating molecules a key step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sz="2800" b="0"/>
              <a:t> Could it been DNA?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sz="2800" b="0"/>
              <a:t> Could it been proteins?</a:t>
            </a: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762000" y="15240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Evolution of Eukaryotes through Endosymbiosis</a:t>
            </a:r>
          </a:p>
        </p:txBody>
      </p:sp>
      <p:sp>
        <p:nvSpPr>
          <p:cNvPr id="118787" name="Line 4"/>
          <p:cNvSpPr>
            <a:spLocks noChangeShapeType="1"/>
          </p:cNvSpPr>
          <p:nvPr/>
        </p:nvSpPr>
        <p:spPr bwMode="auto">
          <a:xfrm>
            <a:off x="762000" y="16764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tr-TR" sz="2800">
              <a:solidFill>
                <a:schemeClr val="accent2"/>
              </a:solidFill>
            </a:endParaRPr>
          </a:p>
        </p:txBody>
      </p:sp>
      <p:sp>
        <p:nvSpPr>
          <p:cNvPr id="121859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77724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Pathway for the flow of genetic information:</a:t>
            </a:r>
          </a:p>
          <a:p>
            <a:pPr eaLnBrk="0" hangingPunct="0"/>
            <a:r>
              <a:rPr lang="en-US" sz="2800"/>
              <a:t>DNA </a:t>
            </a:r>
            <a:r>
              <a:rPr lang="en-US" sz="2800">
                <a:cs typeface="Arial" charset="0"/>
              </a:rPr>
              <a:t>→ RNA → Protein</a:t>
            </a:r>
          </a:p>
          <a:p>
            <a:pPr eaLnBrk="0" hangingPunct="0"/>
            <a:endParaRPr lang="en-US" sz="2800"/>
          </a:p>
          <a:p>
            <a:pPr eaLnBrk="0" hangingPunct="0"/>
            <a:r>
              <a:rPr lang="en-US" sz="2800"/>
              <a:t>DNA </a:t>
            </a:r>
            <a:r>
              <a:rPr lang="en-US" sz="2800" b="0"/>
              <a:t>stores information</a:t>
            </a:r>
          </a:p>
          <a:p>
            <a:pPr eaLnBrk="0" hangingPunct="0"/>
            <a:r>
              <a:rPr lang="en-US" sz="2800"/>
              <a:t>RNA </a:t>
            </a:r>
            <a:r>
              <a:rPr lang="en-US" sz="2800" b="0"/>
              <a:t>transmits information</a:t>
            </a:r>
          </a:p>
          <a:p>
            <a:pPr eaLnBrk="0" hangingPunct="0"/>
            <a:r>
              <a:rPr lang="en-US" sz="2800"/>
              <a:t>Protein </a:t>
            </a:r>
            <a:r>
              <a:rPr lang="en-US" sz="2800" b="0"/>
              <a:t>function manifests</a:t>
            </a:r>
          </a:p>
          <a:p>
            <a:pPr eaLnBrk="0" hangingPunct="0"/>
            <a:r>
              <a:rPr lang="en-US" sz="2800" b="0"/>
              <a:t>	   information</a:t>
            </a:r>
          </a:p>
        </p:txBody>
      </p:sp>
      <p:sp>
        <p:nvSpPr>
          <p:cNvPr id="12186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2FB0DC"/>
                </a:solidFill>
              </a:rPr>
              <a:t>The Central “Dogma” of Biochemistry</a:t>
            </a:r>
            <a:r>
              <a:rPr lang="en-US" sz="2800" smtClean="0">
                <a:solidFill>
                  <a:schemeClr val="accent2"/>
                </a:solidFill>
              </a:rPr>
              <a:t/>
            </a:r>
            <a:br>
              <a:rPr lang="en-US" sz="2800" smtClean="0">
                <a:solidFill>
                  <a:schemeClr val="accent2"/>
                </a:solidFill>
              </a:rPr>
            </a:br>
            <a:endParaRPr lang="en-US" smtClean="0"/>
          </a:p>
        </p:txBody>
      </p:sp>
      <p:sp>
        <p:nvSpPr>
          <p:cNvPr id="121861" name="Line 4"/>
          <p:cNvSpPr>
            <a:spLocks noChangeShapeType="1"/>
          </p:cNvSpPr>
          <p:nvPr/>
        </p:nvSpPr>
        <p:spPr bwMode="auto">
          <a:xfrm>
            <a:off x="381000" y="1447800"/>
            <a:ext cx="8305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2FB0DC"/>
                </a:solidFill>
              </a:rPr>
              <a:t>Natural Selection</a:t>
            </a:r>
            <a:br>
              <a:rPr lang="en-US" sz="4000" smtClean="0">
                <a:solidFill>
                  <a:srgbClr val="2FB0DC"/>
                </a:solidFill>
              </a:rPr>
            </a:br>
            <a:r>
              <a:rPr lang="en-US" sz="4000" smtClean="0">
                <a:solidFill>
                  <a:srgbClr val="2FB0DC"/>
                </a:solidFill>
              </a:rPr>
              <a:t>Favors Some Mutations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7907338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Mutations occur more or less randomly</a:t>
            </a:r>
          </a:p>
          <a:p>
            <a:pPr eaLnBrk="1" hangingPunct="1"/>
            <a:r>
              <a:rPr lang="en-US" sz="2800" smtClean="0"/>
              <a:t>Mutations that give organism an advantage in a given environment are more likely to be propagated </a:t>
            </a:r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>
            <a:off x="762000" y="16002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2FB0DC"/>
                </a:solidFill>
              </a:rPr>
              <a:t>Biochemistry is a Science Dealing with the </a:t>
            </a:r>
            <a:br>
              <a:rPr lang="en-US" sz="3200" b="1" smtClean="0">
                <a:solidFill>
                  <a:srgbClr val="2FB0DC"/>
                </a:solidFill>
              </a:rPr>
            </a:br>
            <a:r>
              <a:rPr lang="en-US" sz="3200" b="1" smtClean="0">
                <a:solidFill>
                  <a:srgbClr val="2FB0DC"/>
                </a:solidFill>
              </a:rPr>
              <a:t>Chemistry of Living Matter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8610600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400" dirty="0" smtClean="0"/>
              <a:t>We know quite well what is chemistry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dirty="0" smtClean="0"/>
              <a:t>But what is living matter?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Life is characterized by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dirty="0" smtClean="0"/>
              <a:t>High degree of complexity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dirty="0" smtClean="0"/>
              <a:t>Extraction, transformation, and systematic use of energy to create and maintain structures and to do work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dirty="0" smtClean="0"/>
              <a:t>Ability to sense and respond to changes in surrounding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dirty="0" smtClean="0"/>
              <a:t>A capacity for fairly precise self-replication while allowing enough change for evolution</a:t>
            </a:r>
            <a:r>
              <a:rPr lang="en-US" sz="1800" dirty="0" smtClean="0"/>
              <a:t> 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381000" y="14478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44958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Life is Complex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Living organisms have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internal structures with defined functions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large number of different compounds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macromolecules that are capable of highly specific interactions</a:t>
            </a:r>
          </a:p>
          <a:p>
            <a:pPr eaLnBrk="1" hangingPunct="1"/>
            <a:endParaRPr lang="en-US" sz="2800" smtClean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457200" y="1295400"/>
            <a:ext cx="82296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Cell: The Universal Building Block</a:t>
            </a:r>
            <a:r>
              <a:rPr lang="en-US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Living organisms are made of cells</a:t>
            </a:r>
          </a:p>
          <a:p>
            <a:pPr eaLnBrk="1" hangingPunct="1"/>
            <a:r>
              <a:rPr lang="en-US" sz="2800" dirty="0" smtClean="0"/>
              <a:t>Simplest living organisms are singe-celled</a:t>
            </a:r>
          </a:p>
          <a:p>
            <a:pPr eaLnBrk="1" hangingPunct="1"/>
            <a:r>
              <a:rPr lang="en-US" sz="2800" dirty="0" smtClean="0"/>
              <a:t>Larger organisms consists many cells with different functions</a:t>
            </a:r>
          </a:p>
          <a:p>
            <a:pPr eaLnBrk="1" hangingPunct="1"/>
            <a:r>
              <a:rPr lang="en-US" sz="2800" dirty="0" smtClean="0"/>
              <a:t>Not all the cells are the same 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Three Domains of Life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Differences in cellular and molecular level define three distinct domains of life</a:t>
            </a:r>
          </a:p>
          <a:p>
            <a:pPr lvl="1" eaLnBrk="1" hangingPunct="1">
              <a:buFontTx/>
              <a:buNone/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533400" y="14478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2FB0DC"/>
                </a:solidFill>
              </a:rPr>
              <a:t>Six Kingdoms of Life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85800" y="3276600"/>
            <a:ext cx="2598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/>
              <a:t>Six kingdoms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17160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3200" b="0">
                <a:solidFill>
                  <a:srgbClr val="0000FF"/>
                </a:solidFill>
                <a:latin typeface="Times" charset="0"/>
              </a:rPr>
              <a:t> </a:t>
            </a:r>
            <a:r>
              <a:rPr lang="en-US" sz="2800" b="0">
                <a:solidFill>
                  <a:srgbClr val="0000FF"/>
                </a:solidFill>
                <a:latin typeface="Times" charset="0"/>
              </a:rPr>
              <a:t>Archaea</a:t>
            </a:r>
          </a:p>
          <a:p>
            <a:pPr eaLnBrk="0" hangingPunct="0">
              <a:buFontTx/>
              <a:buChar char="•"/>
            </a:pPr>
            <a:r>
              <a:rPr lang="en-US" sz="2800" b="0">
                <a:solidFill>
                  <a:srgbClr val="0000FF"/>
                </a:solidFill>
                <a:latin typeface="Times" charset="0"/>
              </a:rPr>
              <a:t> Bacteria</a:t>
            </a:r>
          </a:p>
          <a:p>
            <a:pPr eaLnBrk="0" hangingPunct="0">
              <a:buFontTx/>
              <a:buChar char="•"/>
            </a:pPr>
            <a:r>
              <a:rPr lang="en-US" sz="2800" b="0">
                <a:solidFill>
                  <a:srgbClr val="0000FF"/>
                </a:solidFill>
                <a:latin typeface="Times" charset="0"/>
              </a:rPr>
              <a:t> Protista</a:t>
            </a:r>
          </a:p>
          <a:p>
            <a:pPr eaLnBrk="0" hangingPunct="0">
              <a:buFontTx/>
              <a:buChar char="•"/>
            </a:pPr>
            <a:r>
              <a:rPr lang="en-US" sz="2800" b="0">
                <a:solidFill>
                  <a:srgbClr val="0000FF"/>
                </a:solidFill>
                <a:latin typeface="Times" charset="0"/>
              </a:rPr>
              <a:t> Fungi</a:t>
            </a:r>
          </a:p>
          <a:p>
            <a:pPr eaLnBrk="0" hangingPunct="0">
              <a:buFontTx/>
              <a:buChar char="•"/>
            </a:pPr>
            <a:r>
              <a:rPr lang="en-US" sz="2800" b="0">
                <a:solidFill>
                  <a:srgbClr val="0000FF"/>
                </a:solidFill>
                <a:latin typeface="Times" charset="0"/>
              </a:rPr>
              <a:t> Plantae</a:t>
            </a:r>
          </a:p>
          <a:p>
            <a:pPr eaLnBrk="0" hangingPunct="0">
              <a:buFontTx/>
              <a:buChar char="•"/>
            </a:pPr>
            <a:r>
              <a:rPr lang="en-US" sz="2800" b="0">
                <a:solidFill>
                  <a:srgbClr val="0000FF"/>
                </a:solidFill>
                <a:latin typeface="Times" charset="0"/>
              </a:rPr>
              <a:t> Animalia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1447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	Alternatively, living things are placed in kingdoms on the basis of similarities and differences at the organism, cellular, and molecular levels 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505200" y="3429000"/>
            <a:ext cx="4221163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>
                <a:solidFill>
                  <a:srgbClr val="990000"/>
                </a:solidFill>
              </a:rPr>
              <a:t>Cellular organization</a:t>
            </a:r>
          </a:p>
          <a:p>
            <a:pPr eaLnBrk="0" hangingPunct="0"/>
            <a:endParaRPr lang="en-US" sz="1200" b="0">
              <a:solidFill>
                <a:srgbClr val="990000"/>
              </a:solidFill>
            </a:endParaRPr>
          </a:p>
          <a:p>
            <a:pPr eaLnBrk="0" hangingPunct="0">
              <a:lnSpc>
                <a:spcPct val="115000"/>
              </a:lnSpc>
            </a:pPr>
            <a:r>
              <a:rPr lang="en-US" sz="2400" b="0"/>
              <a:t>Unicellular  prokaryote</a:t>
            </a:r>
          </a:p>
          <a:p>
            <a:pPr eaLnBrk="0" hangingPunct="0">
              <a:lnSpc>
                <a:spcPct val="115000"/>
              </a:lnSpc>
            </a:pPr>
            <a:r>
              <a:rPr lang="en-US" sz="2400" b="0"/>
              <a:t>Unicellular  prokaryote</a:t>
            </a:r>
          </a:p>
          <a:p>
            <a:pPr eaLnBrk="0" hangingPunct="0">
              <a:lnSpc>
                <a:spcPct val="115000"/>
              </a:lnSpc>
            </a:pPr>
            <a:r>
              <a:rPr lang="en-US" sz="2400" b="0"/>
              <a:t>Unicellular eukaryote</a:t>
            </a:r>
          </a:p>
          <a:p>
            <a:pPr eaLnBrk="0" hangingPunct="0">
              <a:lnSpc>
                <a:spcPct val="115000"/>
              </a:lnSpc>
            </a:pPr>
            <a:r>
              <a:rPr lang="en-US" sz="2400" b="0"/>
              <a:t>Uni- or Multicellular eukaryote</a:t>
            </a:r>
          </a:p>
          <a:p>
            <a:pPr eaLnBrk="0" hangingPunct="0">
              <a:lnSpc>
                <a:spcPct val="115000"/>
              </a:lnSpc>
            </a:pPr>
            <a:r>
              <a:rPr lang="en-US" sz="2400" b="0"/>
              <a:t>Multicellular eukaryote</a:t>
            </a:r>
          </a:p>
          <a:p>
            <a:pPr eaLnBrk="0" hangingPunct="0">
              <a:lnSpc>
                <a:spcPct val="115000"/>
              </a:lnSpc>
            </a:pPr>
            <a:r>
              <a:rPr lang="en-US" sz="2400" b="0"/>
              <a:t>Multicellular eukaryote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2590800" y="4267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2590800" y="464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590800" y="5105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26670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2667000" y="5943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2667000" y="6400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045" name="Line 4"/>
          <p:cNvSpPr>
            <a:spLocks noChangeShapeType="1"/>
          </p:cNvSpPr>
          <p:nvPr/>
        </p:nvSpPr>
        <p:spPr bwMode="auto">
          <a:xfrm>
            <a:off x="762000" y="11430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Bacterial, Plant, and Animal Cells are Different</a:t>
            </a:r>
            <a:r>
              <a:rPr lang="en-US" smtClean="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153400" cy="4572000"/>
          </a:xfrm>
        </p:spPr>
        <p:txBody>
          <a:bodyPr/>
          <a:lstStyle/>
          <a:p>
            <a:pPr eaLnBrk="1" hangingPunct="1"/>
            <a:r>
              <a:rPr lang="en-US" sz="2800" smtClean="0"/>
              <a:t>The internal structure and properties of cells from organisms in different kingdoms are rather different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533400" y="16002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z="2800" b="1" smtClean="0"/>
              <a:t>Structure	Composition	Function</a:t>
            </a:r>
          </a:p>
          <a:p>
            <a:pPr eaLnBrk="1" hangingPunct="1">
              <a:buFontTx/>
              <a:buNone/>
            </a:pPr>
            <a:endParaRPr lang="en-US" sz="900" b="1" smtClean="0"/>
          </a:p>
          <a:p>
            <a:pPr eaLnBrk="1" hangingPunct="1">
              <a:buFontTx/>
              <a:buNone/>
            </a:pPr>
            <a:r>
              <a:rPr lang="en-US" sz="2000" smtClean="0"/>
              <a:t>	Cell wall		Peptidoglycan		Mechanical support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Cell membrane	Lipid + protein		Permeability barrier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Nucleoid		DNA + protein		Genetic information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Ribosomes		RNA + protein		Protein synthesis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Pili			Protein			Adhesion, conjugation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Flagella		Protein			Motility	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Cytoplasm		Aqueous solution	Site of metabolism	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Components of Bacterial Cell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762000" y="14478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866</Words>
  <Application>Microsoft Office PowerPoint</Application>
  <PresentationFormat>Ekran Gösterisi (4:3)</PresentationFormat>
  <Paragraphs>169</Paragraphs>
  <Slides>29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Default Design</vt:lpstr>
      <vt:lpstr>Slayt 1</vt:lpstr>
      <vt:lpstr>Albert Lehninger (1917-1986)</vt:lpstr>
      <vt:lpstr>Biochemistry is a Science Dealing with the  Chemistry of Living Matter</vt:lpstr>
      <vt:lpstr>Life is Complex</vt:lpstr>
      <vt:lpstr>Cell: The Universal Building Block </vt:lpstr>
      <vt:lpstr>Three Domains of Life</vt:lpstr>
      <vt:lpstr>Six Kingdoms of Life</vt:lpstr>
      <vt:lpstr>Bacterial, Plant, and Animal Cells are Different </vt:lpstr>
      <vt:lpstr>Components of Bacterial Cell</vt:lpstr>
      <vt:lpstr>Eukaryote Cells: More Complexity</vt:lpstr>
      <vt:lpstr>Components of Animal Cell</vt:lpstr>
      <vt:lpstr>Cytoplasm and Cytoskeleton</vt:lpstr>
      <vt:lpstr>Living Systems Extract Energy</vt:lpstr>
      <vt:lpstr>The Molecular Logic of Life</vt:lpstr>
      <vt:lpstr>Biochemistry: Unique Role of Carbon</vt:lpstr>
      <vt:lpstr>Biological Molecules Typically Have Several Functional Groups</vt:lpstr>
      <vt:lpstr>Structure of Biological Molecules is Important  </vt:lpstr>
      <vt:lpstr>Stereoisomers have Different Biological Properties</vt:lpstr>
      <vt:lpstr>Optical Isomers have Different Biological Properties</vt:lpstr>
      <vt:lpstr>Interactions between Biomolecules are Specific</vt:lpstr>
      <vt:lpstr>How to Speed Reactions Up?</vt:lpstr>
      <vt:lpstr>Unfavorable and Favorable Reactions</vt:lpstr>
      <vt:lpstr>ATP: Chemical Currency of Energy</vt:lpstr>
      <vt:lpstr>Energy Coupling</vt:lpstr>
      <vt:lpstr>Catalysis</vt:lpstr>
      <vt:lpstr>Genetic and Evolutionary Foundations</vt:lpstr>
      <vt:lpstr>Evolution of Eukaryotes through Endosymbiosis</vt:lpstr>
      <vt:lpstr>The Central “Dogma” of Biochemistry </vt:lpstr>
      <vt:lpstr>Natural Selection Favors Some Mutations</vt:lpstr>
    </vt:vector>
  </TitlesOfParts>
  <Company>UCSB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UCSB</dc:creator>
  <cp:lastModifiedBy>ASUSPC</cp:lastModifiedBy>
  <cp:revision>67</cp:revision>
  <dcterms:created xsi:type="dcterms:W3CDTF">2008-08-14T18:32:07Z</dcterms:created>
  <dcterms:modified xsi:type="dcterms:W3CDTF">2018-02-12T14:26:44Z</dcterms:modified>
</cp:coreProperties>
</file>