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312" r:id="rId27"/>
    <p:sldId id="313" r:id="rId28"/>
    <p:sldId id="314" r:id="rId29"/>
    <p:sldId id="315"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HUKUKU -4</a:t>
            </a:r>
            <a:endParaRPr lang="tr-TR" dirty="0"/>
          </a:p>
        </p:txBody>
      </p:sp>
      <p:sp>
        <p:nvSpPr>
          <p:cNvPr id="3" name="Alt Başlık 2"/>
          <p:cNvSpPr>
            <a:spLocks noGrp="1"/>
          </p:cNvSpPr>
          <p:nvPr>
            <p:ph type="subTitle" idx="1"/>
          </p:nvPr>
        </p:nvSpPr>
        <p:spPr/>
        <p:txBody>
          <a:bodyPr/>
          <a:lstStyle/>
          <a:p>
            <a:r>
              <a:rPr lang="tr-TR" dirty="0" smtClean="0"/>
              <a:t>EVLENMENİN MALİ HÜKÜMLERİ</a:t>
            </a:r>
          </a:p>
          <a:p>
            <a:r>
              <a:rPr lang="tr-TR" smtClean="0"/>
              <a:t>MAL REJİMLERİ</a:t>
            </a:r>
          </a:p>
          <a:p>
            <a:endParaRPr lang="tr-TR" dirty="0"/>
          </a:p>
        </p:txBody>
      </p:sp>
    </p:spTree>
    <p:extLst>
      <p:ext uri="{BB962C8B-B14F-4D97-AF65-F5344CB8AC3E}">
        <p14:creationId xmlns:p14="http://schemas.microsoft.com/office/powerpoint/2010/main" xmlns="" val="4039333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Paylı mallar</a:t>
            </a:r>
            <a:endParaRPr lang="tr-TR" dirty="0"/>
          </a:p>
        </p:txBody>
      </p:sp>
      <p:sp>
        <p:nvSpPr>
          <p:cNvPr id="3" name="İçerik Yer Tutucusu 2"/>
          <p:cNvSpPr>
            <a:spLocks noGrp="1"/>
          </p:cNvSpPr>
          <p:nvPr>
            <p:ph idx="1"/>
          </p:nvPr>
        </p:nvSpPr>
        <p:spPr/>
        <p:txBody>
          <a:bodyPr/>
          <a:lstStyle/>
          <a:p>
            <a:r>
              <a:rPr lang="tr-TR" dirty="0" smtClean="0"/>
              <a:t>Eşlerden birisinin mülkiyetinde olduğu kanıtlanmayan mallar eşlerin paylı mallarıdır. </a:t>
            </a:r>
            <a:endParaRPr lang="tr-TR" dirty="0"/>
          </a:p>
        </p:txBody>
      </p:sp>
    </p:spTree>
    <p:extLst>
      <p:ext uri="{BB962C8B-B14F-4D97-AF65-F5344CB8AC3E}">
        <p14:creationId xmlns:p14="http://schemas.microsoft.com/office/powerpoint/2010/main" xmlns="" val="4204568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Mal rejiminin sona ermesi</a:t>
            </a:r>
            <a:endParaRPr lang="tr-TR" dirty="0"/>
          </a:p>
        </p:txBody>
      </p:sp>
      <p:sp>
        <p:nvSpPr>
          <p:cNvPr id="3" name="İçerik Yer Tutucusu 2"/>
          <p:cNvSpPr>
            <a:spLocks noGrp="1"/>
          </p:cNvSpPr>
          <p:nvPr>
            <p:ph idx="1"/>
          </p:nvPr>
        </p:nvSpPr>
        <p:spPr/>
        <p:txBody>
          <a:bodyPr/>
          <a:lstStyle/>
          <a:p>
            <a:r>
              <a:rPr lang="tr-TR" dirty="0" smtClean="0"/>
              <a:t>Eşlerden birisinin ölümü </a:t>
            </a:r>
          </a:p>
          <a:p>
            <a:r>
              <a:rPr lang="tr-TR" dirty="0" smtClean="0"/>
              <a:t>Başka mal rejimine geçme</a:t>
            </a:r>
          </a:p>
          <a:p>
            <a:r>
              <a:rPr lang="tr-TR" dirty="0" smtClean="0"/>
              <a:t>Evliliğin boşanma ya  da iptal yoluyla sona ermesi</a:t>
            </a:r>
          </a:p>
          <a:p>
            <a:r>
              <a:rPr lang="tr-TR" dirty="0" smtClean="0"/>
              <a:t>Hakim kararıyla mal ayrılığına dönüştürülmesi </a:t>
            </a:r>
            <a:endParaRPr lang="tr-TR" dirty="0"/>
          </a:p>
          <a:p>
            <a:endParaRPr lang="tr-TR" dirty="0" smtClean="0"/>
          </a:p>
          <a:p>
            <a:endParaRPr lang="tr-TR" dirty="0"/>
          </a:p>
        </p:txBody>
      </p:sp>
    </p:spTree>
    <p:extLst>
      <p:ext uri="{BB962C8B-B14F-4D97-AF65-F5344CB8AC3E}">
        <p14:creationId xmlns:p14="http://schemas.microsoft.com/office/powerpoint/2010/main" xmlns="" val="11439627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Mal rejiminin Tasfiyesi </a:t>
            </a:r>
            <a:endParaRPr lang="tr-TR" dirty="0"/>
          </a:p>
        </p:txBody>
      </p:sp>
      <p:sp>
        <p:nvSpPr>
          <p:cNvPr id="3" name="İçerik Yer Tutucusu 2"/>
          <p:cNvSpPr>
            <a:spLocks noGrp="1"/>
          </p:cNvSpPr>
          <p:nvPr>
            <p:ph idx="1"/>
          </p:nvPr>
        </p:nvSpPr>
        <p:spPr/>
        <p:txBody>
          <a:bodyPr/>
          <a:lstStyle/>
          <a:p>
            <a:r>
              <a:rPr lang="tr-TR" dirty="0" smtClean="0"/>
              <a:t>Malların geri alınması </a:t>
            </a:r>
          </a:p>
          <a:p>
            <a:r>
              <a:rPr lang="tr-TR" dirty="0" smtClean="0"/>
              <a:t>Eşlerin paylarının hesaplanması</a:t>
            </a:r>
          </a:p>
          <a:p>
            <a:r>
              <a:rPr lang="tr-TR" dirty="0" smtClean="0"/>
              <a:t>Aile konutu ve ev eşyası üzerinde haklar: Sağ kalan eş eski yaşantısını devam ettirmek için ölen eşine ait olup birlikte yaşadıkları konut üzerinde katılma alacağına mahsup edilmek gerekirse bedel eklenmek suretiyle ev ve ev eşyası üzerinde intifa, oturma ve mülkiyet hakkı talep edilebilir.  </a:t>
            </a:r>
            <a:endParaRPr lang="tr-TR" dirty="0"/>
          </a:p>
        </p:txBody>
      </p:sp>
    </p:spTree>
    <p:extLst>
      <p:ext uri="{BB962C8B-B14F-4D97-AF65-F5344CB8AC3E}">
        <p14:creationId xmlns:p14="http://schemas.microsoft.com/office/powerpoint/2010/main" xmlns="" val="85707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r>
            <a:br>
              <a:rPr lang="tr-TR" dirty="0" smtClean="0"/>
            </a:br>
            <a:r>
              <a:rPr lang="tr-TR" dirty="0" smtClean="0"/>
              <a:t>Seçimlik Mal  Rejimleri</a:t>
            </a:r>
            <a:br>
              <a:rPr lang="tr-TR" dirty="0" smtClean="0"/>
            </a:br>
            <a:endParaRPr lang="tr-TR" dirty="0"/>
          </a:p>
        </p:txBody>
      </p:sp>
      <p:sp>
        <p:nvSpPr>
          <p:cNvPr id="3" name="İçerik Yer Tutucusu 2"/>
          <p:cNvSpPr>
            <a:spLocks noGrp="1"/>
          </p:cNvSpPr>
          <p:nvPr>
            <p:ph idx="1"/>
          </p:nvPr>
        </p:nvSpPr>
        <p:spPr/>
        <p:txBody>
          <a:bodyPr/>
          <a:lstStyle/>
          <a:p>
            <a:r>
              <a:rPr lang="tr-TR" dirty="0" smtClean="0"/>
              <a:t>Eşlerin aralarındaki mali  ilişkileri  düzenleme  serbestisi bulunmaktadır. </a:t>
            </a:r>
          </a:p>
          <a:p>
            <a:pPr marL="114300" indent="0">
              <a:buNone/>
            </a:pPr>
            <a:r>
              <a:rPr lang="tr-TR" dirty="0"/>
              <a:t> </a:t>
            </a:r>
            <a:r>
              <a:rPr lang="tr-TR" dirty="0" smtClean="0"/>
              <a:t>   Seçimlik mal rejimleri : </a:t>
            </a:r>
          </a:p>
          <a:p>
            <a:pPr marL="571500" indent="-457200">
              <a:buAutoNum type="arabicPeriod"/>
            </a:pPr>
            <a:r>
              <a:rPr lang="tr-TR" dirty="0" smtClean="0"/>
              <a:t>Mal ayrılığı rejimi</a:t>
            </a:r>
          </a:p>
          <a:p>
            <a:pPr marL="571500" indent="-457200">
              <a:buAutoNum type="arabicPeriod"/>
            </a:pPr>
            <a:r>
              <a:rPr lang="tr-TR" dirty="0" smtClean="0"/>
              <a:t>Paylaşmalı mal ayrılığı rejimi </a:t>
            </a:r>
          </a:p>
          <a:p>
            <a:pPr marL="571500" indent="-457200">
              <a:buAutoNum type="arabicPeriod"/>
            </a:pPr>
            <a:r>
              <a:rPr lang="tr-TR" dirty="0" smtClean="0"/>
              <a:t>Mal ortaklığı  rejimi </a:t>
            </a:r>
            <a:endParaRPr lang="tr-TR" dirty="0"/>
          </a:p>
        </p:txBody>
      </p:sp>
    </p:spTree>
    <p:extLst>
      <p:ext uri="{BB962C8B-B14F-4D97-AF65-F5344CB8AC3E}">
        <p14:creationId xmlns:p14="http://schemas.microsoft.com/office/powerpoint/2010/main" xmlns="" val="279039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Ne zaman  yapılabilir ?</a:t>
            </a:r>
            <a:endParaRPr lang="tr-TR" dirty="0"/>
          </a:p>
        </p:txBody>
      </p:sp>
      <p:sp>
        <p:nvSpPr>
          <p:cNvPr id="3" name="İçerik Yer Tutucusu 2"/>
          <p:cNvSpPr>
            <a:spLocks noGrp="1"/>
          </p:cNvSpPr>
          <p:nvPr>
            <p:ph idx="1"/>
          </p:nvPr>
        </p:nvSpPr>
        <p:spPr/>
        <p:txBody>
          <a:bodyPr/>
          <a:lstStyle/>
          <a:p>
            <a:r>
              <a:rPr lang="tr-TR" dirty="0" smtClean="0"/>
              <a:t>Nişanlılıkta  yapılabilir</a:t>
            </a:r>
          </a:p>
          <a:p>
            <a:r>
              <a:rPr lang="tr-TR" dirty="0" smtClean="0"/>
              <a:t>Evlenme başvurusu ile birlikte yapabilirler </a:t>
            </a:r>
          </a:p>
          <a:p>
            <a:r>
              <a:rPr lang="tr-TR" dirty="0" smtClean="0"/>
              <a:t>Evlenme töreninden önce veya sonra  yapabilirler</a:t>
            </a:r>
          </a:p>
          <a:p>
            <a:r>
              <a:rPr lang="tr-TR" dirty="0" smtClean="0"/>
              <a:t>Evlilik birliği içinde yapabilirler</a:t>
            </a:r>
            <a:endParaRPr lang="tr-TR" dirty="0"/>
          </a:p>
        </p:txBody>
      </p:sp>
    </p:spTree>
    <p:extLst>
      <p:ext uri="{BB962C8B-B14F-4D97-AF65-F5344CB8AC3E}">
        <p14:creationId xmlns:p14="http://schemas.microsoft.com/office/powerpoint/2010/main" xmlns="" val="906385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Koşulları </a:t>
            </a:r>
            <a:endParaRPr lang="tr-TR" dirty="0"/>
          </a:p>
        </p:txBody>
      </p:sp>
      <p:sp>
        <p:nvSpPr>
          <p:cNvPr id="3" name="İçerik Yer Tutucusu 2"/>
          <p:cNvSpPr>
            <a:spLocks noGrp="1"/>
          </p:cNvSpPr>
          <p:nvPr>
            <p:ph idx="1"/>
          </p:nvPr>
        </p:nvSpPr>
        <p:spPr/>
        <p:txBody>
          <a:bodyPr/>
          <a:lstStyle/>
          <a:p>
            <a:pPr marL="571500" indent="-457200">
              <a:buAutoNum type="arabicPeriod"/>
            </a:pPr>
            <a:r>
              <a:rPr lang="tr-TR" dirty="0" smtClean="0"/>
              <a:t>Ayırt etme gücüne sahip olmalıdır</a:t>
            </a:r>
          </a:p>
          <a:p>
            <a:pPr marL="571500" indent="-457200">
              <a:buAutoNum type="arabicPeriod"/>
            </a:pPr>
            <a:r>
              <a:rPr lang="tr-TR" dirty="0" smtClean="0"/>
              <a:t>Ayır etme gücüne sahip küçükler ayrıca yasal temsilcisinin rızasını  almak zorundadır. ( Yasal temsilci de imzalamalıdır) </a:t>
            </a:r>
          </a:p>
          <a:p>
            <a:pPr marL="571500" indent="-457200">
              <a:buAutoNum type="arabicPeriod"/>
            </a:pPr>
            <a:r>
              <a:rPr lang="tr-TR" dirty="0" smtClean="0"/>
              <a:t>Bizzat imzalanmalıdır. ( Temsilci imzalayamaz)</a:t>
            </a:r>
          </a:p>
          <a:p>
            <a:pPr marL="571500" indent="-457200">
              <a:buAutoNum type="arabicPeriod"/>
            </a:pPr>
            <a:r>
              <a:rPr lang="tr-TR" dirty="0" smtClean="0"/>
              <a:t>Resmi yazılı  şekilde yapılmalıdır. ( Noter  ya da evlenme memurluğunda  yazılı olarak )  </a:t>
            </a:r>
            <a:endParaRPr lang="tr-TR" dirty="0"/>
          </a:p>
        </p:txBody>
      </p:sp>
    </p:spTree>
    <p:extLst>
      <p:ext uri="{BB962C8B-B14F-4D97-AF65-F5344CB8AC3E}">
        <p14:creationId xmlns:p14="http://schemas.microsoft.com/office/powerpoint/2010/main" xmlns="" val="27638847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84213" y="765175"/>
            <a:ext cx="3887787" cy="368300"/>
          </a:xfrm>
          <a:prstGeom prst="rect">
            <a:avLst/>
          </a:prstGeom>
          <a:solidFill>
            <a:schemeClr val="accent5">
              <a:lumMod val="60000"/>
              <a:lumOff val="40000"/>
            </a:schemeClr>
          </a:solidFill>
        </p:spPr>
        <p:style>
          <a:lnRef idx="2">
            <a:schemeClr val="dk1"/>
          </a:lnRef>
          <a:fillRef idx="1">
            <a:schemeClr val="lt1"/>
          </a:fillRef>
          <a:effectRef idx="0">
            <a:schemeClr val="dk1"/>
          </a:effectRef>
          <a:fontRef idx="minor">
            <a:schemeClr val="dk1"/>
          </a:fontRef>
        </p:style>
        <p:txBody>
          <a:bodyPr>
            <a:spAutoFit/>
          </a:bodyPr>
          <a:lstStyle/>
          <a:p>
            <a:pPr fontAlgn="auto">
              <a:spcBef>
                <a:spcPts val="0"/>
              </a:spcBef>
              <a:spcAft>
                <a:spcPts val="0"/>
              </a:spcAft>
              <a:defRPr/>
            </a:pPr>
            <a:r>
              <a:rPr lang="tr-TR" dirty="0"/>
              <a:t>MAL AYRILIĞI REJİMİ </a:t>
            </a:r>
          </a:p>
        </p:txBody>
      </p:sp>
      <p:pic>
        <p:nvPicPr>
          <p:cNvPr id="19459"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827713" y="739775"/>
            <a:ext cx="2619375" cy="17430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9460" name="Metin kutusu 3"/>
          <p:cNvSpPr txBox="1">
            <a:spLocks noChangeArrowheads="1"/>
          </p:cNvSpPr>
          <p:nvPr/>
        </p:nvSpPr>
        <p:spPr bwMode="auto">
          <a:xfrm>
            <a:off x="1116013" y="2060575"/>
            <a:ext cx="4464050" cy="2586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Trebuchet MS" pitchFamily="34" charset="0"/>
                <a:cs typeface="Arial" charset="0"/>
              </a:defRPr>
            </a:lvl1pPr>
            <a:lvl2pPr marL="742950" indent="-285750" eaLnBrk="0" hangingPunct="0">
              <a:defRPr>
                <a:solidFill>
                  <a:schemeClr val="tx1"/>
                </a:solidFill>
                <a:latin typeface="Trebuchet MS" pitchFamily="34" charset="0"/>
                <a:cs typeface="Arial" charset="0"/>
              </a:defRPr>
            </a:lvl2pPr>
            <a:lvl3pPr marL="1143000" indent="-228600" eaLnBrk="0" hangingPunct="0">
              <a:defRPr>
                <a:solidFill>
                  <a:schemeClr val="tx1"/>
                </a:solidFill>
                <a:latin typeface="Trebuchet MS" pitchFamily="34" charset="0"/>
                <a:cs typeface="Arial" charset="0"/>
              </a:defRPr>
            </a:lvl3pPr>
            <a:lvl4pPr marL="1600200" indent="-228600" eaLnBrk="0" hangingPunct="0">
              <a:defRPr>
                <a:solidFill>
                  <a:schemeClr val="tx1"/>
                </a:solidFill>
                <a:latin typeface="Trebuchet MS" pitchFamily="34" charset="0"/>
                <a:cs typeface="Arial" charset="0"/>
              </a:defRPr>
            </a:lvl4pPr>
            <a:lvl5pPr marL="2057400" indent="-228600" eaLnBrk="0" hangingPunct="0">
              <a:defRPr>
                <a:solidFill>
                  <a:schemeClr val="tx1"/>
                </a:solidFill>
                <a:latin typeface="Trebuchet MS" pitchFamily="34" charset="0"/>
                <a:cs typeface="Arial" charset="0"/>
              </a:defRPr>
            </a:lvl5pPr>
            <a:lvl6pPr marL="2514600" indent="-228600" eaLnBrk="0" fontAlgn="base" hangingPunct="0">
              <a:spcBef>
                <a:spcPct val="0"/>
              </a:spcBef>
              <a:spcAft>
                <a:spcPct val="0"/>
              </a:spcAft>
              <a:defRPr>
                <a:solidFill>
                  <a:schemeClr val="tx1"/>
                </a:solidFill>
                <a:latin typeface="Trebuchet MS" pitchFamily="34" charset="0"/>
                <a:cs typeface="Arial" charset="0"/>
              </a:defRPr>
            </a:lvl6pPr>
            <a:lvl7pPr marL="2971800" indent="-228600" eaLnBrk="0" fontAlgn="base" hangingPunct="0">
              <a:spcBef>
                <a:spcPct val="0"/>
              </a:spcBef>
              <a:spcAft>
                <a:spcPct val="0"/>
              </a:spcAft>
              <a:defRPr>
                <a:solidFill>
                  <a:schemeClr val="tx1"/>
                </a:solidFill>
                <a:latin typeface="Trebuchet MS" pitchFamily="34" charset="0"/>
                <a:cs typeface="Arial" charset="0"/>
              </a:defRPr>
            </a:lvl7pPr>
            <a:lvl8pPr marL="3429000" indent="-228600" eaLnBrk="0" fontAlgn="base" hangingPunct="0">
              <a:spcBef>
                <a:spcPct val="0"/>
              </a:spcBef>
              <a:spcAft>
                <a:spcPct val="0"/>
              </a:spcAft>
              <a:defRPr>
                <a:solidFill>
                  <a:schemeClr val="tx1"/>
                </a:solidFill>
                <a:latin typeface="Trebuchet MS" pitchFamily="34" charset="0"/>
                <a:cs typeface="Arial" charset="0"/>
              </a:defRPr>
            </a:lvl8pPr>
            <a:lvl9pPr marL="3886200" indent="-228600" eaLnBrk="0" fontAlgn="base" hangingPunct="0">
              <a:spcBef>
                <a:spcPct val="0"/>
              </a:spcBef>
              <a:spcAft>
                <a:spcPct val="0"/>
              </a:spcAft>
              <a:defRPr>
                <a:solidFill>
                  <a:schemeClr val="tx1"/>
                </a:solidFill>
                <a:latin typeface="Trebuchet MS" pitchFamily="34" charset="0"/>
                <a:cs typeface="Arial" charset="0"/>
              </a:defRPr>
            </a:lvl9pPr>
          </a:lstStyle>
          <a:p>
            <a:pPr eaLnBrk="1" hangingPunct="1"/>
            <a:r>
              <a:rPr lang="tr-TR" dirty="0"/>
              <a:t>Yasal sınırlar içerisinde eşlerden </a:t>
            </a:r>
            <a:r>
              <a:rPr lang="tr-TR" dirty="0" smtClean="0"/>
              <a:t>her birisinin </a:t>
            </a:r>
            <a:r>
              <a:rPr lang="tr-TR" dirty="0"/>
              <a:t>kendi malvarlığı üzerinde tasarruf, yararlanma hakkının olduğu  mal rejimidir. </a:t>
            </a:r>
          </a:p>
          <a:p>
            <a:pPr eaLnBrk="1" hangingPunct="1"/>
            <a:endParaRPr lang="tr-TR" dirty="0"/>
          </a:p>
          <a:p>
            <a:pPr eaLnBrk="1" hangingPunct="1"/>
            <a:r>
              <a:rPr lang="tr-TR" dirty="0"/>
              <a:t>Boşanma durumunda eş diğer eşin malın alımına , iyileştirilmesine katkıda bulunmuş ise sadece katkı payını isteyebilir.</a:t>
            </a:r>
          </a:p>
        </p:txBody>
      </p:sp>
    </p:spTree>
    <p:extLst>
      <p:ext uri="{BB962C8B-B14F-4D97-AF65-F5344CB8AC3E}">
        <p14:creationId xmlns:p14="http://schemas.microsoft.com/office/powerpoint/2010/main" xmlns="" val="4318432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Mal ayrılığı </a:t>
            </a:r>
            <a:endParaRPr lang="tr-TR" dirty="0"/>
          </a:p>
        </p:txBody>
      </p:sp>
      <p:sp>
        <p:nvSpPr>
          <p:cNvPr id="3" name="İçerik Yer Tutucusu 2"/>
          <p:cNvSpPr>
            <a:spLocks noGrp="1"/>
          </p:cNvSpPr>
          <p:nvPr>
            <p:ph idx="1"/>
          </p:nvPr>
        </p:nvSpPr>
        <p:spPr/>
        <p:txBody>
          <a:bodyPr/>
          <a:lstStyle/>
          <a:p>
            <a:r>
              <a:rPr lang="tr-TR" dirty="0" smtClean="0"/>
              <a:t>Her eş kendi mallarını  yönetme hakkına sahiptir.  Diğer eşin rızası  ve  onayını  almak zorunda değildir. </a:t>
            </a:r>
          </a:p>
          <a:p>
            <a:r>
              <a:rPr lang="tr-TR" dirty="0" smtClean="0"/>
              <a:t>Her eş kendi mülkiyetinde bulunan mal hakkında  yararlanma hakkına sahiptir. </a:t>
            </a:r>
          </a:p>
          <a:p>
            <a:r>
              <a:rPr lang="tr-TR" dirty="0" smtClean="0"/>
              <a:t>Her eş  kendi mülkiyetinde bulunan  mal  hakkında tasarruf hakkına sahiptir. </a:t>
            </a:r>
          </a:p>
          <a:p>
            <a:pPr marL="114300" indent="0">
              <a:buNone/>
            </a:pPr>
            <a:r>
              <a:rPr lang="tr-TR" dirty="0" smtClean="0"/>
              <a:t>İSTİSNASI : Aile  konutu</a:t>
            </a:r>
            <a:endParaRPr lang="tr-TR" dirty="0"/>
          </a:p>
        </p:txBody>
      </p:sp>
    </p:spTree>
    <p:extLst>
      <p:ext uri="{BB962C8B-B14F-4D97-AF65-F5344CB8AC3E}">
        <p14:creationId xmlns:p14="http://schemas.microsoft.com/office/powerpoint/2010/main" xmlns="" val="4132746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Mal ayrılığı Rejiminin Sona ermesi</a:t>
            </a:r>
            <a:endParaRPr lang="tr-TR" dirty="0"/>
          </a:p>
        </p:txBody>
      </p:sp>
      <p:sp>
        <p:nvSpPr>
          <p:cNvPr id="3" name="İçerik Yer Tutucusu 2"/>
          <p:cNvSpPr>
            <a:spLocks noGrp="1"/>
          </p:cNvSpPr>
          <p:nvPr>
            <p:ph idx="1"/>
          </p:nvPr>
        </p:nvSpPr>
        <p:spPr/>
        <p:txBody>
          <a:bodyPr/>
          <a:lstStyle/>
          <a:p>
            <a:r>
              <a:rPr lang="tr-TR" dirty="0" smtClean="0"/>
              <a:t>Eşlerden birisinin ölümü</a:t>
            </a:r>
          </a:p>
          <a:p>
            <a:r>
              <a:rPr lang="tr-TR" dirty="0" smtClean="0"/>
              <a:t>Boşanma</a:t>
            </a:r>
          </a:p>
          <a:p>
            <a:r>
              <a:rPr lang="tr-TR" dirty="0" smtClean="0"/>
              <a:t>Başka mal rejiminin seçimi</a:t>
            </a:r>
          </a:p>
          <a:p>
            <a:r>
              <a:rPr lang="tr-TR" dirty="0" smtClean="0"/>
              <a:t>Evliliğin iptali </a:t>
            </a:r>
          </a:p>
          <a:p>
            <a:pPr marL="114300" indent="0">
              <a:buNone/>
            </a:pPr>
            <a:endParaRPr lang="tr-TR" dirty="0" smtClean="0"/>
          </a:p>
          <a:p>
            <a:pPr marL="114300" indent="0">
              <a:buNone/>
            </a:pPr>
            <a:endParaRPr lang="tr-TR" dirty="0"/>
          </a:p>
          <a:p>
            <a:pPr marL="114300" indent="0">
              <a:buNone/>
            </a:pPr>
            <a:r>
              <a:rPr lang="tr-TR" dirty="0" smtClean="0"/>
              <a:t>TASFİYESİ : Her eş tasfiyede kendisine ait malı alır</a:t>
            </a:r>
          </a:p>
          <a:p>
            <a:pPr marL="114300" indent="0">
              <a:buNone/>
            </a:pPr>
            <a:r>
              <a:rPr lang="tr-TR" dirty="0" smtClean="0"/>
              <a:t> Edinilmesine katkısı olduğu iddia eden kanıtladığı oranda  alacak  hakkına  sahip olur. </a:t>
            </a:r>
            <a:endParaRPr lang="tr-TR" dirty="0"/>
          </a:p>
        </p:txBody>
      </p:sp>
    </p:spTree>
    <p:extLst>
      <p:ext uri="{BB962C8B-B14F-4D97-AF65-F5344CB8AC3E}">
        <p14:creationId xmlns:p14="http://schemas.microsoft.com/office/powerpoint/2010/main" xmlns="" val="30013789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Paylaşmalı Mal Ayrılığı </a:t>
            </a:r>
            <a:endParaRPr lang="tr-TR" dirty="0"/>
          </a:p>
        </p:txBody>
      </p:sp>
      <p:sp>
        <p:nvSpPr>
          <p:cNvPr id="3" name="İçerik Yer Tutucusu 2"/>
          <p:cNvSpPr>
            <a:spLocks noGrp="1"/>
          </p:cNvSpPr>
          <p:nvPr>
            <p:ph idx="1"/>
          </p:nvPr>
        </p:nvSpPr>
        <p:spPr/>
        <p:txBody>
          <a:bodyPr/>
          <a:lstStyle/>
          <a:p>
            <a:r>
              <a:rPr lang="tr-TR" dirty="0"/>
              <a:t>Mal rejiminden sonra edinilmiş olup aile birliğinin ortak kullanım ve yararlanmasına özgülenen malların eşit paylaşıldığı diğer malların ise kimin adına kayıtlı ise onun sayıldığı mal rejimidir. </a:t>
            </a:r>
          </a:p>
          <a:p>
            <a:endParaRPr lang="tr-TR" dirty="0"/>
          </a:p>
        </p:txBody>
      </p:sp>
    </p:spTree>
    <p:extLst>
      <p:ext uri="{BB962C8B-B14F-4D97-AF65-F5344CB8AC3E}">
        <p14:creationId xmlns:p14="http://schemas.microsoft.com/office/powerpoint/2010/main" xmlns="" val="10846510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Evlilik Birliğinin Mali Hükümleri </a:t>
            </a:r>
            <a:endParaRPr lang="tr-TR" dirty="0"/>
          </a:p>
        </p:txBody>
      </p:sp>
      <p:sp>
        <p:nvSpPr>
          <p:cNvPr id="3" name="Alt Başlık 2"/>
          <p:cNvSpPr>
            <a:spLocks noGrp="1"/>
          </p:cNvSpPr>
          <p:nvPr>
            <p:ph type="subTitle" idx="1"/>
          </p:nvPr>
        </p:nvSpPr>
        <p:spPr/>
        <p:txBody>
          <a:bodyPr/>
          <a:lstStyle/>
          <a:p>
            <a:r>
              <a:rPr lang="tr-TR" dirty="0" smtClean="0"/>
              <a:t>MAL REJİMLERİ  </a:t>
            </a:r>
            <a:endParaRPr lang="tr-TR" dirty="0"/>
          </a:p>
        </p:txBody>
      </p:sp>
    </p:spTree>
    <p:extLst>
      <p:ext uri="{BB962C8B-B14F-4D97-AF65-F5344CB8AC3E}">
        <p14:creationId xmlns:p14="http://schemas.microsoft.com/office/powerpoint/2010/main" xmlns="" val="40567377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Paylaşmalı mal ayrılığı rejiminin özellikleri </a:t>
            </a:r>
            <a:endParaRPr lang="tr-TR" dirty="0"/>
          </a:p>
        </p:txBody>
      </p:sp>
      <p:sp>
        <p:nvSpPr>
          <p:cNvPr id="3" name="İçerik Yer Tutucusu 2"/>
          <p:cNvSpPr>
            <a:spLocks noGrp="1"/>
          </p:cNvSpPr>
          <p:nvPr>
            <p:ph idx="1"/>
          </p:nvPr>
        </p:nvSpPr>
        <p:spPr/>
        <p:txBody>
          <a:bodyPr/>
          <a:lstStyle/>
          <a:p>
            <a:r>
              <a:rPr lang="tr-TR" dirty="0" smtClean="0"/>
              <a:t>Esas olan mal ayrılığıdır. </a:t>
            </a:r>
          </a:p>
          <a:p>
            <a:r>
              <a:rPr lang="tr-TR" dirty="0" smtClean="0"/>
              <a:t>Herkes kendi malı üzerinde yasal sınırlar içinde mülkiyet hakkına sahiptir. </a:t>
            </a:r>
          </a:p>
          <a:p>
            <a:r>
              <a:rPr lang="tr-TR" dirty="0" smtClean="0"/>
              <a:t>Üç tür mal vardır. </a:t>
            </a:r>
          </a:p>
          <a:p>
            <a:pPr marL="571500" indent="-457200">
              <a:buAutoNum type="arabicPeriod"/>
            </a:pPr>
            <a:r>
              <a:rPr lang="tr-TR" dirty="0" smtClean="0"/>
              <a:t>Paylaşıma konu mallar  </a:t>
            </a:r>
          </a:p>
          <a:p>
            <a:pPr marL="571500" indent="-457200">
              <a:buAutoNum type="arabicPeriod"/>
            </a:pPr>
            <a:r>
              <a:rPr lang="tr-TR" dirty="0" smtClean="0"/>
              <a:t>Paylaşım dışı mallar </a:t>
            </a:r>
          </a:p>
          <a:p>
            <a:pPr marL="571500" indent="-457200">
              <a:buAutoNum type="arabicPeriod"/>
            </a:pPr>
            <a:r>
              <a:rPr lang="tr-TR" dirty="0" smtClean="0"/>
              <a:t>Paylı mülkiyete konu mallar</a:t>
            </a:r>
            <a:endParaRPr lang="tr-TR" dirty="0"/>
          </a:p>
        </p:txBody>
      </p:sp>
    </p:spTree>
    <p:extLst>
      <p:ext uri="{BB962C8B-B14F-4D97-AF65-F5344CB8AC3E}">
        <p14:creationId xmlns:p14="http://schemas.microsoft.com/office/powerpoint/2010/main" xmlns="" val="24674924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Paylaşıma konu mallar</a:t>
            </a:r>
            <a:endParaRPr lang="tr-TR" dirty="0"/>
          </a:p>
        </p:txBody>
      </p:sp>
      <p:sp>
        <p:nvSpPr>
          <p:cNvPr id="3" name="İçerik Yer Tutucusu 2"/>
          <p:cNvSpPr>
            <a:spLocks noGrp="1"/>
          </p:cNvSpPr>
          <p:nvPr>
            <p:ph idx="1"/>
          </p:nvPr>
        </p:nvSpPr>
        <p:spPr/>
        <p:txBody>
          <a:bodyPr/>
          <a:lstStyle/>
          <a:p>
            <a:r>
              <a:rPr lang="tr-TR" dirty="0" smtClean="0"/>
              <a:t>Ailenin ortak kullanım ve  yararlanmasına özgülenmiş mallar</a:t>
            </a:r>
          </a:p>
          <a:p>
            <a:r>
              <a:rPr lang="tr-TR" dirty="0" smtClean="0"/>
              <a:t>Ailenin ekonomik geleceğini güvence altına almaya yönelik yatırımlar</a:t>
            </a:r>
          </a:p>
          <a:p>
            <a:r>
              <a:rPr lang="tr-TR" dirty="0" smtClean="0"/>
              <a:t>Bunların yerine geçen değerler</a:t>
            </a:r>
          </a:p>
          <a:p>
            <a:endParaRPr lang="tr-TR" dirty="0"/>
          </a:p>
          <a:p>
            <a:endParaRPr lang="tr-TR" dirty="0" smtClean="0"/>
          </a:p>
          <a:p>
            <a:endParaRPr lang="tr-TR" dirty="0"/>
          </a:p>
          <a:p>
            <a:r>
              <a:rPr lang="tr-TR" dirty="0" smtClean="0"/>
              <a:t>Bu mallar mal rejimi sona erdiğinde ½  oranında paylaştırılır. </a:t>
            </a:r>
          </a:p>
          <a:p>
            <a:r>
              <a:rPr lang="tr-TR" dirty="0" smtClean="0"/>
              <a:t>Ayni hak talep edilebilir. </a:t>
            </a:r>
          </a:p>
          <a:p>
            <a:endParaRPr lang="tr-TR" dirty="0"/>
          </a:p>
        </p:txBody>
      </p:sp>
      <p:sp>
        <p:nvSpPr>
          <p:cNvPr id="4" name="Aşağı Ok 3"/>
          <p:cNvSpPr/>
          <p:nvPr/>
        </p:nvSpPr>
        <p:spPr>
          <a:xfrm>
            <a:off x="3707904" y="335699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39547179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Paylaştırma dışı  mallar </a:t>
            </a:r>
            <a:endParaRPr lang="tr-TR" dirty="0"/>
          </a:p>
        </p:txBody>
      </p:sp>
      <p:sp>
        <p:nvSpPr>
          <p:cNvPr id="3" name="İçerik Yer Tutucusu 2"/>
          <p:cNvSpPr>
            <a:spLocks noGrp="1"/>
          </p:cNvSpPr>
          <p:nvPr>
            <p:ph idx="1"/>
          </p:nvPr>
        </p:nvSpPr>
        <p:spPr/>
        <p:txBody>
          <a:bodyPr/>
          <a:lstStyle/>
          <a:p>
            <a:r>
              <a:rPr lang="tr-TR" dirty="0" smtClean="0"/>
              <a:t>Miras yoluyla edinilen mallar </a:t>
            </a:r>
          </a:p>
          <a:p>
            <a:r>
              <a:rPr lang="tr-TR" dirty="0" err="1" smtClean="0"/>
              <a:t>Sağlararası</a:t>
            </a:r>
            <a:r>
              <a:rPr lang="tr-TR" dirty="0" smtClean="0"/>
              <a:t> veya ölüme bağlı tasarrufla edinilen mallar</a:t>
            </a:r>
          </a:p>
          <a:p>
            <a:r>
              <a:rPr lang="tr-TR" dirty="0" smtClean="0"/>
              <a:t>Manevi tazminat alacakları </a:t>
            </a:r>
            <a:endParaRPr lang="tr-TR" dirty="0"/>
          </a:p>
        </p:txBody>
      </p:sp>
    </p:spTree>
    <p:extLst>
      <p:ext uri="{BB962C8B-B14F-4D97-AF65-F5344CB8AC3E}">
        <p14:creationId xmlns:p14="http://schemas.microsoft.com/office/powerpoint/2010/main" xmlns="" val="23845113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Paylaşmalı Mal ayrılığının sona ermesi</a:t>
            </a:r>
            <a:endParaRPr lang="tr-TR" dirty="0"/>
          </a:p>
        </p:txBody>
      </p:sp>
      <p:sp>
        <p:nvSpPr>
          <p:cNvPr id="3" name="İçerik Yer Tutucusu 2"/>
          <p:cNvSpPr>
            <a:spLocks noGrp="1"/>
          </p:cNvSpPr>
          <p:nvPr>
            <p:ph idx="1"/>
          </p:nvPr>
        </p:nvSpPr>
        <p:spPr/>
        <p:txBody>
          <a:bodyPr/>
          <a:lstStyle/>
          <a:p>
            <a:r>
              <a:rPr lang="tr-TR" dirty="0" smtClean="0"/>
              <a:t>Ölüm, boşanma, evliliğin iptali , başka mal rejiminin seçimi, mahkeme kararı ile son bulur</a:t>
            </a:r>
          </a:p>
          <a:p>
            <a:pPr marL="571500" indent="-457200">
              <a:buAutoNum type="arabicPeriod"/>
            </a:pPr>
            <a:r>
              <a:rPr lang="tr-TR" dirty="0" smtClean="0"/>
              <a:t>Her eş diğer eşte bulunan mallarını  geri alır. </a:t>
            </a:r>
          </a:p>
          <a:p>
            <a:pPr marL="571500" indent="-457200">
              <a:buAutoNum type="arabicPeriod"/>
            </a:pPr>
            <a:r>
              <a:rPr lang="tr-TR" dirty="0" smtClean="0"/>
              <a:t>Paylı malın kendisine özgülenmesini isteyebilir.</a:t>
            </a:r>
          </a:p>
          <a:p>
            <a:pPr marL="571500" indent="-457200">
              <a:buAutoNum type="arabicPeriod"/>
            </a:pPr>
            <a:r>
              <a:rPr lang="tr-TR" dirty="0" smtClean="0"/>
              <a:t>Paylaştırma dışı malın edinilmesine, iyileştirilmesine , korunmasına katkıda bulunmuş ise katkısını isteyebilir. </a:t>
            </a:r>
          </a:p>
          <a:p>
            <a:pPr marL="571500" indent="-457200">
              <a:buAutoNum type="arabicPeriod"/>
            </a:pPr>
            <a:r>
              <a:rPr lang="tr-TR" dirty="0" smtClean="0"/>
              <a:t>Aile konutunun  özgülenmesi talep edilebilir. </a:t>
            </a:r>
            <a:endParaRPr lang="tr-TR" dirty="0"/>
          </a:p>
        </p:txBody>
      </p:sp>
    </p:spTree>
    <p:extLst>
      <p:ext uri="{BB962C8B-B14F-4D97-AF65-F5344CB8AC3E}">
        <p14:creationId xmlns:p14="http://schemas.microsoft.com/office/powerpoint/2010/main" xmlns="" val="17829653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Paylaştırma isteminin reddi </a:t>
            </a:r>
            <a:endParaRPr lang="tr-TR" dirty="0"/>
          </a:p>
        </p:txBody>
      </p:sp>
      <p:sp>
        <p:nvSpPr>
          <p:cNvPr id="3" name="İçerik Yer Tutucusu 2"/>
          <p:cNvSpPr>
            <a:spLocks noGrp="1"/>
          </p:cNvSpPr>
          <p:nvPr>
            <p:ph idx="1"/>
          </p:nvPr>
        </p:nvSpPr>
        <p:spPr/>
        <p:txBody>
          <a:bodyPr/>
          <a:lstStyle/>
          <a:p>
            <a:r>
              <a:rPr lang="tr-TR" dirty="0" smtClean="0"/>
              <a:t>Eşlerden birisinin zinası veya diğer eşin hayatına kastetmesi sebebiyle boşanmaya karar  verilmesi durumunda  kusurlu eşin payı  hakkaniyete uygun olarak azaltılabilir ya da  tamamen kaldırılabilir.  </a:t>
            </a:r>
            <a:endParaRPr lang="tr-TR" dirty="0"/>
          </a:p>
        </p:txBody>
      </p:sp>
    </p:spTree>
    <p:extLst>
      <p:ext uri="{BB962C8B-B14F-4D97-AF65-F5344CB8AC3E}">
        <p14:creationId xmlns:p14="http://schemas.microsoft.com/office/powerpoint/2010/main" xmlns="" val="39421893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MAL ORTAKLIĞI  REJİMİ </a:t>
            </a:r>
            <a:endParaRPr lang="tr-TR" dirty="0"/>
          </a:p>
        </p:txBody>
      </p:sp>
      <p:grpSp>
        <p:nvGrpSpPr>
          <p:cNvPr id="5" name="Grup 4"/>
          <p:cNvGrpSpPr/>
          <p:nvPr/>
        </p:nvGrpSpPr>
        <p:grpSpPr>
          <a:xfrm>
            <a:off x="907405" y="1601046"/>
            <a:ext cx="6719589" cy="4798907"/>
            <a:chOff x="907405" y="1601046"/>
            <a:chExt cx="6719589" cy="4798907"/>
          </a:xfrm>
          <a:scene3d>
            <a:camera prst="perspectiveHeroicExtremeRightFacing" zoom="82000">
              <a:rot lat="21300000" lon="20400000" rev="180000"/>
            </a:camera>
            <a:lightRig rig="morning" dir="t">
              <a:rot lat="0" lon="0" rev="20400000"/>
            </a:lightRig>
          </a:scene3d>
        </p:grpSpPr>
        <p:sp>
          <p:nvSpPr>
            <p:cNvPr id="6" name="Serbest Form 5"/>
            <p:cNvSpPr/>
            <p:nvPr/>
          </p:nvSpPr>
          <p:spPr>
            <a:xfrm>
              <a:off x="4107209" y="3429734"/>
              <a:ext cx="1759892" cy="837548"/>
            </a:xfrm>
            <a:custGeom>
              <a:avLst/>
              <a:gdLst/>
              <a:ahLst/>
              <a:cxnLst/>
              <a:rect l="0" t="0" r="0" b="0"/>
              <a:pathLst>
                <a:path>
                  <a:moveTo>
                    <a:pt x="0" y="0"/>
                  </a:moveTo>
                  <a:lnTo>
                    <a:pt x="0" y="570765"/>
                  </a:lnTo>
                  <a:lnTo>
                    <a:pt x="1759892" y="570765"/>
                  </a:lnTo>
                  <a:lnTo>
                    <a:pt x="1759892" y="837548"/>
                  </a:lnTo>
                </a:path>
              </a:pathLst>
            </a:custGeom>
            <a:noFill/>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Serbest Form 6"/>
            <p:cNvSpPr/>
            <p:nvPr/>
          </p:nvSpPr>
          <p:spPr>
            <a:xfrm>
              <a:off x="2347317" y="3429734"/>
              <a:ext cx="1759892" cy="837548"/>
            </a:xfrm>
            <a:custGeom>
              <a:avLst/>
              <a:gdLst/>
              <a:ahLst/>
              <a:cxnLst/>
              <a:rect l="0" t="0" r="0" b="0"/>
              <a:pathLst>
                <a:path>
                  <a:moveTo>
                    <a:pt x="1759892" y="0"/>
                  </a:moveTo>
                  <a:lnTo>
                    <a:pt x="1759892" y="570765"/>
                  </a:lnTo>
                  <a:lnTo>
                    <a:pt x="0" y="570765"/>
                  </a:lnTo>
                  <a:lnTo>
                    <a:pt x="0" y="837548"/>
                  </a:lnTo>
                </a:path>
              </a:pathLst>
            </a:custGeom>
            <a:noFill/>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Yuvarlatılmış Dikdörtgen 7"/>
            <p:cNvSpPr/>
            <p:nvPr/>
          </p:nvSpPr>
          <p:spPr>
            <a:xfrm>
              <a:off x="2667297" y="1601046"/>
              <a:ext cx="2879824" cy="1828688"/>
            </a:xfrm>
            <a:prstGeom prst="roundRect">
              <a:avLst>
                <a:gd name="adj" fmla="val 10000"/>
              </a:avLst>
            </a:prstGeom>
            <a:sp3d extrusionH="190500" prstMaterial="matte">
              <a:bevelT w="120650" h="38100" prst="relaxedInset"/>
              <a:bevelB w="120650" h="57150" prst="relaxedInset"/>
              <a:contourClr>
                <a:schemeClr val="bg1"/>
              </a:contourClr>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 name="Serbest Form 8"/>
            <p:cNvSpPr/>
            <p:nvPr/>
          </p:nvSpPr>
          <p:spPr>
            <a:xfrm>
              <a:off x="2987278" y="1905027"/>
              <a:ext cx="2879824" cy="1828688"/>
            </a:xfrm>
            <a:custGeom>
              <a:avLst/>
              <a:gdLst>
                <a:gd name="connsiteX0" fmla="*/ 0 w 2879824"/>
                <a:gd name="connsiteY0" fmla="*/ 182869 h 1828688"/>
                <a:gd name="connsiteX1" fmla="*/ 182869 w 2879824"/>
                <a:gd name="connsiteY1" fmla="*/ 0 h 1828688"/>
                <a:gd name="connsiteX2" fmla="*/ 2696955 w 2879824"/>
                <a:gd name="connsiteY2" fmla="*/ 0 h 1828688"/>
                <a:gd name="connsiteX3" fmla="*/ 2879824 w 2879824"/>
                <a:gd name="connsiteY3" fmla="*/ 182869 h 1828688"/>
                <a:gd name="connsiteX4" fmla="*/ 2879824 w 2879824"/>
                <a:gd name="connsiteY4" fmla="*/ 1645819 h 1828688"/>
                <a:gd name="connsiteX5" fmla="*/ 2696955 w 2879824"/>
                <a:gd name="connsiteY5" fmla="*/ 1828688 h 1828688"/>
                <a:gd name="connsiteX6" fmla="*/ 182869 w 2879824"/>
                <a:gd name="connsiteY6" fmla="*/ 1828688 h 1828688"/>
                <a:gd name="connsiteX7" fmla="*/ 0 w 2879824"/>
                <a:gd name="connsiteY7" fmla="*/ 1645819 h 1828688"/>
                <a:gd name="connsiteX8" fmla="*/ 0 w 2879824"/>
                <a:gd name="connsiteY8" fmla="*/ 182869 h 1828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9824" h="1828688">
                  <a:moveTo>
                    <a:pt x="0" y="182869"/>
                  </a:moveTo>
                  <a:cubicBezTo>
                    <a:pt x="0" y="81873"/>
                    <a:pt x="81873" y="0"/>
                    <a:pt x="182869" y="0"/>
                  </a:cubicBezTo>
                  <a:lnTo>
                    <a:pt x="2696955" y="0"/>
                  </a:lnTo>
                  <a:cubicBezTo>
                    <a:pt x="2797951" y="0"/>
                    <a:pt x="2879824" y="81873"/>
                    <a:pt x="2879824" y="182869"/>
                  </a:cubicBezTo>
                  <a:lnTo>
                    <a:pt x="2879824" y="1645819"/>
                  </a:lnTo>
                  <a:cubicBezTo>
                    <a:pt x="2879824" y="1746815"/>
                    <a:pt x="2797951" y="1828688"/>
                    <a:pt x="2696955" y="1828688"/>
                  </a:cubicBezTo>
                  <a:lnTo>
                    <a:pt x="182869" y="1828688"/>
                  </a:lnTo>
                  <a:cubicBezTo>
                    <a:pt x="81873" y="1828688"/>
                    <a:pt x="0" y="1746815"/>
                    <a:pt x="0" y="1645819"/>
                  </a:cubicBezTo>
                  <a:lnTo>
                    <a:pt x="0" y="182869"/>
                  </a:lnTo>
                  <a:close/>
                </a:path>
              </a:pathLst>
            </a:custGeom>
            <a:sp3d z="152400" extrusionH="63500" prstMaterial="matte">
              <a:bevelT w="50800" h="19050" prst="relaxedInset"/>
              <a:contourClr>
                <a:schemeClr val="bg1"/>
              </a:contourClr>
            </a:sp3d>
          </p:spPr>
          <p:style>
            <a:lnRef idx="0">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25010" tIns="225010" rIns="225010" bIns="225010" numCol="1" spcCol="1270" anchor="ctr" anchorCtr="0">
              <a:noAutofit/>
            </a:bodyPr>
            <a:lstStyle/>
            <a:p>
              <a:pPr lvl="0" algn="ctr" defTabSz="2000250">
                <a:lnSpc>
                  <a:spcPct val="90000"/>
                </a:lnSpc>
                <a:spcBef>
                  <a:spcPct val="0"/>
                </a:spcBef>
                <a:spcAft>
                  <a:spcPct val="35000"/>
                </a:spcAft>
              </a:pPr>
              <a:r>
                <a:rPr lang="tr-TR" sz="4500" kern="1200" dirty="0" smtClean="0"/>
                <a:t>Mal Ortaklığı</a:t>
              </a:r>
              <a:endParaRPr lang="tr-TR" sz="4500" kern="1200" dirty="0"/>
            </a:p>
          </p:txBody>
        </p:sp>
        <p:sp>
          <p:nvSpPr>
            <p:cNvPr id="10" name="Yuvarlatılmış Dikdörtgen 9"/>
            <p:cNvSpPr/>
            <p:nvPr/>
          </p:nvSpPr>
          <p:spPr>
            <a:xfrm>
              <a:off x="907405" y="4267283"/>
              <a:ext cx="2879824" cy="1828688"/>
            </a:xfrm>
            <a:prstGeom prst="roundRect">
              <a:avLst>
                <a:gd name="adj" fmla="val 10000"/>
              </a:avLst>
            </a:prstGeom>
            <a:sp3d extrusionH="190500" prstMaterial="matte">
              <a:bevelT w="120650" h="38100" prst="relaxedInset"/>
              <a:bevelB w="120650" h="57150" prst="relaxedInset"/>
              <a:contourClr>
                <a:schemeClr val="bg1"/>
              </a:contourClr>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1" name="Serbest Form 10"/>
            <p:cNvSpPr/>
            <p:nvPr/>
          </p:nvSpPr>
          <p:spPr>
            <a:xfrm>
              <a:off x="1227385" y="4571265"/>
              <a:ext cx="2879824" cy="1828688"/>
            </a:xfrm>
            <a:custGeom>
              <a:avLst/>
              <a:gdLst>
                <a:gd name="connsiteX0" fmla="*/ 0 w 2879824"/>
                <a:gd name="connsiteY0" fmla="*/ 182869 h 1828688"/>
                <a:gd name="connsiteX1" fmla="*/ 182869 w 2879824"/>
                <a:gd name="connsiteY1" fmla="*/ 0 h 1828688"/>
                <a:gd name="connsiteX2" fmla="*/ 2696955 w 2879824"/>
                <a:gd name="connsiteY2" fmla="*/ 0 h 1828688"/>
                <a:gd name="connsiteX3" fmla="*/ 2879824 w 2879824"/>
                <a:gd name="connsiteY3" fmla="*/ 182869 h 1828688"/>
                <a:gd name="connsiteX4" fmla="*/ 2879824 w 2879824"/>
                <a:gd name="connsiteY4" fmla="*/ 1645819 h 1828688"/>
                <a:gd name="connsiteX5" fmla="*/ 2696955 w 2879824"/>
                <a:gd name="connsiteY5" fmla="*/ 1828688 h 1828688"/>
                <a:gd name="connsiteX6" fmla="*/ 182869 w 2879824"/>
                <a:gd name="connsiteY6" fmla="*/ 1828688 h 1828688"/>
                <a:gd name="connsiteX7" fmla="*/ 0 w 2879824"/>
                <a:gd name="connsiteY7" fmla="*/ 1645819 h 1828688"/>
                <a:gd name="connsiteX8" fmla="*/ 0 w 2879824"/>
                <a:gd name="connsiteY8" fmla="*/ 182869 h 1828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9824" h="1828688">
                  <a:moveTo>
                    <a:pt x="0" y="182869"/>
                  </a:moveTo>
                  <a:cubicBezTo>
                    <a:pt x="0" y="81873"/>
                    <a:pt x="81873" y="0"/>
                    <a:pt x="182869" y="0"/>
                  </a:cubicBezTo>
                  <a:lnTo>
                    <a:pt x="2696955" y="0"/>
                  </a:lnTo>
                  <a:cubicBezTo>
                    <a:pt x="2797951" y="0"/>
                    <a:pt x="2879824" y="81873"/>
                    <a:pt x="2879824" y="182869"/>
                  </a:cubicBezTo>
                  <a:lnTo>
                    <a:pt x="2879824" y="1645819"/>
                  </a:lnTo>
                  <a:cubicBezTo>
                    <a:pt x="2879824" y="1746815"/>
                    <a:pt x="2797951" y="1828688"/>
                    <a:pt x="2696955" y="1828688"/>
                  </a:cubicBezTo>
                  <a:lnTo>
                    <a:pt x="182869" y="1828688"/>
                  </a:lnTo>
                  <a:cubicBezTo>
                    <a:pt x="81873" y="1828688"/>
                    <a:pt x="0" y="1746815"/>
                    <a:pt x="0" y="1645819"/>
                  </a:cubicBezTo>
                  <a:lnTo>
                    <a:pt x="0" y="182869"/>
                  </a:lnTo>
                  <a:close/>
                </a:path>
              </a:pathLst>
            </a:custGeom>
            <a:sp3d z="152400" extrusionH="63500" prstMaterial="matte">
              <a:bevelT w="50800" h="19050" prst="relaxedInset"/>
              <a:contourClr>
                <a:schemeClr val="bg1"/>
              </a:contourClr>
            </a:sp3d>
          </p:spPr>
          <p:style>
            <a:lnRef idx="0">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25010" tIns="225010" rIns="225010" bIns="225010" numCol="1" spcCol="1270" anchor="ctr" anchorCtr="0">
              <a:noAutofit/>
            </a:bodyPr>
            <a:lstStyle/>
            <a:p>
              <a:pPr lvl="0" algn="ctr" defTabSz="2000250">
                <a:lnSpc>
                  <a:spcPct val="90000"/>
                </a:lnSpc>
                <a:spcBef>
                  <a:spcPct val="0"/>
                </a:spcBef>
                <a:spcAft>
                  <a:spcPct val="35000"/>
                </a:spcAft>
              </a:pPr>
              <a:r>
                <a:rPr lang="tr-TR" sz="4500" kern="1200" dirty="0" smtClean="0"/>
                <a:t>Genel Mal Ortaklığı </a:t>
              </a:r>
              <a:endParaRPr lang="tr-TR" sz="4500" kern="1200" dirty="0"/>
            </a:p>
          </p:txBody>
        </p:sp>
        <p:sp>
          <p:nvSpPr>
            <p:cNvPr id="12" name="Yuvarlatılmış Dikdörtgen 11"/>
            <p:cNvSpPr/>
            <p:nvPr/>
          </p:nvSpPr>
          <p:spPr>
            <a:xfrm>
              <a:off x="4427190" y="4267283"/>
              <a:ext cx="2879824" cy="1828688"/>
            </a:xfrm>
            <a:prstGeom prst="roundRect">
              <a:avLst>
                <a:gd name="adj" fmla="val 10000"/>
              </a:avLst>
            </a:prstGeom>
            <a:sp3d extrusionH="190500" prstMaterial="matte">
              <a:bevelT w="120650" h="38100" prst="relaxedInset"/>
              <a:bevelB w="120650" h="57150" prst="relaxedInset"/>
              <a:contourClr>
                <a:schemeClr val="bg1"/>
              </a:contourClr>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3" name="Serbest Form 12"/>
            <p:cNvSpPr/>
            <p:nvPr/>
          </p:nvSpPr>
          <p:spPr>
            <a:xfrm>
              <a:off x="4747170" y="4571265"/>
              <a:ext cx="2879824" cy="1828688"/>
            </a:xfrm>
            <a:custGeom>
              <a:avLst/>
              <a:gdLst>
                <a:gd name="connsiteX0" fmla="*/ 0 w 2879824"/>
                <a:gd name="connsiteY0" fmla="*/ 182869 h 1828688"/>
                <a:gd name="connsiteX1" fmla="*/ 182869 w 2879824"/>
                <a:gd name="connsiteY1" fmla="*/ 0 h 1828688"/>
                <a:gd name="connsiteX2" fmla="*/ 2696955 w 2879824"/>
                <a:gd name="connsiteY2" fmla="*/ 0 h 1828688"/>
                <a:gd name="connsiteX3" fmla="*/ 2879824 w 2879824"/>
                <a:gd name="connsiteY3" fmla="*/ 182869 h 1828688"/>
                <a:gd name="connsiteX4" fmla="*/ 2879824 w 2879824"/>
                <a:gd name="connsiteY4" fmla="*/ 1645819 h 1828688"/>
                <a:gd name="connsiteX5" fmla="*/ 2696955 w 2879824"/>
                <a:gd name="connsiteY5" fmla="*/ 1828688 h 1828688"/>
                <a:gd name="connsiteX6" fmla="*/ 182869 w 2879824"/>
                <a:gd name="connsiteY6" fmla="*/ 1828688 h 1828688"/>
                <a:gd name="connsiteX7" fmla="*/ 0 w 2879824"/>
                <a:gd name="connsiteY7" fmla="*/ 1645819 h 1828688"/>
                <a:gd name="connsiteX8" fmla="*/ 0 w 2879824"/>
                <a:gd name="connsiteY8" fmla="*/ 182869 h 1828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9824" h="1828688">
                  <a:moveTo>
                    <a:pt x="0" y="182869"/>
                  </a:moveTo>
                  <a:cubicBezTo>
                    <a:pt x="0" y="81873"/>
                    <a:pt x="81873" y="0"/>
                    <a:pt x="182869" y="0"/>
                  </a:cubicBezTo>
                  <a:lnTo>
                    <a:pt x="2696955" y="0"/>
                  </a:lnTo>
                  <a:cubicBezTo>
                    <a:pt x="2797951" y="0"/>
                    <a:pt x="2879824" y="81873"/>
                    <a:pt x="2879824" y="182869"/>
                  </a:cubicBezTo>
                  <a:lnTo>
                    <a:pt x="2879824" y="1645819"/>
                  </a:lnTo>
                  <a:cubicBezTo>
                    <a:pt x="2879824" y="1746815"/>
                    <a:pt x="2797951" y="1828688"/>
                    <a:pt x="2696955" y="1828688"/>
                  </a:cubicBezTo>
                  <a:lnTo>
                    <a:pt x="182869" y="1828688"/>
                  </a:lnTo>
                  <a:cubicBezTo>
                    <a:pt x="81873" y="1828688"/>
                    <a:pt x="0" y="1746815"/>
                    <a:pt x="0" y="1645819"/>
                  </a:cubicBezTo>
                  <a:lnTo>
                    <a:pt x="0" y="182869"/>
                  </a:lnTo>
                  <a:close/>
                </a:path>
              </a:pathLst>
            </a:custGeom>
            <a:sp3d z="152400" extrusionH="63500" prstMaterial="matte">
              <a:bevelT w="50800" h="19050" prst="relaxedInset"/>
              <a:contourClr>
                <a:schemeClr val="bg1"/>
              </a:contourClr>
            </a:sp3d>
          </p:spPr>
          <p:style>
            <a:lnRef idx="0">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25010" tIns="225010" rIns="225010" bIns="225010" numCol="1" spcCol="1270" anchor="ctr" anchorCtr="0">
              <a:noAutofit/>
            </a:bodyPr>
            <a:lstStyle/>
            <a:p>
              <a:pPr lvl="0" algn="ctr" defTabSz="2000250">
                <a:lnSpc>
                  <a:spcPct val="90000"/>
                </a:lnSpc>
                <a:spcBef>
                  <a:spcPct val="0"/>
                </a:spcBef>
                <a:spcAft>
                  <a:spcPct val="35000"/>
                </a:spcAft>
              </a:pPr>
              <a:r>
                <a:rPr lang="tr-TR" sz="4500" kern="1200" dirty="0" smtClean="0"/>
                <a:t>Sınırlı Mal ortaklığı </a:t>
              </a:r>
              <a:endParaRPr lang="tr-TR" sz="4500" kern="1200" dirty="0"/>
            </a:p>
          </p:txBody>
        </p:sp>
      </p:grpSp>
    </p:spTree>
    <p:extLst>
      <p:ext uri="{BB962C8B-B14F-4D97-AF65-F5344CB8AC3E}">
        <p14:creationId xmlns:p14="http://schemas.microsoft.com/office/powerpoint/2010/main" xmlns="" val="994691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a:t>Genel Mal Ortaklığı </a:t>
            </a:r>
            <a:r>
              <a:rPr lang="tr-TR" b="1" dirty="0" smtClean="0"/>
              <a:t>: </a:t>
            </a:r>
            <a:r>
              <a:rPr lang="tr-TR" dirty="0" smtClean="0"/>
              <a:t>Kişisel mal dışından sayılan mallar ile gelirlerinden  oluşur. </a:t>
            </a:r>
          </a:p>
          <a:p>
            <a:r>
              <a:rPr lang="tr-TR" b="1" dirty="0"/>
              <a:t> </a:t>
            </a:r>
            <a:r>
              <a:rPr lang="tr-TR" b="1" dirty="0" smtClean="0"/>
              <a:t>Sınırlı Mal  Ortaklığı : </a:t>
            </a:r>
            <a:r>
              <a:rPr lang="tr-TR" dirty="0" smtClean="0"/>
              <a:t>Belirli mal varlığı değerlerini veya türlerini ortaklı dışında tutarlar. </a:t>
            </a:r>
          </a:p>
          <a:p>
            <a:pPr marL="114300" indent="0">
              <a:buNone/>
            </a:pPr>
            <a:r>
              <a:rPr lang="tr-TR" b="1" dirty="0" smtClean="0"/>
              <a:t>		</a:t>
            </a:r>
          </a:p>
          <a:p>
            <a:pPr marL="114300" indent="0">
              <a:buNone/>
            </a:pPr>
            <a:r>
              <a:rPr lang="tr-TR" b="1" dirty="0"/>
              <a:t>	</a:t>
            </a:r>
            <a:r>
              <a:rPr lang="tr-TR" b="1" dirty="0" smtClean="0"/>
              <a:t>*Elbirliği  mülkiyeti vardır.</a:t>
            </a:r>
          </a:p>
          <a:p>
            <a:pPr marL="114300" indent="0">
              <a:buNone/>
            </a:pPr>
            <a:r>
              <a:rPr lang="tr-TR" b="1" dirty="0"/>
              <a:t>	</a:t>
            </a:r>
            <a:r>
              <a:rPr lang="tr-TR" b="1" dirty="0" smtClean="0"/>
              <a:t>*Herkes kendi kişisel  malının  mülkiyetine sahiptir. </a:t>
            </a:r>
          </a:p>
          <a:p>
            <a:pPr marL="114300" indent="0">
              <a:buNone/>
            </a:pPr>
            <a:r>
              <a:rPr lang="tr-TR" b="1" dirty="0"/>
              <a:t>	</a:t>
            </a:r>
            <a:r>
              <a:rPr lang="tr-TR" b="1" dirty="0" smtClean="0"/>
              <a:t>* Her eş kendisinin malının  tasarruf ve yönetme hakkına </a:t>
            </a:r>
            <a:r>
              <a:rPr lang="tr-TR" b="1" dirty="0" err="1" smtClean="0"/>
              <a:t>sahiptiri</a:t>
            </a:r>
            <a:endParaRPr lang="tr-TR" b="1" dirty="0" smtClean="0"/>
          </a:p>
          <a:p>
            <a:pPr marL="114300" indent="0">
              <a:buNone/>
            </a:pPr>
            <a:endParaRPr lang="tr-TR" b="1" dirty="0"/>
          </a:p>
        </p:txBody>
      </p:sp>
    </p:spTree>
    <p:extLst>
      <p:ext uri="{BB962C8B-B14F-4D97-AF65-F5344CB8AC3E}">
        <p14:creationId xmlns:p14="http://schemas.microsoft.com/office/powerpoint/2010/main" xmlns="" val="28827189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Sona ermesi</a:t>
            </a:r>
            <a:endParaRPr lang="tr-TR" dirty="0"/>
          </a:p>
        </p:txBody>
      </p:sp>
      <p:sp>
        <p:nvSpPr>
          <p:cNvPr id="3" name="İçerik Yer Tutucusu 2"/>
          <p:cNvSpPr>
            <a:spLocks noGrp="1"/>
          </p:cNvSpPr>
          <p:nvPr>
            <p:ph idx="1"/>
          </p:nvPr>
        </p:nvSpPr>
        <p:spPr/>
        <p:txBody>
          <a:bodyPr/>
          <a:lstStyle/>
          <a:p>
            <a:r>
              <a:rPr lang="tr-TR" dirty="0" smtClean="0"/>
              <a:t>Ölüm, başka mal rejiminin kabulü , boşanma, evliliğin iptali, mahkeme kararıyla  son bulur. </a:t>
            </a:r>
          </a:p>
          <a:p>
            <a:endParaRPr lang="tr-TR" dirty="0"/>
          </a:p>
          <a:p>
            <a:r>
              <a:rPr lang="tr-TR" dirty="0" smtClean="0"/>
              <a:t>Ölümle son bulma halinde sağ kalan eş aile konutunun  kendisine özgülenmesini isteyebilir. </a:t>
            </a:r>
            <a:endParaRPr lang="tr-TR" dirty="0"/>
          </a:p>
        </p:txBody>
      </p:sp>
    </p:spTree>
    <p:extLst>
      <p:ext uri="{BB962C8B-B14F-4D97-AF65-F5344CB8AC3E}">
        <p14:creationId xmlns:p14="http://schemas.microsoft.com/office/powerpoint/2010/main" xmlns="" val="24352681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Olağanüstü Mal Rejimi </a:t>
            </a:r>
            <a:endParaRPr lang="tr-TR" dirty="0"/>
          </a:p>
        </p:txBody>
      </p:sp>
      <p:sp>
        <p:nvSpPr>
          <p:cNvPr id="3" name="İçerik Yer Tutucusu 2"/>
          <p:cNvSpPr>
            <a:spLocks noGrp="1"/>
          </p:cNvSpPr>
          <p:nvPr>
            <p:ph idx="1"/>
          </p:nvPr>
        </p:nvSpPr>
        <p:spPr/>
        <p:txBody>
          <a:bodyPr/>
          <a:lstStyle/>
          <a:p>
            <a:pPr marL="114300" indent="0">
              <a:buNone/>
            </a:pPr>
            <a:r>
              <a:rPr lang="tr-TR" dirty="0" smtClean="0"/>
              <a:t>1: Başka Mal rejimine Geçme </a:t>
            </a:r>
          </a:p>
          <a:p>
            <a:pPr marL="114300" indent="0">
              <a:buNone/>
            </a:pPr>
            <a:r>
              <a:rPr lang="tr-TR" dirty="0" smtClean="0"/>
              <a:t>2. Mal ayrılığı  rejimine dönüşme </a:t>
            </a:r>
          </a:p>
          <a:p>
            <a:pPr marL="114300" indent="0">
              <a:buNone/>
            </a:pPr>
            <a:r>
              <a:rPr lang="tr-TR" dirty="0"/>
              <a:t>	</a:t>
            </a:r>
            <a:r>
              <a:rPr lang="tr-TR" dirty="0" smtClean="0"/>
              <a:t>a) Kendiliğinden </a:t>
            </a:r>
          </a:p>
          <a:p>
            <a:pPr marL="114300" indent="0">
              <a:buNone/>
            </a:pPr>
            <a:r>
              <a:rPr lang="tr-TR" dirty="0"/>
              <a:t>	</a:t>
            </a:r>
            <a:r>
              <a:rPr lang="tr-TR" dirty="0" smtClean="0"/>
              <a:t>b) Hakim kararıyla </a:t>
            </a:r>
          </a:p>
          <a:p>
            <a:pPr marL="114300" indent="0">
              <a:buNone/>
            </a:pPr>
            <a:r>
              <a:rPr lang="tr-TR" dirty="0"/>
              <a:t>	</a:t>
            </a:r>
            <a:r>
              <a:rPr lang="tr-TR" dirty="0" smtClean="0"/>
              <a:t>	- Eşlerden birisinin istemi ile</a:t>
            </a:r>
          </a:p>
          <a:p>
            <a:pPr marL="114300" indent="0">
              <a:buNone/>
            </a:pPr>
            <a:r>
              <a:rPr lang="tr-TR" dirty="0"/>
              <a:t>	</a:t>
            </a:r>
            <a:r>
              <a:rPr lang="tr-TR" dirty="0" smtClean="0"/>
              <a:t>	- Alacaklının istemiyle  </a:t>
            </a:r>
            <a:endParaRPr lang="tr-TR" dirty="0"/>
          </a:p>
        </p:txBody>
      </p:sp>
    </p:spTree>
    <p:extLst>
      <p:ext uri="{BB962C8B-B14F-4D97-AF65-F5344CB8AC3E}">
        <p14:creationId xmlns:p14="http://schemas.microsoft.com/office/powerpoint/2010/main" xmlns="" val="30612817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smtClean="0">
                <a:latin typeface="Times New Roman" pitchFamily="18" charset="0"/>
                <a:cs typeface="Times New Roman" pitchFamily="18" charset="0"/>
              </a:rPr>
              <a:t>Kaynaklar</a:t>
            </a:r>
            <a:endParaRPr lang="tr-TR" sz="28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p>
          <a:p>
            <a:pPr>
              <a:buNone/>
            </a:pPr>
            <a:r>
              <a:rPr lang="tr-TR" dirty="0" smtClean="0"/>
              <a:t>Çocuk Hakları Sözleşmesi 14. Genel Yorum </a:t>
            </a:r>
          </a:p>
          <a:p>
            <a:pPr>
              <a:buNone/>
            </a:pPr>
            <a:r>
              <a:rPr lang="tr-TR" dirty="0" err="1" smtClean="0"/>
              <a:t>Ian</a:t>
            </a:r>
            <a:r>
              <a:rPr lang="tr-TR" dirty="0" smtClean="0"/>
              <a:t> </a:t>
            </a:r>
            <a:r>
              <a:rPr lang="tr-TR" dirty="0" err="1" smtClean="0"/>
              <a:t>McEwan</a:t>
            </a:r>
            <a:r>
              <a:rPr lang="tr-TR" dirty="0" smtClean="0"/>
              <a:t>, Çocuk Yasası </a:t>
            </a:r>
          </a:p>
          <a:p>
            <a:pPr>
              <a:buNone/>
            </a:pPr>
            <a:r>
              <a:rPr lang="tr-TR" dirty="0" smtClean="0"/>
              <a:t>Örnek Sosyal İnceleme Raporları </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372168"/>
            <a:ext cx="6512511" cy="1143000"/>
          </a:xfrm>
        </p:spPr>
        <p:txBody>
          <a:bodyPr/>
          <a:lstStyle/>
          <a:p>
            <a:pPr marL="320040" indent="-320040" eaLnBrk="1" fontAlgn="auto" hangingPunct="1">
              <a:spcAft>
                <a:spcPts val="0"/>
              </a:spcAft>
              <a:buClr>
                <a:schemeClr val="accent6">
                  <a:lumMod val="75000"/>
                </a:schemeClr>
              </a:buClr>
              <a:defRPr/>
            </a:pPr>
            <a:r>
              <a:rPr lang="tr-TR" dirty="0" smtClean="0"/>
              <a:t>MAL  REJİMLERİ</a:t>
            </a:r>
            <a:endParaRPr lang="tr-TR" dirty="0"/>
          </a:p>
        </p:txBody>
      </p:sp>
      <p:sp>
        <p:nvSpPr>
          <p:cNvPr id="16387" name="İçerik Yer Tutucusu 2"/>
          <p:cNvSpPr>
            <a:spLocks noGrp="1"/>
          </p:cNvSpPr>
          <p:nvPr>
            <p:ph sz="quarter" idx="4294967295"/>
          </p:nvPr>
        </p:nvSpPr>
        <p:spPr>
          <a:xfrm>
            <a:off x="1143000" y="731838"/>
            <a:ext cx="6400800" cy="3475037"/>
          </a:xfrm>
          <a:prstGeom prst="rect">
            <a:avLst/>
          </a:prstGeom>
        </p:spPr>
        <p:txBody>
          <a:bodyPr/>
          <a:lstStyle/>
          <a:p>
            <a:pPr eaLnBrk="1" hangingPunct="1"/>
            <a:endParaRPr lang="tr-TR" dirty="0" smtClean="0"/>
          </a:p>
        </p:txBody>
      </p:sp>
      <p:pic>
        <p:nvPicPr>
          <p:cNvPr id="1638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68538" y="1341438"/>
            <a:ext cx="4175125" cy="261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070751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Metin kutusu 1"/>
          <p:cNvSpPr txBox="1">
            <a:spLocks noChangeArrowheads="1"/>
          </p:cNvSpPr>
          <p:nvPr/>
        </p:nvSpPr>
        <p:spPr bwMode="auto">
          <a:xfrm>
            <a:off x="1258888" y="692150"/>
            <a:ext cx="5545137"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Trebuchet MS" pitchFamily="34" charset="0"/>
                <a:cs typeface="Arial" charset="0"/>
              </a:defRPr>
            </a:lvl1pPr>
            <a:lvl2pPr marL="742950" indent="-285750" eaLnBrk="0" hangingPunct="0">
              <a:defRPr>
                <a:solidFill>
                  <a:schemeClr val="tx1"/>
                </a:solidFill>
                <a:latin typeface="Trebuchet MS" pitchFamily="34" charset="0"/>
                <a:cs typeface="Arial" charset="0"/>
              </a:defRPr>
            </a:lvl2pPr>
            <a:lvl3pPr marL="1143000" indent="-228600" eaLnBrk="0" hangingPunct="0">
              <a:defRPr>
                <a:solidFill>
                  <a:schemeClr val="tx1"/>
                </a:solidFill>
                <a:latin typeface="Trebuchet MS" pitchFamily="34" charset="0"/>
                <a:cs typeface="Arial" charset="0"/>
              </a:defRPr>
            </a:lvl3pPr>
            <a:lvl4pPr marL="1600200" indent="-228600" eaLnBrk="0" hangingPunct="0">
              <a:defRPr>
                <a:solidFill>
                  <a:schemeClr val="tx1"/>
                </a:solidFill>
                <a:latin typeface="Trebuchet MS" pitchFamily="34" charset="0"/>
                <a:cs typeface="Arial" charset="0"/>
              </a:defRPr>
            </a:lvl4pPr>
            <a:lvl5pPr marL="2057400" indent="-228600" eaLnBrk="0" hangingPunct="0">
              <a:defRPr>
                <a:solidFill>
                  <a:schemeClr val="tx1"/>
                </a:solidFill>
                <a:latin typeface="Trebuchet MS" pitchFamily="34" charset="0"/>
                <a:cs typeface="Arial" charset="0"/>
              </a:defRPr>
            </a:lvl5pPr>
            <a:lvl6pPr marL="2514600" indent="-228600" eaLnBrk="0" fontAlgn="base" hangingPunct="0">
              <a:spcBef>
                <a:spcPct val="0"/>
              </a:spcBef>
              <a:spcAft>
                <a:spcPct val="0"/>
              </a:spcAft>
              <a:defRPr>
                <a:solidFill>
                  <a:schemeClr val="tx1"/>
                </a:solidFill>
                <a:latin typeface="Trebuchet MS" pitchFamily="34" charset="0"/>
                <a:cs typeface="Arial" charset="0"/>
              </a:defRPr>
            </a:lvl6pPr>
            <a:lvl7pPr marL="2971800" indent="-228600" eaLnBrk="0" fontAlgn="base" hangingPunct="0">
              <a:spcBef>
                <a:spcPct val="0"/>
              </a:spcBef>
              <a:spcAft>
                <a:spcPct val="0"/>
              </a:spcAft>
              <a:defRPr>
                <a:solidFill>
                  <a:schemeClr val="tx1"/>
                </a:solidFill>
                <a:latin typeface="Trebuchet MS" pitchFamily="34" charset="0"/>
                <a:cs typeface="Arial" charset="0"/>
              </a:defRPr>
            </a:lvl7pPr>
            <a:lvl8pPr marL="3429000" indent="-228600" eaLnBrk="0" fontAlgn="base" hangingPunct="0">
              <a:spcBef>
                <a:spcPct val="0"/>
              </a:spcBef>
              <a:spcAft>
                <a:spcPct val="0"/>
              </a:spcAft>
              <a:defRPr>
                <a:solidFill>
                  <a:schemeClr val="tx1"/>
                </a:solidFill>
                <a:latin typeface="Trebuchet MS" pitchFamily="34" charset="0"/>
                <a:cs typeface="Arial" charset="0"/>
              </a:defRPr>
            </a:lvl8pPr>
            <a:lvl9pPr marL="3886200" indent="-228600" eaLnBrk="0" fontAlgn="base" hangingPunct="0">
              <a:spcBef>
                <a:spcPct val="0"/>
              </a:spcBef>
              <a:spcAft>
                <a:spcPct val="0"/>
              </a:spcAft>
              <a:defRPr>
                <a:solidFill>
                  <a:schemeClr val="tx1"/>
                </a:solidFill>
                <a:latin typeface="Trebuchet MS" pitchFamily="34" charset="0"/>
                <a:cs typeface="Arial" charset="0"/>
              </a:defRPr>
            </a:lvl9pPr>
          </a:lstStyle>
          <a:p>
            <a:pPr eaLnBrk="1" hangingPunct="1"/>
            <a:r>
              <a:rPr lang="tr-TR" dirty="0"/>
              <a:t>MAL REJİMİ</a:t>
            </a:r>
          </a:p>
        </p:txBody>
      </p:sp>
      <p:sp>
        <p:nvSpPr>
          <p:cNvPr id="17411" name="Metin kutusu 2"/>
          <p:cNvSpPr txBox="1">
            <a:spLocks noChangeArrowheads="1"/>
          </p:cNvSpPr>
          <p:nvPr/>
        </p:nvSpPr>
        <p:spPr bwMode="auto">
          <a:xfrm>
            <a:off x="1258888" y="1700213"/>
            <a:ext cx="6985000"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Trebuchet MS" pitchFamily="34" charset="0"/>
                <a:cs typeface="Arial" charset="0"/>
              </a:defRPr>
            </a:lvl1pPr>
            <a:lvl2pPr marL="742950" indent="-285750" eaLnBrk="0" hangingPunct="0">
              <a:defRPr>
                <a:solidFill>
                  <a:schemeClr val="tx1"/>
                </a:solidFill>
                <a:latin typeface="Trebuchet MS" pitchFamily="34" charset="0"/>
                <a:cs typeface="Arial" charset="0"/>
              </a:defRPr>
            </a:lvl2pPr>
            <a:lvl3pPr marL="1143000" indent="-228600" eaLnBrk="0" hangingPunct="0">
              <a:defRPr>
                <a:solidFill>
                  <a:schemeClr val="tx1"/>
                </a:solidFill>
                <a:latin typeface="Trebuchet MS" pitchFamily="34" charset="0"/>
                <a:cs typeface="Arial" charset="0"/>
              </a:defRPr>
            </a:lvl3pPr>
            <a:lvl4pPr marL="1600200" indent="-228600" eaLnBrk="0" hangingPunct="0">
              <a:defRPr>
                <a:solidFill>
                  <a:schemeClr val="tx1"/>
                </a:solidFill>
                <a:latin typeface="Trebuchet MS" pitchFamily="34" charset="0"/>
                <a:cs typeface="Arial" charset="0"/>
              </a:defRPr>
            </a:lvl4pPr>
            <a:lvl5pPr marL="2057400" indent="-228600" eaLnBrk="0" hangingPunct="0">
              <a:defRPr>
                <a:solidFill>
                  <a:schemeClr val="tx1"/>
                </a:solidFill>
                <a:latin typeface="Trebuchet MS" pitchFamily="34" charset="0"/>
                <a:cs typeface="Arial" charset="0"/>
              </a:defRPr>
            </a:lvl5pPr>
            <a:lvl6pPr marL="2514600" indent="-228600" eaLnBrk="0" fontAlgn="base" hangingPunct="0">
              <a:spcBef>
                <a:spcPct val="0"/>
              </a:spcBef>
              <a:spcAft>
                <a:spcPct val="0"/>
              </a:spcAft>
              <a:defRPr>
                <a:solidFill>
                  <a:schemeClr val="tx1"/>
                </a:solidFill>
                <a:latin typeface="Trebuchet MS" pitchFamily="34" charset="0"/>
                <a:cs typeface="Arial" charset="0"/>
              </a:defRPr>
            </a:lvl6pPr>
            <a:lvl7pPr marL="2971800" indent="-228600" eaLnBrk="0" fontAlgn="base" hangingPunct="0">
              <a:spcBef>
                <a:spcPct val="0"/>
              </a:spcBef>
              <a:spcAft>
                <a:spcPct val="0"/>
              </a:spcAft>
              <a:defRPr>
                <a:solidFill>
                  <a:schemeClr val="tx1"/>
                </a:solidFill>
                <a:latin typeface="Trebuchet MS" pitchFamily="34" charset="0"/>
                <a:cs typeface="Arial" charset="0"/>
              </a:defRPr>
            </a:lvl7pPr>
            <a:lvl8pPr marL="3429000" indent="-228600" eaLnBrk="0" fontAlgn="base" hangingPunct="0">
              <a:spcBef>
                <a:spcPct val="0"/>
              </a:spcBef>
              <a:spcAft>
                <a:spcPct val="0"/>
              </a:spcAft>
              <a:defRPr>
                <a:solidFill>
                  <a:schemeClr val="tx1"/>
                </a:solidFill>
                <a:latin typeface="Trebuchet MS" pitchFamily="34" charset="0"/>
                <a:cs typeface="Arial" charset="0"/>
              </a:defRPr>
            </a:lvl8pPr>
            <a:lvl9pPr marL="3886200" indent="-228600" eaLnBrk="0" fontAlgn="base" hangingPunct="0">
              <a:spcBef>
                <a:spcPct val="0"/>
              </a:spcBef>
              <a:spcAft>
                <a:spcPct val="0"/>
              </a:spcAft>
              <a:defRPr>
                <a:solidFill>
                  <a:schemeClr val="tx1"/>
                </a:solidFill>
                <a:latin typeface="Trebuchet MS" pitchFamily="34" charset="0"/>
                <a:cs typeface="Arial" charset="0"/>
              </a:defRPr>
            </a:lvl9pPr>
          </a:lstStyle>
          <a:p>
            <a:pPr eaLnBrk="1" hangingPunct="1"/>
            <a:r>
              <a:rPr lang="tr-TR" dirty="0"/>
              <a:t>Mal rejimi ; eşlerin evlenmeden önce ve sonrasında sahip oldukları malların mülkiyet durumunu,  yönetimini , yararlanma, sorumluluk ve  nasıl paylaşılacağıdır. </a:t>
            </a:r>
          </a:p>
        </p:txBody>
      </p:sp>
      <p:sp>
        <p:nvSpPr>
          <p:cNvPr id="4" name="Metin kutusu 3"/>
          <p:cNvSpPr txBox="1"/>
          <p:nvPr/>
        </p:nvSpPr>
        <p:spPr>
          <a:xfrm>
            <a:off x="1547813" y="3141663"/>
            <a:ext cx="6911975" cy="2030412"/>
          </a:xfrm>
          <a:prstGeom prst="rect">
            <a:avLst/>
          </a:prstGeom>
          <a:noFill/>
        </p:spPr>
        <p:txBody>
          <a:bodyPr>
            <a:spAutoFit/>
          </a:bodyPr>
          <a:lstStyle/>
          <a:p>
            <a:pPr fontAlgn="auto">
              <a:spcBef>
                <a:spcPts val="0"/>
              </a:spcBef>
              <a:spcAft>
                <a:spcPts val="0"/>
              </a:spcAft>
              <a:defRPr/>
            </a:pPr>
            <a:r>
              <a:rPr lang="tr-TR" dirty="0">
                <a:latin typeface="+mn-lt"/>
                <a:cs typeface="+mn-cs"/>
              </a:rPr>
              <a:t>Kanunda düzenlenen mal rejimleri </a:t>
            </a:r>
          </a:p>
          <a:p>
            <a:pPr marL="342900" indent="-342900" fontAlgn="auto">
              <a:spcBef>
                <a:spcPts val="0"/>
              </a:spcBef>
              <a:spcAft>
                <a:spcPts val="0"/>
              </a:spcAft>
              <a:buFontTx/>
              <a:buAutoNum type="arabicPeriod"/>
              <a:defRPr/>
            </a:pPr>
            <a:r>
              <a:rPr lang="tr-TR" dirty="0">
                <a:latin typeface="+mn-lt"/>
                <a:cs typeface="+mn-cs"/>
              </a:rPr>
              <a:t>Edinilmiş Mallara katılma  rejimi ( yasal rejim) </a:t>
            </a:r>
          </a:p>
          <a:p>
            <a:pPr marL="342900" indent="-342900" fontAlgn="auto">
              <a:spcBef>
                <a:spcPts val="0"/>
              </a:spcBef>
              <a:spcAft>
                <a:spcPts val="0"/>
              </a:spcAft>
              <a:buFontTx/>
              <a:buAutoNum type="arabicPeriod"/>
              <a:defRPr/>
            </a:pPr>
            <a:r>
              <a:rPr lang="tr-TR" dirty="0">
                <a:latin typeface="+mn-lt"/>
                <a:cs typeface="+mn-cs"/>
              </a:rPr>
              <a:t>Mal ayrılığı rejimi ( olağanüstü rejim) </a:t>
            </a:r>
          </a:p>
          <a:p>
            <a:pPr marL="342900" indent="-342900" fontAlgn="auto">
              <a:spcBef>
                <a:spcPts val="0"/>
              </a:spcBef>
              <a:spcAft>
                <a:spcPts val="0"/>
              </a:spcAft>
              <a:buFontTx/>
              <a:buAutoNum type="arabicPeriod"/>
              <a:defRPr/>
            </a:pPr>
            <a:r>
              <a:rPr lang="tr-TR" dirty="0">
                <a:latin typeface="+mn-lt"/>
                <a:cs typeface="+mn-cs"/>
              </a:rPr>
              <a:t>Paylaşmalı mal ayrılığı rejimi </a:t>
            </a:r>
          </a:p>
          <a:p>
            <a:pPr marL="342900" indent="-342900" fontAlgn="auto">
              <a:spcBef>
                <a:spcPts val="0"/>
              </a:spcBef>
              <a:spcAft>
                <a:spcPts val="0"/>
              </a:spcAft>
              <a:buFontTx/>
              <a:buAutoNum type="arabicPeriod"/>
              <a:defRPr/>
            </a:pPr>
            <a:r>
              <a:rPr lang="tr-TR" dirty="0">
                <a:latin typeface="+mn-lt"/>
                <a:cs typeface="+mn-cs"/>
              </a:rPr>
              <a:t>Mal ortaklığı a) genel mal ortaklığı b) edinilmiş mallara ortaklık</a:t>
            </a:r>
          </a:p>
          <a:p>
            <a:pPr marL="342900" indent="-342900" fontAlgn="auto">
              <a:spcBef>
                <a:spcPts val="0"/>
              </a:spcBef>
              <a:spcAft>
                <a:spcPts val="0"/>
              </a:spcAft>
              <a:buFontTx/>
              <a:buAutoNum type="arabicPeriod"/>
              <a:defRPr/>
            </a:pPr>
            <a:endParaRPr lang="tr-TR" dirty="0">
              <a:latin typeface="+mn-lt"/>
              <a:cs typeface="+mn-cs"/>
            </a:endParaRPr>
          </a:p>
        </p:txBody>
      </p:sp>
    </p:spTree>
    <p:extLst>
      <p:ext uri="{BB962C8B-B14F-4D97-AF65-F5344CB8AC3E}">
        <p14:creationId xmlns:p14="http://schemas.microsoft.com/office/powerpoint/2010/main" xmlns="" val="3129122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83768" y="3717032"/>
            <a:ext cx="2466975" cy="1847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Metin kutusu 1"/>
          <p:cNvSpPr txBox="1"/>
          <p:nvPr/>
        </p:nvSpPr>
        <p:spPr>
          <a:xfrm>
            <a:off x="1042988" y="476250"/>
            <a:ext cx="5041900" cy="369888"/>
          </a:xfrm>
          <a:prstGeom prst="rect">
            <a:avLst/>
          </a:prstGeom>
          <a:solidFill>
            <a:schemeClr val="accent5">
              <a:lumMod val="60000"/>
              <a:lumOff val="40000"/>
            </a:schemeClr>
          </a:solidFill>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tr-TR" dirty="0"/>
              <a:t>EDİNİLMİŞ MALLARA KATILMA REJİMİ </a:t>
            </a:r>
          </a:p>
        </p:txBody>
      </p:sp>
      <p:sp>
        <p:nvSpPr>
          <p:cNvPr id="18436" name="Metin kutusu 2"/>
          <p:cNvSpPr txBox="1">
            <a:spLocks noChangeArrowheads="1"/>
          </p:cNvSpPr>
          <p:nvPr/>
        </p:nvSpPr>
        <p:spPr bwMode="auto">
          <a:xfrm>
            <a:off x="1258888" y="1341438"/>
            <a:ext cx="65532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Trebuchet MS" pitchFamily="34" charset="0"/>
                <a:cs typeface="Arial" charset="0"/>
              </a:defRPr>
            </a:lvl1pPr>
            <a:lvl2pPr marL="742950" indent="-285750" eaLnBrk="0" hangingPunct="0">
              <a:defRPr>
                <a:solidFill>
                  <a:schemeClr val="tx1"/>
                </a:solidFill>
                <a:latin typeface="Trebuchet MS" pitchFamily="34" charset="0"/>
                <a:cs typeface="Arial" charset="0"/>
              </a:defRPr>
            </a:lvl2pPr>
            <a:lvl3pPr marL="1143000" indent="-228600" eaLnBrk="0" hangingPunct="0">
              <a:defRPr>
                <a:solidFill>
                  <a:schemeClr val="tx1"/>
                </a:solidFill>
                <a:latin typeface="Trebuchet MS" pitchFamily="34" charset="0"/>
                <a:cs typeface="Arial" charset="0"/>
              </a:defRPr>
            </a:lvl3pPr>
            <a:lvl4pPr marL="1600200" indent="-228600" eaLnBrk="0" hangingPunct="0">
              <a:defRPr>
                <a:solidFill>
                  <a:schemeClr val="tx1"/>
                </a:solidFill>
                <a:latin typeface="Trebuchet MS" pitchFamily="34" charset="0"/>
                <a:cs typeface="Arial" charset="0"/>
              </a:defRPr>
            </a:lvl4pPr>
            <a:lvl5pPr marL="2057400" indent="-228600" eaLnBrk="0" hangingPunct="0">
              <a:defRPr>
                <a:solidFill>
                  <a:schemeClr val="tx1"/>
                </a:solidFill>
                <a:latin typeface="Trebuchet MS" pitchFamily="34" charset="0"/>
                <a:cs typeface="Arial" charset="0"/>
              </a:defRPr>
            </a:lvl5pPr>
            <a:lvl6pPr marL="2514600" indent="-228600" eaLnBrk="0" fontAlgn="base" hangingPunct="0">
              <a:spcBef>
                <a:spcPct val="0"/>
              </a:spcBef>
              <a:spcAft>
                <a:spcPct val="0"/>
              </a:spcAft>
              <a:defRPr>
                <a:solidFill>
                  <a:schemeClr val="tx1"/>
                </a:solidFill>
                <a:latin typeface="Trebuchet MS" pitchFamily="34" charset="0"/>
                <a:cs typeface="Arial" charset="0"/>
              </a:defRPr>
            </a:lvl6pPr>
            <a:lvl7pPr marL="2971800" indent="-228600" eaLnBrk="0" fontAlgn="base" hangingPunct="0">
              <a:spcBef>
                <a:spcPct val="0"/>
              </a:spcBef>
              <a:spcAft>
                <a:spcPct val="0"/>
              </a:spcAft>
              <a:defRPr>
                <a:solidFill>
                  <a:schemeClr val="tx1"/>
                </a:solidFill>
                <a:latin typeface="Trebuchet MS" pitchFamily="34" charset="0"/>
                <a:cs typeface="Arial" charset="0"/>
              </a:defRPr>
            </a:lvl7pPr>
            <a:lvl8pPr marL="3429000" indent="-228600" eaLnBrk="0" fontAlgn="base" hangingPunct="0">
              <a:spcBef>
                <a:spcPct val="0"/>
              </a:spcBef>
              <a:spcAft>
                <a:spcPct val="0"/>
              </a:spcAft>
              <a:defRPr>
                <a:solidFill>
                  <a:schemeClr val="tx1"/>
                </a:solidFill>
                <a:latin typeface="Trebuchet MS" pitchFamily="34" charset="0"/>
                <a:cs typeface="Arial" charset="0"/>
              </a:defRPr>
            </a:lvl8pPr>
            <a:lvl9pPr marL="3886200" indent="-228600" eaLnBrk="0" fontAlgn="base" hangingPunct="0">
              <a:spcBef>
                <a:spcPct val="0"/>
              </a:spcBef>
              <a:spcAft>
                <a:spcPct val="0"/>
              </a:spcAft>
              <a:defRPr>
                <a:solidFill>
                  <a:schemeClr val="tx1"/>
                </a:solidFill>
                <a:latin typeface="Trebuchet MS" pitchFamily="34" charset="0"/>
                <a:cs typeface="Arial" charset="0"/>
              </a:defRPr>
            </a:lvl9pPr>
          </a:lstStyle>
          <a:p>
            <a:pPr eaLnBrk="1" hangingPunct="1"/>
            <a:r>
              <a:rPr lang="tr-TR" dirty="0"/>
              <a:t>Evlilik içinde karşılığı verilerek alınan malların eşit paylaşımı öngören yasal mal rejimidir.  Evlilik birliği içindeki mallar iki gruptur.</a:t>
            </a:r>
          </a:p>
          <a:p>
            <a:pPr eaLnBrk="1" hangingPunct="1"/>
            <a:endParaRPr lang="tr-TR" dirty="0"/>
          </a:p>
        </p:txBody>
      </p:sp>
      <p:sp>
        <p:nvSpPr>
          <p:cNvPr id="6" name="Metin kutusu 5"/>
          <p:cNvSpPr txBox="1"/>
          <p:nvPr/>
        </p:nvSpPr>
        <p:spPr>
          <a:xfrm>
            <a:off x="395288" y="2519638"/>
            <a:ext cx="3744912" cy="36933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fontAlgn="auto">
              <a:spcBef>
                <a:spcPts val="0"/>
              </a:spcBef>
              <a:spcAft>
                <a:spcPts val="0"/>
              </a:spcAft>
              <a:defRPr/>
            </a:pPr>
            <a:r>
              <a:rPr lang="tr-TR" dirty="0" smtClean="0"/>
              <a:t>Kişisel Mallar</a:t>
            </a:r>
            <a:endParaRPr lang="tr-TR" dirty="0"/>
          </a:p>
        </p:txBody>
      </p:sp>
      <p:sp>
        <p:nvSpPr>
          <p:cNvPr id="7" name="Metin kutusu 6"/>
          <p:cNvSpPr txBox="1"/>
          <p:nvPr/>
        </p:nvSpPr>
        <p:spPr>
          <a:xfrm>
            <a:off x="4427537" y="2504004"/>
            <a:ext cx="3889375" cy="36933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marL="342900" indent="-342900" fontAlgn="auto">
              <a:spcBef>
                <a:spcPts val="0"/>
              </a:spcBef>
              <a:spcAft>
                <a:spcPts val="0"/>
              </a:spcAft>
              <a:buFontTx/>
              <a:buAutoNum type="arabicPeriod"/>
              <a:defRPr/>
            </a:pPr>
            <a:r>
              <a:rPr lang="tr-TR" dirty="0" smtClean="0"/>
              <a:t>Edinilmiş Mallar</a:t>
            </a:r>
            <a:endParaRPr lang="tr-TR" dirty="0"/>
          </a:p>
        </p:txBody>
      </p:sp>
    </p:spTree>
    <p:extLst>
      <p:ext uri="{BB962C8B-B14F-4D97-AF65-F5344CB8AC3E}">
        <p14:creationId xmlns:p14="http://schemas.microsoft.com/office/powerpoint/2010/main" xmlns="" val="2139555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Kişisel Mallar</a:t>
            </a:r>
            <a:endParaRPr lang="tr-TR" dirty="0"/>
          </a:p>
        </p:txBody>
      </p:sp>
      <p:sp>
        <p:nvSpPr>
          <p:cNvPr id="3" name="İçerik Yer Tutucusu 2"/>
          <p:cNvSpPr>
            <a:spLocks noGrp="1"/>
          </p:cNvSpPr>
          <p:nvPr>
            <p:ph idx="1"/>
          </p:nvPr>
        </p:nvSpPr>
        <p:spPr/>
        <p:txBody>
          <a:bodyPr/>
          <a:lstStyle/>
          <a:p>
            <a:pPr fontAlgn="auto">
              <a:spcBef>
                <a:spcPts val="0"/>
              </a:spcBef>
              <a:spcAft>
                <a:spcPts val="0"/>
              </a:spcAft>
              <a:defRPr/>
            </a:pPr>
            <a:r>
              <a:rPr lang="tr-TR" dirty="0"/>
              <a:t>Kişisel Mallar</a:t>
            </a:r>
          </a:p>
          <a:p>
            <a:pPr indent="-342900">
              <a:spcBef>
                <a:spcPts val="0"/>
              </a:spcBef>
              <a:buFontTx/>
              <a:buAutoNum type="arabicPeriod"/>
              <a:defRPr/>
            </a:pPr>
            <a:r>
              <a:rPr lang="tr-TR" dirty="0"/>
              <a:t>Kişisel kullanıma yarayan eşya </a:t>
            </a:r>
          </a:p>
          <a:p>
            <a:pPr indent="-342900">
              <a:spcBef>
                <a:spcPts val="0"/>
              </a:spcBef>
              <a:buFontTx/>
              <a:buAutoNum type="arabicPeriod"/>
              <a:defRPr/>
            </a:pPr>
            <a:r>
              <a:rPr lang="tr-TR" dirty="0"/>
              <a:t>Miras ya da karşılıksız kazandırma yoluyla edinilen eşya </a:t>
            </a:r>
          </a:p>
          <a:p>
            <a:pPr indent="-342900">
              <a:spcBef>
                <a:spcPts val="0"/>
              </a:spcBef>
              <a:buFontTx/>
              <a:buAutoNum type="arabicPeriod"/>
              <a:defRPr/>
            </a:pPr>
            <a:r>
              <a:rPr lang="tr-TR" dirty="0"/>
              <a:t>Manevi tazminat alacakları </a:t>
            </a:r>
          </a:p>
          <a:p>
            <a:pPr indent="-342900">
              <a:spcBef>
                <a:spcPts val="0"/>
              </a:spcBef>
              <a:buFontTx/>
              <a:buAutoNum type="arabicPeriod"/>
              <a:defRPr/>
            </a:pPr>
            <a:r>
              <a:rPr lang="tr-TR" dirty="0"/>
              <a:t>Kişisel mal yerine geçen değerler</a:t>
            </a:r>
          </a:p>
          <a:p>
            <a:endParaRPr lang="tr-TR" dirty="0"/>
          </a:p>
        </p:txBody>
      </p:sp>
    </p:spTree>
    <p:extLst>
      <p:ext uri="{BB962C8B-B14F-4D97-AF65-F5344CB8AC3E}">
        <p14:creationId xmlns:p14="http://schemas.microsoft.com/office/powerpoint/2010/main" xmlns="" val="3617136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Edinilmiş Mallar</a:t>
            </a:r>
            <a:endParaRPr lang="tr-TR" dirty="0"/>
          </a:p>
        </p:txBody>
      </p:sp>
      <p:sp>
        <p:nvSpPr>
          <p:cNvPr id="3" name="İçerik Yer Tutucusu 2"/>
          <p:cNvSpPr>
            <a:spLocks noGrp="1"/>
          </p:cNvSpPr>
          <p:nvPr>
            <p:ph idx="1"/>
          </p:nvPr>
        </p:nvSpPr>
        <p:spPr/>
        <p:txBody>
          <a:bodyPr/>
          <a:lstStyle/>
          <a:p>
            <a:r>
              <a:rPr lang="tr-TR" dirty="0" smtClean="0"/>
              <a:t>Mal rejimi sürecinde edinilmiş olma</a:t>
            </a:r>
          </a:p>
          <a:p>
            <a:r>
              <a:rPr lang="tr-TR" dirty="0" smtClean="0"/>
              <a:t>Emek karşılığı edinilmiş olma</a:t>
            </a:r>
            <a:endParaRPr lang="tr-TR" dirty="0"/>
          </a:p>
        </p:txBody>
      </p:sp>
    </p:spTree>
    <p:extLst>
      <p:ext uri="{BB962C8B-B14F-4D97-AF65-F5344CB8AC3E}">
        <p14:creationId xmlns:p14="http://schemas.microsoft.com/office/powerpoint/2010/main" xmlns="" val="4213953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Edinilmiş Mallar</a:t>
            </a:r>
            <a:endParaRPr lang="tr-TR" dirty="0"/>
          </a:p>
        </p:txBody>
      </p:sp>
      <p:sp>
        <p:nvSpPr>
          <p:cNvPr id="3" name="İçerik Yer Tutucusu 2"/>
          <p:cNvSpPr>
            <a:spLocks noGrp="1"/>
          </p:cNvSpPr>
          <p:nvPr>
            <p:ph idx="1"/>
          </p:nvPr>
        </p:nvSpPr>
        <p:spPr/>
        <p:txBody>
          <a:bodyPr/>
          <a:lstStyle/>
          <a:p>
            <a:pPr fontAlgn="auto">
              <a:spcBef>
                <a:spcPts val="0"/>
              </a:spcBef>
              <a:spcAft>
                <a:spcPts val="0"/>
              </a:spcAft>
              <a:defRPr/>
            </a:pPr>
            <a:r>
              <a:rPr lang="tr-TR" dirty="0"/>
              <a:t>Edinilmiş mallar </a:t>
            </a:r>
          </a:p>
          <a:p>
            <a:pPr indent="-342900">
              <a:spcBef>
                <a:spcPts val="0"/>
              </a:spcBef>
              <a:buFontTx/>
              <a:buAutoNum type="arabicPeriod"/>
              <a:defRPr/>
            </a:pPr>
            <a:r>
              <a:rPr lang="tr-TR" dirty="0"/>
              <a:t>Çalışma sonucu elde edilen gelirler</a:t>
            </a:r>
          </a:p>
          <a:p>
            <a:pPr indent="-342900">
              <a:spcBef>
                <a:spcPts val="0"/>
              </a:spcBef>
              <a:buFontTx/>
              <a:buAutoNum type="arabicPeriod"/>
              <a:defRPr/>
            </a:pPr>
            <a:r>
              <a:rPr lang="tr-TR" dirty="0"/>
              <a:t>SGK ve diğer sandıkları tarafından yapılan ödemeler </a:t>
            </a:r>
          </a:p>
          <a:p>
            <a:pPr indent="-342900">
              <a:spcBef>
                <a:spcPts val="0"/>
              </a:spcBef>
              <a:buFontTx/>
              <a:buAutoNum type="arabicPeriod"/>
              <a:defRPr/>
            </a:pPr>
            <a:r>
              <a:rPr lang="tr-TR" dirty="0"/>
              <a:t>Çalışma gücü kaybı tazminatları </a:t>
            </a:r>
          </a:p>
          <a:p>
            <a:pPr indent="-342900">
              <a:spcBef>
                <a:spcPts val="0"/>
              </a:spcBef>
              <a:buFontTx/>
              <a:buAutoNum type="arabicPeriod"/>
              <a:defRPr/>
            </a:pPr>
            <a:r>
              <a:rPr lang="tr-TR" dirty="0"/>
              <a:t>Kişisel malların gelirleri</a:t>
            </a:r>
          </a:p>
          <a:p>
            <a:pPr indent="-342900">
              <a:spcBef>
                <a:spcPts val="0"/>
              </a:spcBef>
              <a:buFontTx/>
              <a:buAutoNum type="arabicPeriod"/>
              <a:defRPr/>
            </a:pPr>
            <a:r>
              <a:rPr lang="tr-TR" dirty="0"/>
              <a:t>Edinilmiş mal yerine  geçen değerler </a:t>
            </a:r>
          </a:p>
          <a:p>
            <a:pPr indent="-342900">
              <a:spcBef>
                <a:spcPts val="0"/>
              </a:spcBef>
              <a:buFontTx/>
              <a:buAutoNum type="arabicPeriod"/>
              <a:defRPr/>
            </a:pPr>
            <a:endParaRPr lang="tr-TR" dirty="0"/>
          </a:p>
          <a:p>
            <a:endParaRPr lang="tr-TR" dirty="0"/>
          </a:p>
        </p:txBody>
      </p:sp>
    </p:spTree>
    <p:extLst>
      <p:ext uri="{BB962C8B-B14F-4D97-AF65-F5344CB8AC3E}">
        <p14:creationId xmlns:p14="http://schemas.microsoft.com/office/powerpoint/2010/main" xmlns="" val="75077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Kişisel Mallar</a:t>
            </a:r>
            <a:endParaRPr lang="tr-TR" dirty="0"/>
          </a:p>
        </p:txBody>
      </p:sp>
      <p:sp>
        <p:nvSpPr>
          <p:cNvPr id="3" name="İçerik Yer Tutucusu 2"/>
          <p:cNvSpPr>
            <a:spLocks noGrp="1"/>
          </p:cNvSpPr>
          <p:nvPr>
            <p:ph idx="1"/>
          </p:nvPr>
        </p:nvSpPr>
        <p:spPr/>
        <p:txBody>
          <a:bodyPr/>
          <a:lstStyle/>
          <a:p>
            <a:pPr marL="114300" indent="0">
              <a:buNone/>
            </a:pPr>
            <a:r>
              <a:rPr lang="tr-TR" dirty="0" smtClean="0"/>
              <a:t>1.Kanundan  kaynaklanan</a:t>
            </a:r>
          </a:p>
          <a:p>
            <a:r>
              <a:rPr lang="tr-TR" dirty="0"/>
              <a:t> </a:t>
            </a:r>
            <a:r>
              <a:rPr lang="tr-TR" dirty="0" smtClean="0"/>
              <a:t> Eşlerden birisinin kişisel kullanımına yarayan eşya </a:t>
            </a:r>
          </a:p>
          <a:p>
            <a:r>
              <a:rPr lang="tr-TR" dirty="0" smtClean="0"/>
              <a:t>Mal rejiminin başlangıcında eşlerden birisine ait olan veya miras ya da herhangi bir şekilde karşılıksız kazanma yoluyla elde ettiği mal varlığı değerleri </a:t>
            </a:r>
          </a:p>
          <a:p>
            <a:r>
              <a:rPr lang="tr-TR" dirty="0" smtClean="0"/>
              <a:t>Manevi tazminat alacakları </a:t>
            </a:r>
          </a:p>
          <a:p>
            <a:r>
              <a:rPr lang="tr-TR" dirty="0" smtClean="0"/>
              <a:t>Kişisel mallar yerine geçen değerler</a:t>
            </a:r>
          </a:p>
          <a:p>
            <a:pPr marL="114300" indent="0">
              <a:buNone/>
            </a:pPr>
            <a:endParaRPr lang="tr-TR" dirty="0" smtClean="0"/>
          </a:p>
          <a:p>
            <a:pPr marL="114300" indent="0">
              <a:buNone/>
            </a:pPr>
            <a:r>
              <a:rPr lang="tr-TR" dirty="0" smtClean="0"/>
              <a:t>2.Sözleşmeden kaynaklanan : Bir mesleğin icrası veya işletmenin faaliyete sebebiyle doğan edinilmiş mallar sözleşme ile kişisel mal sayılabilir.</a:t>
            </a:r>
            <a:endParaRPr lang="tr-TR" dirty="0"/>
          </a:p>
        </p:txBody>
      </p:sp>
    </p:spTree>
    <p:extLst>
      <p:ext uri="{BB962C8B-B14F-4D97-AF65-F5344CB8AC3E}">
        <p14:creationId xmlns:p14="http://schemas.microsoft.com/office/powerpoint/2010/main" xmlns="" val="42407270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170</TotalTime>
  <Words>843</Words>
  <Application>Microsoft Office PowerPoint</Application>
  <PresentationFormat>Ekran Gösterisi (4:3)</PresentationFormat>
  <Paragraphs>142</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Bitişiklik</vt:lpstr>
      <vt:lpstr>AİLE HUKUKU -4</vt:lpstr>
      <vt:lpstr>Evlilik Birliğinin Mali Hükümleri </vt:lpstr>
      <vt:lpstr>MAL  REJİMLERİ</vt:lpstr>
      <vt:lpstr>Slayt 4</vt:lpstr>
      <vt:lpstr>Slayt 5</vt:lpstr>
      <vt:lpstr>Kişisel Mallar</vt:lpstr>
      <vt:lpstr>Edinilmiş Mallar</vt:lpstr>
      <vt:lpstr>Edinilmiş Mallar</vt:lpstr>
      <vt:lpstr>Kişisel Mallar</vt:lpstr>
      <vt:lpstr>Paylı mallar</vt:lpstr>
      <vt:lpstr>Mal rejiminin sona ermesi</vt:lpstr>
      <vt:lpstr>Mal rejiminin Tasfiyesi </vt:lpstr>
      <vt:lpstr> Seçimlik Mal  Rejimleri </vt:lpstr>
      <vt:lpstr>Ne zaman  yapılabilir ?</vt:lpstr>
      <vt:lpstr>Koşulları </vt:lpstr>
      <vt:lpstr>Slayt 16</vt:lpstr>
      <vt:lpstr>Mal ayrılığı </vt:lpstr>
      <vt:lpstr>Mal ayrılığı Rejiminin Sona ermesi</vt:lpstr>
      <vt:lpstr>Paylaşmalı Mal Ayrılığı </vt:lpstr>
      <vt:lpstr>Paylaşmalı mal ayrılığı rejiminin özellikleri </vt:lpstr>
      <vt:lpstr>Paylaşıma konu mallar</vt:lpstr>
      <vt:lpstr>Paylaştırma dışı  mallar </vt:lpstr>
      <vt:lpstr>Paylaşmalı Mal ayrılığının sona ermesi</vt:lpstr>
      <vt:lpstr>Paylaştırma isteminin reddi </vt:lpstr>
      <vt:lpstr>MAL ORTAKLIĞI  REJİMİ </vt:lpstr>
      <vt:lpstr>Slayt 26</vt:lpstr>
      <vt:lpstr>Sona ermesi</vt:lpstr>
      <vt:lpstr>Olağanüstü Mal Rejimi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16</cp:revision>
  <dcterms:created xsi:type="dcterms:W3CDTF">2013-03-04T12:41:19Z</dcterms:created>
  <dcterms:modified xsi:type="dcterms:W3CDTF">2020-04-28T11:30:59Z</dcterms:modified>
</cp:coreProperties>
</file>