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2"/>
  </p:notesMasterIdLst>
  <p:sldIdLst>
    <p:sldId id="260" r:id="rId2"/>
    <p:sldId id="264" r:id="rId3"/>
    <p:sldId id="282" r:id="rId4"/>
    <p:sldId id="283" r:id="rId5"/>
    <p:sldId id="304" r:id="rId6"/>
    <p:sldId id="306" r:id="rId7"/>
    <p:sldId id="309" r:id="rId8"/>
    <p:sldId id="307" r:id="rId9"/>
    <p:sldId id="310" r:id="rId10"/>
    <p:sldId id="308" r:id="rId11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488"/>
    <p:restoredTop sz="97179"/>
  </p:normalViewPr>
  <p:slideViewPr>
    <p:cSldViewPr snapToGrid="0" snapToObjects="1">
      <p:cViewPr>
        <p:scale>
          <a:sx n="145" d="100"/>
          <a:sy n="145" d="100"/>
        </p:scale>
        <p:origin x="1968" y="1376"/>
      </p:cViewPr>
      <p:guideLst/>
    </p:cSldViewPr>
  </p:slideViewPr>
  <p:outlineViewPr>
    <p:cViewPr>
      <p:scale>
        <a:sx n="33" d="100"/>
        <a:sy n="33" d="100"/>
      </p:scale>
      <p:origin x="0" y="-9052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05440-C0A5-C543-BEB6-62E665DA05E6}" type="datetimeFigureOut">
              <a:rPr lang="en-TR" smtClean="0"/>
              <a:t>23.03.2021</a:t>
            </a:fld>
            <a:endParaRPr lang="en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880A7A-993E-3C45-8775-F5DB04DF81DA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62882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3A7B2-ABE4-7E4B-A7DA-6CE390B28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52D08-E586-1E4F-B88F-A126B94058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2A11D6-CB2E-8845-8ACF-5787F5586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FB88B-1DB9-1A44-B3D8-1E00B43DE29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34A13A-9BE8-4F4A-BA04-2DD218657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3A61E7-BFDF-DA4A-86AE-4834B70F2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21353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F995F-30D0-924F-8C21-955EB8941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30CE0-3862-8F4D-AF3F-2E354F5E61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0C9F5-DC62-1645-9241-E537FA12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EA4ED-0BE3-904E-8D62-FB5EB386E47E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E0B05D-9024-1D44-A2F4-BF60933DD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BAEE36-91E5-1F47-B915-ED5D6C83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982687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F1AFC3-0AE2-A246-8CCE-CDD20CBBAC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E7B71-456E-654B-AD2F-0C2978F8C0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07C1D-B1DC-0444-ABD1-B3305BF2B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E3CF0-387D-B542-BFDC-87717762E54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0BDC7-6527-5E4A-A9F4-436BCDD0C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F1941-8F8B-0B43-98B3-C3F265887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561392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725BD-E95B-D642-B750-C5680BC08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396FC-87F5-E843-819C-4F72A53E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8F8C3-F7B4-5B44-9E47-E932BB4E33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AED21-D7D0-F84E-A36F-DA40A5F194E2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66E89-5DF1-C648-98CB-E6D26AD2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1FED6-5C10-FD4A-A635-5737FA9A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3971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3DA6B-DF6F-1E45-8E8E-F9FBC0C98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CBC7AD-01B2-9C4C-BCC7-BE6512A7E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E8F49-4602-EE4B-BC0E-CDCB709E8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C3123-F546-6D42-8CBD-15B1D832E165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1011F-EDF3-5D45-B878-B096C49A7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7B76AD-8BCC-0249-8605-546F2D190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416319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87614-D9AA-8346-B6A3-0C2F276B7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7C003-092C-AC4A-AF4C-4D214B2A2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273389-1B8B-F146-89AB-2FADC42953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DA685C-0F4B-A04E-AABD-7BD77F87C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CA293-BCD8-7644-891F-A29E9F8F8FA2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A93646-0C9D-1244-BBB8-1AF22ED7A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B8BCD6-2FB3-194D-A0C4-66E456724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3282162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0DAEC-D8C9-524D-AA3E-BB5AEC9FC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5A8F70-16F8-594C-89F4-F0F08A08C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617F36-50C1-F343-AC73-1F285BEAB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65BAA9-F5B3-5C4E-84AD-88A457B89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78110F-CE3A-8D44-8B24-7992661437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624C4B-950C-FC45-ABE1-D29C41DF2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9B8E1-A066-FB4C-B1AB-F59189BEB3B2}" type="datetime1">
              <a:rPr lang="tr-TR" smtClean="0"/>
              <a:t>23.03.2021</a:t>
            </a:fld>
            <a:endParaRPr lang="en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33F95FD-C370-3643-8A6F-9F3C9678C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B992FB-39B3-4547-8FF6-4BEA4FA64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57677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35062-3FC8-9C47-B166-B4946F3E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A0610F-E514-9A42-8082-EBE8FC1A2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359F-ED31-1B4C-B604-DB34DCE73318}" type="datetime1">
              <a:rPr lang="tr-TR" smtClean="0"/>
              <a:t>23.03.2021</a:t>
            </a:fld>
            <a:endParaRPr lang="en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4A4F6-7BA0-B54C-9307-75277D1CB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A21079-E392-E14D-B02A-2CF5C763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844040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EA2472-0F5B-684D-B767-4FE4BEEF3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5363E-B3B7-2943-8D18-AE566FFC37D8}" type="datetime1">
              <a:rPr lang="tr-TR" smtClean="0"/>
              <a:t>23.03.2021</a:t>
            </a:fld>
            <a:endParaRPr lang="en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6AEACC-5A7F-B643-92A6-9BFE459E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55C162-1007-A845-8408-60FB882F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267615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6B3E-EE90-9847-8BF0-1D7DE335D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34041C-B666-6C4B-AD22-DC2192763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E04C7E-9320-1C49-8E07-823EFE0A74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1394C-450A-CB44-9F3C-F108FB531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1C151-F706-954C-BD06-2A1C5C227FF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5E836-7C6C-4F46-8B06-CC589026F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226B8-B929-A34C-8FE0-2EA4D7C1C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947145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DE01D-6C57-D246-9430-A96908CD1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0F8F01-6ED3-8C4C-8CC9-98532950F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7C2529-6F73-F440-8ED5-5D86424A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047AB5-BE1D-B44F-9939-81F6BCB7D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6FE6C-EAB3-8F4D-B576-7378F5859D83}" type="datetime1">
              <a:rPr lang="tr-TR" smtClean="0"/>
              <a:t>23.03.2021</a:t>
            </a:fld>
            <a:endParaRPr lang="en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224C37-72CD-C247-B4BD-02E37DCE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CF0DF7-CD6A-994A-B514-CF82AD79C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147386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D78A60-6495-F54B-BA29-F45B97B06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AD611E-A10B-3B4B-AA9F-16945BDA1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72A5A-3D28-3F48-BA54-1A70F9FDFF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B27CD-E577-3546-8A22-D6C6358882C6}" type="datetime1">
              <a:rPr lang="tr-TR" smtClean="0"/>
              <a:t>23.03.2021</a:t>
            </a:fld>
            <a:endParaRPr lang="en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92AF6-0D69-2541-B163-5077FA157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8B30F-7C00-EE4B-9750-C53A914140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4B2BE-EA4B-9A40-BA52-A5253223AFD0}" type="slidenum">
              <a:rPr lang="en-TR" smtClean="0"/>
              <a:t>‹#›</a:t>
            </a:fld>
            <a:endParaRPr lang="en-TR"/>
          </a:p>
        </p:txBody>
      </p:sp>
    </p:spTree>
    <p:extLst>
      <p:ext uri="{BB962C8B-B14F-4D97-AF65-F5344CB8AC3E}">
        <p14:creationId xmlns:p14="http://schemas.microsoft.com/office/powerpoint/2010/main" val="158514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etlab.media/" TargetMode="External"/><Relationship Id="rId2" Type="http://schemas.openxmlformats.org/officeDocument/2006/relationships/hyperlink" Target="mailto:sdikmen@ankara.edu.t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www.youtube.com/netlabmedia" TargetMode="External"/><Relationship Id="rId4" Type="http://schemas.openxmlformats.org/officeDocument/2006/relationships/hyperlink" Target="https://twitter.com/netlab_media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270325" y="3369273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374475" y="1040470"/>
            <a:ext cx="6858003" cy="477704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7914" y="857786"/>
            <a:ext cx="11067024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2230C0-31F1-F749-9C8A-2741104B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689" y="3071183"/>
            <a:ext cx="9910296" cy="259002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Medya</a:t>
            </a:r>
            <a:r>
              <a:rPr lang="en-US" sz="6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700" dirty="0" err="1"/>
              <a:t>Uygulamaları</a:t>
            </a:r>
            <a:b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RTS- </a:t>
            </a:r>
            <a:r>
              <a:rPr lang="en-US" sz="4000" dirty="0"/>
              <a:t>İLT238 – 1. </a:t>
            </a:r>
            <a:r>
              <a:rPr lang="en-US" sz="4000" dirty="0" err="1"/>
              <a:t>Hafta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2800" dirty="0"/>
              <a:t>Dr. </a:t>
            </a:r>
            <a:r>
              <a:rPr lang="en-US" sz="2800" dirty="0" err="1"/>
              <a:t>Öğr</a:t>
            </a:r>
            <a:r>
              <a:rPr lang="en-US" sz="2800" dirty="0"/>
              <a:t>. </a:t>
            </a:r>
            <a:r>
              <a:rPr lang="en-US" sz="2800" dirty="0" err="1"/>
              <a:t>Üyesi</a:t>
            </a:r>
            <a:r>
              <a:rPr lang="en-US" sz="2800" dirty="0"/>
              <a:t> </a:t>
            </a:r>
            <a:r>
              <a:rPr lang="en-US" sz="2800" dirty="0" err="1"/>
              <a:t>Ergin</a:t>
            </a:r>
            <a:r>
              <a:rPr lang="en-US" sz="2800" dirty="0"/>
              <a:t> </a:t>
            </a:r>
            <a:r>
              <a:rPr lang="en-US" sz="2800" dirty="0" err="1"/>
              <a:t>Şafak</a:t>
            </a:r>
            <a:r>
              <a:rPr lang="en-US" sz="2800" dirty="0"/>
              <a:t> </a:t>
            </a:r>
            <a:r>
              <a:rPr lang="en-US" sz="2800" dirty="0" err="1"/>
              <a:t>Dikmen</a:t>
            </a:r>
            <a:br>
              <a:rPr lang="en-TR" sz="4000" dirty="0"/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24009" y="3366125"/>
            <a:ext cx="32004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99BF478-37A8-7942-A998-AE86E7DC8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9811495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6F482-0486-E24E-8946-61F63CF1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Veri görselleştirme için kullanılan uygulamalar</a:t>
            </a:r>
            <a:br>
              <a:rPr lang="en-US" b="1" dirty="0"/>
            </a:b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4164F6-AD29-264C-B151-B78F623F5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E0080-FE70-1F45-8AB0-7D6F0720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10</a:t>
            </a:fld>
            <a:endParaRPr lang="en-T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C0A427-805B-0A4C-9A55-756F9E04A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Daha fazla alternatif yazılım: </a:t>
            </a:r>
            <a:r>
              <a:rPr lang="tr-TR" dirty="0" err="1"/>
              <a:t>https</a:t>
            </a:r>
            <a:r>
              <a:rPr lang="tr-TR" dirty="0"/>
              <a:t>://</a:t>
            </a:r>
            <a:r>
              <a:rPr lang="tr-TR" dirty="0" err="1"/>
              <a:t>netlab.media</a:t>
            </a:r>
            <a:r>
              <a:rPr lang="tr-TR" dirty="0"/>
              <a:t>/</a:t>
            </a:r>
            <a:r>
              <a:rPr lang="tr-TR" dirty="0" err="1"/>
              <a:t>yazilim-veritabani</a:t>
            </a:r>
            <a:r>
              <a:rPr lang="tr-TR" dirty="0"/>
              <a:t>/</a:t>
            </a:r>
          </a:p>
          <a:p>
            <a:endParaRPr lang="tr-T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101AD5-349C-ED41-A7FD-F7E5C61879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533147"/>
            <a:ext cx="10728960" cy="26411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B5533A-3337-EC41-90FB-1B08670925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020589"/>
            <a:ext cx="10728960" cy="512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70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2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2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6C5692-B567-1842-A77D-373B5F69B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en-US" sz="4800" b="1"/>
              <a:t>E</a:t>
            </a:r>
            <a:r>
              <a:rPr lang="en-TR" sz="4800" b="1"/>
              <a:t>-posta</a:t>
            </a:r>
            <a:endParaRPr lang="en-TR" sz="48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9D654-6652-8549-AB17-FBA2ACE61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ctr">
            <a:noAutofit/>
          </a:bodyPr>
          <a:lstStyle/>
          <a:p>
            <a:r>
              <a:rPr lang="tr-TR" sz="2000" dirty="0">
                <a:hlinkClick r:id="rId2"/>
              </a:rPr>
              <a:t>eposta</a:t>
            </a:r>
            <a:r>
              <a:rPr lang="en-TR" sz="2000" dirty="0">
                <a:hlinkClick r:id="rId2"/>
              </a:rPr>
              <a:t>: sdikmen@ankara.edu.tr</a:t>
            </a:r>
            <a:endParaRPr lang="en-TR" sz="2000" dirty="0"/>
          </a:p>
          <a:p>
            <a:endParaRPr lang="en-TR" sz="2000" dirty="0"/>
          </a:p>
          <a:p>
            <a:r>
              <a:rPr lang="en-TR" sz="2000" dirty="0"/>
              <a:t>NETlab Yeni Medya Araştırmaları Laboratuvarı</a:t>
            </a:r>
          </a:p>
          <a:p>
            <a:pPr lvl="1"/>
            <a:r>
              <a:rPr lang="en-US" sz="2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https://netlab.media/</a:t>
            </a:r>
            <a:endParaRPr lang="en-US" sz="2000" dirty="0"/>
          </a:p>
          <a:p>
            <a:pPr lvl="1"/>
            <a:r>
              <a:rPr lang="en-US" sz="2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https://twitter.com/netlab_media</a:t>
            </a:r>
            <a:endParaRPr lang="en-US" sz="2000" dirty="0"/>
          </a:p>
          <a:p>
            <a:pPr lvl="1"/>
            <a:r>
              <a:rPr lang="en-US" sz="20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https://www.youtube.com/netlabmedia</a:t>
            </a:r>
            <a:endParaRPr lang="en-US" sz="200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NETlab">
            <a:extLst>
              <a:ext uri="{FF2B5EF4-FFF2-40B4-BE49-F238E27FC236}">
                <a16:creationId xmlns:a16="http://schemas.microsoft.com/office/drawing/2014/main" id="{2C77BF53-304F-5949-8E41-882F92A7D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194" y="5100144"/>
            <a:ext cx="2749550" cy="66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D9FFCE-07DD-454D-A880-634515250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5206"/>
            <a:ext cx="4114800" cy="365125"/>
          </a:xfrm>
        </p:spPr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 dirty="0"/>
              <a:t>. </a:t>
            </a:r>
            <a:r>
              <a:rPr lang="en-US" dirty="0" err="1"/>
              <a:t>Üyesi</a:t>
            </a:r>
            <a:r>
              <a:rPr lang="en-US" dirty="0"/>
              <a:t> </a:t>
            </a:r>
            <a:r>
              <a:rPr lang="en-US" dirty="0" err="1"/>
              <a:t>Ergin</a:t>
            </a:r>
            <a:r>
              <a:rPr lang="en-US" dirty="0"/>
              <a:t> </a:t>
            </a:r>
            <a:r>
              <a:rPr lang="en-US" dirty="0" err="1"/>
              <a:t>Şafak</a:t>
            </a:r>
            <a:r>
              <a:rPr lang="en-US" dirty="0"/>
              <a:t> </a:t>
            </a:r>
            <a:r>
              <a:rPr lang="en-US" dirty="0" err="1"/>
              <a:t>Dikmen</a:t>
            </a:r>
            <a:endParaRPr lang="en-T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64D3A-902D-1D42-8C8F-E37C36C0F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5206"/>
            <a:ext cx="2743200" cy="365125"/>
          </a:xfrm>
        </p:spPr>
        <p:txBody>
          <a:bodyPr/>
          <a:lstStyle/>
          <a:p>
            <a:fld id="{93E4B2BE-EA4B-9A40-BA52-A5253223AFD0}" type="slidenum">
              <a:rPr lang="en-TR" smtClean="0"/>
              <a:t>2</a:t>
            </a:fld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1031757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CE5E6-0C9D-694B-B5DD-6A555D79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Kitap önerisi: İletişim ve Grafik Tasarım</a:t>
            </a:r>
            <a:br>
              <a:rPr lang="tr-TR" dirty="0"/>
            </a:br>
            <a:r>
              <a:rPr lang="tr-TR" dirty="0"/>
              <a:t>Modern Sanat ve Yeni Tipografi – Emre Becer</a:t>
            </a:r>
            <a:br>
              <a:rPr lang="tr-TR" dirty="0"/>
            </a:br>
            <a:endParaRPr lang="tr-TR" dirty="0"/>
          </a:p>
        </p:txBody>
      </p:sp>
      <p:pic>
        <p:nvPicPr>
          <p:cNvPr id="7" name="Content Placeholder 6" descr="Text&#10;&#10;Description automatically generated with medium confidence">
            <a:extLst>
              <a:ext uri="{FF2B5EF4-FFF2-40B4-BE49-F238E27FC236}">
                <a16:creationId xmlns:a16="http://schemas.microsoft.com/office/drawing/2014/main" id="{9C2A5302-06DE-4744-B3E7-9CA6DBE97B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5546" y="1786304"/>
            <a:ext cx="3078571" cy="435133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6F6D93-3035-AB4F-9E00-604BB5927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17DA11-B05D-E94E-8AB5-46BE7757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3</a:t>
            </a:fld>
            <a:endParaRPr lang="en-TR"/>
          </a:p>
        </p:txBody>
      </p:sp>
      <p:pic>
        <p:nvPicPr>
          <p:cNvPr id="8" name="Content Placeholder 6" descr="A picture containing text, businesscard, screenshot&#10;&#10;Description automatically generated">
            <a:extLst>
              <a:ext uri="{FF2B5EF4-FFF2-40B4-BE49-F238E27FC236}">
                <a16:creationId xmlns:a16="http://schemas.microsoft.com/office/drawing/2014/main" id="{0527D281-05D2-5D4A-B53D-58DEF511E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3638" y="1246188"/>
            <a:ext cx="5110162" cy="5110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30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CE5E6-0C9D-694B-B5DD-6A555D797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45221"/>
            <a:ext cx="10515600" cy="1325563"/>
          </a:xfrm>
        </p:spPr>
        <p:txBody>
          <a:bodyPr>
            <a:noAutofit/>
          </a:bodyPr>
          <a:lstStyle/>
          <a:p>
            <a:r>
              <a:rPr lang="tr-TR" sz="3000" dirty="0"/>
              <a:t>Kitap önerisi: </a:t>
            </a:r>
            <a:r>
              <a:rPr lang="en-US" sz="3000" b="1" dirty="0" err="1"/>
              <a:t>Yenilikçi</a:t>
            </a:r>
            <a:r>
              <a:rPr lang="en-US" sz="3000" b="1" dirty="0"/>
              <a:t> </a:t>
            </a:r>
            <a:r>
              <a:rPr lang="en-US" sz="3000" b="1" dirty="0" err="1"/>
              <a:t>Çerçeve</a:t>
            </a:r>
            <a:r>
              <a:rPr lang="en-US" sz="3000" b="1" dirty="0"/>
              <a:t> </a:t>
            </a:r>
            <a:br>
              <a:rPr lang="en-US" sz="3000" b="1" dirty="0"/>
            </a:br>
            <a:r>
              <a:rPr lang="en-US" sz="3000" dirty="0" err="1"/>
              <a:t>Tasarımın</a:t>
            </a:r>
            <a:r>
              <a:rPr lang="en-US" sz="3000" dirty="0"/>
              <a:t> </a:t>
            </a:r>
            <a:r>
              <a:rPr lang="en-US" sz="3000" dirty="0" err="1"/>
              <a:t>Getirdiği</a:t>
            </a:r>
            <a:r>
              <a:rPr lang="en-US" sz="3000" dirty="0"/>
              <a:t> </a:t>
            </a:r>
            <a:r>
              <a:rPr lang="en-US" sz="3000" dirty="0" err="1"/>
              <a:t>Yeni</a:t>
            </a:r>
            <a:r>
              <a:rPr lang="en-US" sz="3000" dirty="0"/>
              <a:t> </a:t>
            </a:r>
            <a:r>
              <a:rPr lang="en-US" sz="3000" dirty="0" err="1"/>
              <a:t>Düşünme</a:t>
            </a:r>
            <a:r>
              <a:rPr lang="en-US" sz="3000" dirty="0"/>
              <a:t> </a:t>
            </a:r>
            <a:r>
              <a:rPr lang="en-US" sz="3000" dirty="0" err="1"/>
              <a:t>Biçimleri</a:t>
            </a:r>
            <a:r>
              <a:rPr lang="en-US" sz="3000" dirty="0"/>
              <a:t>. </a:t>
            </a:r>
            <a:br>
              <a:rPr lang="en-US" sz="3000" dirty="0"/>
            </a:br>
            <a:r>
              <a:rPr lang="en-US" sz="3000" dirty="0" err="1"/>
              <a:t>Dorst</a:t>
            </a:r>
            <a:r>
              <a:rPr lang="en-US" sz="3000" dirty="0"/>
              <a:t>, K. (2018). İstanbul: </a:t>
            </a:r>
            <a:r>
              <a:rPr lang="en-US" sz="3000" dirty="0" err="1"/>
              <a:t>Koç</a:t>
            </a:r>
            <a:r>
              <a:rPr lang="en-US" sz="3000" dirty="0"/>
              <a:t> </a:t>
            </a:r>
            <a:r>
              <a:rPr lang="en-US" sz="3000" dirty="0" err="1"/>
              <a:t>Üniversitesi</a:t>
            </a:r>
            <a:r>
              <a:rPr lang="en-US" sz="3000" dirty="0"/>
              <a:t> </a:t>
            </a:r>
            <a:r>
              <a:rPr lang="en-US" sz="3000" dirty="0" err="1"/>
              <a:t>Yayınları</a:t>
            </a:r>
            <a:r>
              <a:rPr lang="en-US" sz="3000" dirty="0"/>
              <a:t> </a:t>
            </a:r>
            <a:br>
              <a:rPr lang="en-US" sz="3000" dirty="0"/>
            </a:br>
            <a:br>
              <a:rPr lang="en-US" sz="3000" dirty="0"/>
            </a:br>
            <a:r>
              <a:rPr lang="tr-TR" sz="3000" b="1" dirty="0"/>
              <a:t>Kitap önerisi: </a:t>
            </a:r>
            <a:r>
              <a:rPr lang="en-US" sz="3000" b="1" dirty="0" err="1"/>
              <a:t>Görsel</a:t>
            </a:r>
            <a:r>
              <a:rPr lang="en-US" sz="3000" b="1" dirty="0"/>
              <a:t> </a:t>
            </a:r>
            <a:r>
              <a:rPr lang="en-US" sz="3000" b="1" dirty="0" err="1"/>
              <a:t>İletişim</a:t>
            </a:r>
            <a:r>
              <a:rPr lang="en-US" sz="3000" b="1" dirty="0"/>
              <a:t> </a:t>
            </a:r>
            <a:r>
              <a:rPr lang="en-US" sz="3000" b="1" dirty="0" err="1"/>
              <a:t>ve</a:t>
            </a:r>
            <a:r>
              <a:rPr lang="en-US" sz="3000" b="1" dirty="0"/>
              <a:t> </a:t>
            </a:r>
            <a:r>
              <a:rPr lang="en-US" sz="3000" b="1" dirty="0" err="1"/>
              <a:t>Grafik</a:t>
            </a:r>
            <a:r>
              <a:rPr lang="en-US" sz="3000" b="1" dirty="0"/>
              <a:t> </a:t>
            </a:r>
            <a:r>
              <a:rPr lang="en-US" sz="3000" b="1" dirty="0" err="1"/>
              <a:t>Tasarım</a:t>
            </a:r>
            <a:br>
              <a:rPr lang="en-US" sz="3000" b="1" dirty="0"/>
            </a:br>
            <a:r>
              <a:rPr lang="en-US" sz="3000" dirty="0" err="1"/>
              <a:t>Tevfik</a:t>
            </a:r>
            <a:r>
              <a:rPr lang="en-US" sz="3000" dirty="0"/>
              <a:t> </a:t>
            </a:r>
            <a:r>
              <a:rPr lang="en-US" sz="3000" dirty="0" err="1"/>
              <a:t>Fikret</a:t>
            </a:r>
            <a:r>
              <a:rPr lang="en-US" sz="3000" dirty="0"/>
              <a:t> </a:t>
            </a:r>
            <a:r>
              <a:rPr lang="en-US" sz="3000" dirty="0" err="1"/>
              <a:t>Uçar</a:t>
            </a:r>
            <a:endParaRPr lang="tr-TR" sz="3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6F6D93-3035-AB4F-9E00-604BB5927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17DA11-B05D-E94E-8AB5-46BE7757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4</a:t>
            </a:fld>
            <a:endParaRPr lang="en-TR"/>
          </a:p>
        </p:txBody>
      </p:sp>
      <p:pic>
        <p:nvPicPr>
          <p:cNvPr id="9" name="Content Placeholder 8" descr="A picture containing text&#10;&#10;Description automatically generated">
            <a:extLst>
              <a:ext uri="{FF2B5EF4-FFF2-40B4-BE49-F238E27FC236}">
                <a16:creationId xmlns:a16="http://schemas.microsoft.com/office/drawing/2014/main" id="{A8412883-3DB5-224F-89F9-5A62B7FE9C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2092" y="3142396"/>
            <a:ext cx="2844800" cy="2844800"/>
          </a:xfrm>
        </p:spPr>
      </p:pic>
      <p:pic>
        <p:nvPicPr>
          <p:cNvPr id="6" name="Content Placeholder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62845660-0681-2E4B-A137-B3C522F03A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716" y="3137206"/>
            <a:ext cx="2085884" cy="3034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42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6F482-0486-E24E-8946-61F63CF1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Kitap önerisi: </a:t>
            </a:r>
            <a:r>
              <a:rPr lang="en-US" b="1" dirty="0"/>
              <a:t>Lego </a:t>
            </a:r>
            <a:r>
              <a:rPr lang="en-US" b="1" dirty="0" err="1"/>
              <a:t>Asla</a:t>
            </a:r>
            <a:r>
              <a:rPr lang="en-US" b="1" dirty="0"/>
              <a:t> </a:t>
            </a:r>
            <a:r>
              <a:rPr lang="en-US" b="1" dirty="0" err="1"/>
              <a:t>Sadece</a:t>
            </a:r>
            <a:r>
              <a:rPr lang="en-US" b="1" dirty="0"/>
              <a:t> Lego </a:t>
            </a:r>
            <a:r>
              <a:rPr lang="en-US" b="1" dirty="0" err="1"/>
              <a:t>Değildir</a:t>
            </a:r>
            <a:r>
              <a:rPr lang="en-US" b="1" dirty="0"/>
              <a:t> Lego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Felsefe</a:t>
            </a:r>
            <a:r>
              <a:rPr lang="en-US" b="1" dirty="0"/>
              <a:t>. </a:t>
            </a:r>
            <a:r>
              <a:rPr lang="en-US" sz="2200" dirty="0"/>
              <a:t>İstanbul: The </a:t>
            </a:r>
            <a:r>
              <a:rPr lang="en-US" sz="2200" dirty="0" err="1"/>
              <a:t>Kitap</a:t>
            </a:r>
            <a:r>
              <a:rPr lang="en-US" sz="2200" dirty="0"/>
              <a:t> - </a:t>
            </a:r>
            <a:r>
              <a:rPr lang="en-US" sz="2400" dirty="0"/>
              <a:t>Cook, R.T. </a:t>
            </a:r>
            <a:r>
              <a:rPr lang="en-US" sz="2400" dirty="0" err="1"/>
              <a:t>ve</a:t>
            </a:r>
            <a:r>
              <a:rPr lang="en-US" sz="2400" dirty="0"/>
              <a:t> Bacharach, S. (2017).</a:t>
            </a:r>
            <a:br>
              <a:rPr lang="en-US" b="1" dirty="0"/>
            </a:b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4164F6-AD29-264C-B151-B78F623F5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E0080-FE70-1F45-8AB0-7D6F0720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5</a:t>
            </a:fld>
            <a:endParaRPr lang="en-TR"/>
          </a:p>
        </p:txBody>
      </p:sp>
      <p:pic>
        <p:nvPicPr>
          <p:cNvPr id="9" name="Content Placeholder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E318865F-5E3D-5D41-9AD5-A564AC51E8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2200" y="2096294"/>
            <a:ext cx="2387600" cy="3810000"/>
          </a:xfrm>
        </p:spPr>
      </p:pic>
    </p:spTree>
    <p:extLst>
      <p:ext uri="{BB962C8B-B14F-4D97-AF65-F5344CB8AC3E}">
        <p14:creationId xmlns:p14="http://schemas.microsoft.com/office/powerpoint/2010/main" val="324014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6F482-0486-E24E-8946-61F63CF1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Tasarım alında kullanılan uygulamalar</a:t>
            </a:r>
            <a:br>
              <a:rPr lang="en-US" b="1" dirty="0"/>
            </a:b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4164F6-AD29-264C-B151-B78F623F5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E0080-FE70-1F45-8AB0-7D6F0720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6</a:t>
            </a:fld>
            <a:endParaRPr lang="en-T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C0A427-805B-0A4C-9A55-756F9E04A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Yeni medya platformları için içerik üretim sürecinde yazılım bilgisine sahip olmak büyük önem taşımaktadır.</a:t>
            </a:r>
          </a:p>
          <a:p>
            <a:endParaRPr lang="tr-TR" dirty="0"/>
          </a:p>
          <a:p>
            <a:r>
              <a:rPr lang="tr-TR" dirty="0" err="1"/>
              <a:t>Adobe</a:t>
            </a:r>
            <a:r>
              <a:rPr lang="tr-TR" dirty="0"/>
              <a:t> </a:t>
            </a:r>
            <a:r>
              <a:rPr lang="tr-TR" dirty="0" err="1"/>
              <a:t>Photoshop</a:t>
            </a:r>
            <a:r>
              <a:rPr lang="tr-TR" dirty="0"/>
              <a:t> =&gt; fotoğraf manipülasyon</a:t>
            </a:r>
          </a:p>
          <a:p>
            <a:r>
              <a:rPr lang="tr-TR" dirty="0" err="1"/>
              <a:t>Adobe</a:t>
            </a:r>
            <a:r>
              <a:rPr lang="tr-TR" dirty="0"/>
              <a:t> </a:t>
            </a:r>
            <a:r>
              <a:rPr lang="tr-TR" dirty="0" err="1"/>
              <a:t>Illustrator</a:t>
            </a:r>
            <a:r>
              <a:rPr lang="tr-TR" dirty="0"/>
              <a:t> =&gt; çizim </a:t>
            </a:r>
            <a:r>
              <a:rPr lang="tr-TR" dirty="0" err="1"/>
              <a:t>ilüstrasyon</a:t>
            </a:r>
            <a:endParaRPr lang="tr-TR" dirty="0"/>
          </a:p>
          <a:p>
            <a:r>
              <a:rPr lang="tr-TR" dirty="0" err="1"/>
              <a:t>Adobe</a:t>
            </a:r>
            <a:r>
              <a:rPr lang="tr-TR" dirty="0"/>
              <a:t> </a:t>
            </a:r>
            <a:r>
              <a:rPr lang="tr-TR" dirty="0" err="1"/>
              <a:t>Indesign</a:t>
            </a:r>
            <a:r>
              <a:rPr lang="tr-TR" dirty="0"/>
              <a:t> =&gt; sayfa tasarımı – mise en </a:t>
            </a:r>
            <a:r>
              <a:rPr lang="tr-TR" dirty="0" err="1"/>
              <a:t>page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37247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6F482-0486-E24E-8946-61F63CF1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Tasarım alında kullanılan uygulamalar</a:t>
            </a:r>
            <a:br>
              <a:rPr lang="en-US" b="1" dirty="0"/>
            </a:b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4164F6-AD29-264C-B151-B78F623F5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E0080-FE70-1F45-8AB0-7D6F0720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7</a:t>
            </a:fld>
            <a:endParaRPr lang="en-TR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C0A427-805B-0A4C-9A55-756F9E04A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Tasarım alanında sadece ücretli yayılımları kullanmak zorunlu değildir.</a:t>
            </a:r>
          </a:p>
          <a:p>
            <a:r>
              <a:rPr lang="tr-TR" dirty="0"/>
              <a:t>Açık kaynak kodlu / özgür yazılımların da kullanılması mümkündür.</a:t>
            </a:r>
          </a:p>
          <a:p>
            <a:endParaRPr lang="tr-TR" dirty="0"/>
          </a:p>
          <a:p>
            <a:r>
              <a:rPr lang="tr-TR" dirty="0"/>
              <a:t>Bu yazılımların özelliği »ücretsiz» olması değildir!</a:t>
            </a:r>
          </a:p>
          <a:p>
            <a:endParaRPr lang="tr-TR" dirty="0"/>
          </a:p>
          <a:p>
            <a:r>
              <a:rPr lang="tr-TR" dirty="0"/>
              <a:t>Özgür yazılımların en önemli özelliği: sınırsız kullanım hakkı, paylaşılması, çoğaltılması ve yazılım üzerinde değişiklikler yapılmasına izin vermesidir.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6428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6F482-0486-E24E-8946-61F63CF1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/>
              <a:t>Tasarım alında kullanılan uygulamalar</a:t>
            </a:r>
            <a:br>
              <a:rPr lang="en-US" b="1"/>
            </a:b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4164F6-AD29-264C-B151-B78F623F5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E0080-FE70-1F45-8AB0-7D6F0720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8</a:t>
            </a:fld>
            <a:endParaRPr lang="en-T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C0A427-805B-0A4C-9A55-756F9E04A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Alternatif / özgür yazılımlar</a:t>
            </a:r>
          </a:p>
          <a:p>
            <a:pPr marL="0" indent="0">
              <a:buNone/>
            </a:pPr>
            <a:r>
              <a:rPr lang="tr-TR" dirty="0" err="1"/>
              <a:t>InkSpaceGımpShop</a:t>
            </a:r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Daha fazla </a:t>
            </a:r>
            <a:r>
              <a:rPr lang="tr-TR" dirty="0" err="1"/>
              <a:t>altetnatif</a:t>
            </a:r>
            <a:r>
              <a:rPr lang="tr-TR" dirty="0"/>
              <a:t> yazılım </a:t>
            </a:r>
          </a:p>
          <a:p>
            <a:endParaRPr lang="tr-TR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72031C-4C45-974F-BBFE-C6C96C8C50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407" y="2974481"/>
            <a:ext cx="10583186" cy="9090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A76ADD4-64F8-5F45-8A75-51FC5064B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255" y="3843763"/>
            <a:ext cx="10292437" cy="18334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4EC028-A784-364D-85D2-F3A2DA529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255" y="2559970"/>
            <a:ext cx="10292437" cy="49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33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6F482-0486-E24E-8946-61F63CF1D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/>
              <a:t>Tasarım alında kullanılan uygulamalar</a:t>
            </a:r>
            <a:br>
              <a:rPr lang="en-US" b="1"/>
            </a:br>
            <a:endParaRPr lang="tr-T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4164F6-AD29-264C-B151-B78F623F5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Dr. Öğr. Üyesi Ergin Şafak Dikmen</a:t>
            </a:r>
            <a:endParaRPr lang="en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E0080-FE70-1F45-8AB0-7D6F0720D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B2BE-EA4B-9A40-BA52-A5253223AFD0}" type="slidenum">
              <a:rPr lang="en-TR" smtClean="0"/>
              <a:t>9</a:t>
            </a:fld>
            <a:endParaRPr lang="en-TR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C0A427-805B-0A4C-9A55-756F9E04A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4EC028-A784-364D-85D2-F3A2DA529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2555190"/>
            <a:ext cx="10392492" cy="4964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1250A78-A067-2244-A103-47F08CCCC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155932"/>
            <a:ext cx="10392492" cy="6605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5BF1834-D2C0-4D4C-BE99-EBDD02619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5341197"/>
            <a:ext cx="10392492" cy="43651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5FE857-286C-4E4A-AC5F-24C74C8329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673" y="4812348"/>
            <a:ext cx="10392492" cy="4379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5FFB0C-0BDF-1A4D-B67B-7C871D5077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4147907"/>
            <a:ext cx="10392492" cy="45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424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362</Words>
  <Application>Microsoft Macintosh PowerPoint</Application>
  <PresentationFormat>Widescreen</PresentationFormat>
  <Paragraphs>71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Yeni Medya Uygulamaları RTS- İLT238 – 1. Hafta   Dr. Öğr. Üyesi Ergin Şafak Dikmen </vt:lpstr>
      <vt:lpstr>E-posta</vt:lpstr>
      <vt:lpstr>Kitap önerisi: İletişim ve Grafik Tasarım Modern Sanat ve Yeni Tipografi – Emre Becer </vt:lpstr>
      <vt:lpstr>Kitap önerisi: Yenilikçi Çerçeve  Tasarımın Getirdiği Yeni Düşünme Biçimleri.  Dorst, K. (2018). İstanbul: Koç Üniversitesi Yayınları   Kitap önerisi: Görsel İletişim ve Grafik Tasarım Tevfik Fikret Uçar</vt:lpstr>
      <vt:lpstr>Kitap önerisi: Lego Asla Sadece Lego Değildir Lego ve Felsefe. İstanbul: The Kitap - Cook, R.T. ve Bacharach, S. (2017). </vt:lpstr>
      <vt:lpstr>Tasarım alında kullanılan uygulamalar </vt:lpstr>
      <vt:lpstr>Tasarım alında kullanılan uygulamalar </vt:lpstr>
      <vt:lpstr>Tasarım alında kullanılan uygulamalar </vt:lpstr>
      <vt:lpstr>Tasarım alında kullanılan uygulamalar </vt:lpstr>
      <vt:lpstr>Veri görselleştirme için kullanılan uygulamalar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Çevrim İçi Ortamda İletişim</dc:title>
  <dc:creator>Ergin Şafak Dikmen</dc:creator>
  <cp:lastModifiedBy>Safak.Dikmen</cp:lastModifiedBy>
  <cp:revision>35</cp:revision>
  <dcterms:created xsi:type="dcterms:W3CDTF">2020-10-07T12:25:49Z</dcterms:created>
  <dcterms:modified xsi:type="dcterms:W3CDTF">2021-03-23T13:53:34Z</dcterms:modified>
</cp:coreProperties>
</file>