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81" r:id="rId2"/>
    <p:sldId id="410" r:id="rId3"/>
    <p:sldId id="434" r:id="rId4"/>
    <p:sldId id="435" r:id="rId5"/>
    <p:sldId id="413" r:id="rId6"/>
    <p:sldId id="414" r:id="rId7"/>
    <p:sldId id="415" r:id="rId8"/>
    <p:sldId id="416" r:id="rId9"/>
    <p:sldId id="420" r:id="rId10"/>
    <p:sldId id="421" r:id="rId11"/>
    <p:sldId id="422" r:id="rId12"/>
    <p:sldId id="423" r:id="rId13"/>
    <p:sldId id="426" r:id="rId14"/>
    <p:sldId id="427" r:id="rId15"/>
    <p:sldId id="424" r:id="rId16"/>
    <p:sldId id="425" r:id="rId17"/>
    <p:sldId id="428" r:id="rId18"/>
    <p:sldId id="430" r:id="rId19"/>
    <p:sldId id="411" r:id="rId20"/>
    <p:sldId id="436" r:id="rId21"/>
    <p:sldId id="437" r:id="rId22"/>
    <p:sldId id="438" r:id="rId23"/>
    <p:sldId id="439" r:id="rId24"/>
    <p:sldId id="440" r:id="rId25"/>
    <p:sldId id="441" r:id="rId26"/>
    <p:sldId id="443" r:id="rId27"/>
    <p:sldId id="444" r:id="rId28"/>
    <p:sldId id="446" r:id="rId29"/>
    <p:sldId id="447" r:id="rId30"/>
    <p:sldId id="448" r:id="rId31"/>
    <p:sldId id="449" r:id="rId32"/>
    <p:sldId id="412" r:id="rId33"/>
    <p:sldId id="450" r:id="rId34"/>
  </p:sldIdLst>
  <p:sldSz cx="9144000" cy="6858000" type="screen4x3"/>
  <p:notesSz cx="6819900" cy="99187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236" autoAdjust="0"/>
  </p:normalViewPr>
  <p:slideViewPr>
    <p:cSldViewPr>
      <p:cViewPr varScale="1">
        <p:scale>
          <a:sx n="71" d="100"/>
          <a:sy n="71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23.03.2020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 smtClean="0"/>
              <a:t>No </a:t>
            </a:r>
            <a:r>
              <a:rPr lang="tr-TR" dirty="0" err="1" smtClean="0"/>
              <a:t>changes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baseline="0" dirty="0" smtClean="0"/>
              <a:t> be done </a:t>
            </a:r>
            <a:r>
              <a:rPr lang="tr-TR" baseline="0" dirty="0" err="1" smtClean="0"/>
              <a:t>during</a:t>
            </a:r>
            <a:r>
              <a:rPr lang="tr-TR" baseline="0" dirty="0" smtClean="0"/>
              <a:t> 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sprint.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err="1" smtClean="0"/>
              <a:t>So</a:t>
            </a:r>
            <a:r>
              <a:rPr lang="tr-TR" dirty="0" smtClean="0"/>
              <a:t>; p</a:t>
            </a:r>
            <a:r>
              <a:rPr lang="en-US" dirty="0" err="1" smtClean="0"/>
              <a:t>lan</a:t>
            </a:r>
            <a:r>
              <a:rPr lang="en-US" dirty="0" smtClean="0"/>
              <a:t> sprint durations around how long you can commit to keeping change out of the sprint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 smtClean="0"/>
              <a:t>Here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framework</a:t>
            </a:r>
            <a:r>
              <a:rPr lang="tr-TR" dirty="0" smtClean="0"/>
              <a:t> of </a:t>
            </a:r>
            <a:r>
              <a:rPr lang="tr-TR" dirty="0" err="1" smtClean="0"/>
              <a:t>scrum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explained</a:t>
            </a:r>
            <a:r>
              <a:rPr lang="tr-TR" dirty="0" smtClean="0"/>
              <a:t> as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topics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scrum</a:t>
            </a:r>
            <a:r>
              <a:rPr lang="tr-TR" dirty="0" smtClean="0"/>
              <a:t> </a:t>
            </a:r>
            <a:r>
              <a:rPr lang="tr-TR" dirty="0" err="1" smtClean="0"/>
              <a:t>framework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Roles</a:t>
            </a:r>
            <a:r>
              <a:rPr lang="tr-TR" dirty="0" smtClean="0"/>
              <a:t>’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owner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role.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ScrumMaster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role.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Finally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third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scrum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team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scrum</a:t>
            </a:r>
            <a:r>
              <a:rPr lang="tr-TR" dirty="0" smtClean="0"/>
              <a:t> </a:t>
            </a:r>
            <a:r>
              <a:rPr lang="tr-TR" dirty="0" err="1" smtClean="0"/>
              <a:t>framework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Ceremonie</a:t>
            </a:r>
            <a:r>
              <a:rPr lang="tr-TR" dirty="0" smtClean="0"/>
              <a:t>’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First,</a:t>
            </a:r>
            <a:r>
              <a:rPr lang="tr-TR" baseline="0" dirty="0" smtClean="0"/>
              <a:t> </a:t>
            </a:r>
            <a:r>
              <a:rPr lang="tr-TR" dirty="0" smtClean="0"/>
              <a:t>sprint </a:t>
            </a:r>
            <a:r>
              <a:rPr lang="tr-TR" dirty="0" err="1" smtClean="0"/>
              <a:t>planning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It</a:t>
            </a:r>
            <a:r>
              <a:rPr lang="tr-TR" baseline="0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Part:</a:t>
            </a:r>
          </a:p>
          <a:p>
            <a:pPr lvl="1"/>
            <a:r>
              <a:rPr lang="en-US" dirty="0" smtClean="0"/>
              <a:t>Product Backlog </a:t>
            </a:r>
            <a:r>
              <a:rPr lang="tr-TR" dirty="0" smtClean="0"/>
              <a:t>is </a:t>
            </a:r>
            <a:r>
              <a:rPr lang="tr-TR" dirty="0" err="1" smtClean="0"/>
              <a:t>created</a:t>
            </a:r>
            <a:r>
              <a:rPr lang="tr-TR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the Sprint Goal </a:t>
            </a:r>
            <a:r>
              <a:rPr lang="tr-TR" dirty="0" smtClean="0"/>
              <a:t>is d</a:t>
            </a:r>
            <a:r>
              <a:rPr lang="en-US" dirty="0" err="1" smtClean="0"/>
              <a:t>etermin</a:t>
            </a:r>
            <a:r>
              <a:rPr lang="tr-TR" dirty="0" smtClean="0"/>
              <a:t>ed.</a:t>
            </a:r>
            <a:endParaRPr lang="en-US" dirty="0" smtClean="0"/>
          </a:p>
          <a:p>
            <a:pPr lvl="1"/>
            <a:r>
              <a:rPr lang="en-US" dirty="0" smtClean="0"/>
              <a:t>Participants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en-US" dirty="0" smtClean="0"/>
              <a:t> Product Owner, Scrum Master, Scrum Team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Part:</a:t>
            </a:r>
          </a:p>
          <a:p>
            <a:pPr lvl="1"/>
            <a:r>
              <a:rPr lang="en-US" dirty="0" smtClean="0"/>
              <a:t>Participants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are</a:t>
            </a:r>
            <a:r>
              <a:rPr lang="tr-TR" baseline="0" dirty="0" smtClean="0"/>
              <a:t> </a:t>
            </a:r>
            <a:r>
              <a:rPr lang="en-US" dirty="0" smtClean="0"/>
              <a:t>Scrum Master, Scrum Team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Sprint Backlog </a:t>
            </a:r>
            <a:r>
              <a:rPr lang="tr-TR" dirty="0" smtClean="0"/>
              <a:t>is </a:t>
            </a:r>
            <a:r>
              <a:rPr lang="tr-TR" dirty="0" err="1" smtClean="0"/>
              <a:t>created</a:t>
            </a:r>
            <a:r>
              <a:rPr lang="tr-TR" dirty="0" smtClean="0"/>
              <a:t>.</a:t>
            </a:r>
            <a:endParaRPr lang="en-US" dirty="0" smtClean="0"/>
          </a:p>
          <a:p>
            <a:pPr lvl="1"/>
            <a:endParaRPr lang="tr-TR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special form of Sprint Planning Meeting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Pre-Project/Kickoff Meeting</a:t>
            </a:r>
            <a:r>
              <a:rPr lang="tr-TR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</a:t>
            </a:r>
            <a:r>
              <a:rPr lang="en-US" dirty="0" err="1" smtClean="0"/>
              <a:t>eeting</a:t>
            </a:r>
            <a:r>
              <a:rPr lang="en-US" dirty="0" smtClean="0"/>
              <a:t> before the begin of the </a:t>
            </a:r>
            <a:r>
              <a:rPr lang="tr-TR" dirty="0" smtClean="0"/>
              <a:t>p</a:t>
            </a:r>
            <a:r>
              <a:rPr lang="en-US" dirty="0" err="1" smtClean="0"/>
              <a:t>roject</a:t>
            </a:r>
            <a:r>
              <a:rPr lang="tr-TR" dirty="0" smtClean="0"/>
              <a:t>.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Again</a:t>
            </a:r>
            <a:r>
              <a:rPr lang="tr-TR" dirty="0" smtClean="0"/>
              <a:t>, SPRINT</a:t>
            </a:r>
            <a:r>
              <a:rPr lang="tr-TR" baseline="0" dirty="0" smtClean="0"/>
              <a:t> is;</a:t>
            </a:r>
            <a:endParaRPr lang="tr-TR" dirty="0" smtClean="0"/>
          </a:p>
          <a:p>
            <a:r>
              <a:rPr lang="tr-TR" dirty="0" smtClean="0"/>
              <a:t>	</a:t>
            </a:r>
            <a:r>
              <a:rPr lang="en-US" dirty="0" smtClean="0"/>
              <a:t>A </a:t>
            </a:r>
            <a:r>
              <a:rPr lang="ru-RU" dirty="0" smtClean="0"/>
              <a:t>month-long iteration</a:t>
            </a:r>
            <a:r>
              <a:rPr lang="en-US" dirty="0" smtClean="0"/>
              <a:t>, during which is incremented a product functionality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smtClean="0"/>
              <a:t>	</a:t>
            </a:r>
            <a:r>
              <a:rPr lang="en-US" dirty="0" smtClean="0"/>
              <a:t>N</a:t>
            </a:r>
            <a:r>
              <a:rPr lang="tr-TR" dirty="0" smtClean="0"/>
              <a:t>o</a:t>
            </a:r>
            <a:r>
              <a:rPr lang="en-US" dirty="0" smtClean="0"/>
              <a:t> outside influence can interfere with the Scrum team during the Sprint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Each Sprint begins with the Daily Scrum Meeting</a:t>
            </a:r>
            <a:r>
              <a:rPr lang="tr-TR" dirty="0" smtClean="0"/>
              <a:t>, it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ceremonie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DAILY SCRUM:</a:t>
            </a:r>
          </a:p>
          <a:p>
            <a:r>
              <a:rPr lang="en-US" dirty="0" smtClean="0"/>
              <a:t>Is NOT a problem solving session</a:t>
            </a:r>
          </a:p>
          <a:p>
            <a:r>
              <a:rPr lang="en-US" dirty="0" smtClean="0"/>
              <a:t>Is NOT a way to collect information about WHO is behind the schedule</a:t>
            </a:r>
          </a:p>
          <a:p>
            <a:r>
              <a:rPr lang="en-US" dirty="0" smtClean="0"/>
              <a:t>Is a meeting in which team members make commitments to each other and to the Scrum Master</a:t>
            </a:r>
          </a:p>
          <a:p>
            <a:r>
              <a:rPr lang="en-US" dirty="0" smtClean="0"/>
              <a:t>Is a good way for a Scrum Master to track the progress of the Team</a:t>
            </a:r>
            <a:endParaRPr lang="ru-RU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None/>
            </a:pPr>
            <a:r>
              <a:rPr lang="en-US" sz="2400" b="0" i="0" dirty="0" smtClean="0">
                <a:latin typeface="Times New Roman" pitchFamily="18" charset="0"/>
                <a:cs typeface="Times New Roman" pitchFamily="18" charset="0"/>
              </a:rPr>
              <a:t>Classical methods have many disadvantages:</a:t>
            </a:r>
          </a:p>
          <a:p>
            <a:pPr lvl="1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huge effort during the planning phase</a:t>
            </a:r>
          </a:p>
          <a:p>
            <a:pPr lvl="1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poor requirements conversion in a rapid changing environment</a:t>
            </a:r>
          </a:p>
          <a:p>
            <a:pPr lvl="1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4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treatment of staff as a factor of production</a:t>
            </a:r>
            <a:endParaRPr lang="en-US" sz="2400" b="0" i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6738" indent="-566738" algn="l">
              <a:buFont typeface="Wingdings" pitchFamily="2" charset="2"/>
              <a:buNone/>
            </a:pPr>
            <a:r>
              <a:rPr lang="tr-TR" sz="2400" b="0" i="0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tr-TR" sz="2400" b="0" i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0" i="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400" b="0" i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0" i="0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tr-TR" sz="2400" b="0" i="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400" b="0" i="0" dirty="0" err="1" smtClean="0">
                <a:latin typeface="Times New Roman" pitchFamily="18" charset="0"/>
                <a:cs typeface="Times New Roman" pitchFamily="18" charset="0"/>
              </a:rPr>
              <a:t>ew</a:t>
            </a:r>
            <a:r>
              <a:rPr lang="en-US" sz="2400" b="0" i="0" dirty="0" smtClean="0">
                <a:latin typeface="Times New Roman" pitchFamily="18" charset="0"/>
                <a:cs typeface="Times New Roman" pitchFamily="18" charset="0"/>
              </a:rPr>
              <a:t> methods: </a:t>
            </a:r>
            <a:r>
              <a:rPr lang="en-US" sz="24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Agile Methodology</a:t>
            </a:r>
            <a:endParaRPr lang="tr-TR" sz="2400" b="0" i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6738" indent="-566738" algn="l">
              <a:buFont typeface="Wingdings" pitchFamily="2" charset="2"/>
              <a:buNone/>
            </a:pPr>
            <a:endParaRPr lang="tr-TR" sz="2400" b="0" i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Agile proponents believe</a:t>
            </a:r>
            <a:r>
              <a:rPr lang="tr-TR" sz="2400" baseline="0" dirty="0" smtClean="0"/>
              <a:t> </a:t>
            </a:r>
            <a:r>
              <a:rPr lang="tr-TR" sz="2400" baseline="0" dirty="0" err="1" smtClean="0"/>
              <a:t>that</a:t>
            </a:r>
            <a:r>
              <a:rPr lang="tr-TR" sz="2400" baseline="0" dirty="0" smtClean="0"/>
              <a:t>:</a:t>
            </a:r>
            <a:endParaRPr lang="en-US" sz="2400" dirty="0" smtClean="0"/>
          </a:p>
          <a:p>
            <a:pPr lvl="1"/>
            <a:r>
              <a:rPr lang="en-US" sz="2000" dirty="0" smtClean="0"/>
              <a:t>Current software development processes are too heavyweight </a:t>
            </a:r>
            <a:endParaRPr lang="tr-TR" sz="2000" dirty="0" smtClean="0"/>
          </a:p>
          <a:p>
            <a:pPr lvl="1"/>
            <a:r>
              <a:rPr lang="en-US" sz="2000" dirty="0" smtClean="0"/>
              <a:t>Too many things are done that are not directly related to software product being produced</a:t>
            </a:r>
          </a:p>
          <a:p>
            <a:pPr lvl="1"/>
            <a:r>
              <a:rPr lang="en-US" sz="2000" dirty="0" smtClean="0"/>
              <a:t>Current software development is too rigid</a:t>
            </a:r>
          </a:p>
          <a:p>
            <a:pPr lvl="2"/>
            <a:r>
              <a:rPr lang="en-US" sz="2000" dirty="0" smtClean="0"/>
              <a:t>Difficulty with incomplete or changing requirements</a:t>
            </a:r>
          </a:p>
          <a:p>
            <a:pPr lvl="2"/>
            <a:r>
              <a:rPr lang="en-US" sz="2000" dirty="0" smtClean="0"/>
              <a:t>Short development cycles (Internet applications)</a:t>
            </a:r>
          </a:p>
          <a:p>
            <a:pPr lvl="1"/>
            <a:r>
              <a:rPr lang="en-US" sz="2000" dirty="0" smtClean="0"/>
              <a:t>More active customer involvement needed</a:t>
            </a:r>
          </a:p>
          <a:p>
            <a:pPr lvl="2"/>
            <a:endParaRPr lang="tr-TR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Agile methods are considered </a:t>
            </a:r>
            <a:r>
              <a:rPr lang="tr-TR" sz="2400" dirty="0" err="1" smtClean="0"/>
              <a:t>that</a:t>
            </a:r>
            <a:r>
              <a:rPr lang="tr-TR" sz="2400" baseline="0" dirty="0" smtClean="0"/>
              <a:t> </a:t>
            </a:r>
            <a:r>
              <a:rPr lang="tr-TR" sz="2400" baseline="0" dirty="0" err="1" smtClean="0"/>
              <a:t>they</a:t>
            </a:r>
            <a:r>
              <a:rPr lang="tr-TR" sz="2400" baseline="0" dirty="0" smtClean="0"/>
              <a:t> </a:t>
            </a:r>
            <a:r>
              <a:rPr lang="tr-TR" sz="2400" baseline="0" dirty="0" err="1" smtClean="0"/>
              <a:t>are</a:t>
            </a:r>
            <a:r>
              <a:rPr lang="tr-TR" sz="2400" baseline="0" dirty="0" smtClean="0"/>
              <a:t>: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Lightweight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People-based rather than Plan-based</a:t>
            </a:r>
            <a:endParaRPr lang="tr-TR" sz="20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Daily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scrum</a:t>
            </a:r>
            <a:r>
              <a:rPr lang="tr-TR" baseline="0" dirty="0" smtClean="0"/>
              <a:t> </a:t>
            </a:r>
            <a:r>
              <a:rPr lang="tr-TR" baseline="0" dirty="0" err="1" smtClean="0"/>
              <a:t>e</a:t>
            </a:r>
            <a:r>
              <a:rPr lang="tr-TR" dirty="0" err="1" smtClean="0"/>
              <a:t>veryone</a:t>
            </a:r>
            <a:r>
              <a:rPr lang="tr-TR" dirty="0" smtClean="0"/>
              <a:t> </a:t>
            </a:r>
            <a:r>
              <a:rPr lang="tr-TR" dirty="0" err="1" smtClean="0"/>
              <a:t>answers</a:t>
            </a:r>
            <a:r>
              <a:rPr lang="tr-TR" dirty="0" smtClean="0"/>
              <a:t> 3 </a:t>
            </a:r>
            <a:r>
              <a:rPr lang="tr-TR" dirty="0" err="1" smtClean="0"/>
              <a:t>questions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lvl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What did you do yesterday</a:t>
            </a:r>
          </a:p>
          <a:p>
            <a:pPr lvl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What will you do today?</a:t>
            </a:r>
          </a:p>
          <a:p>
            <a:pPr lvl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What obstacles are in your way?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0" dirty="0" err="1" smtClean="0"/>
              <a:t>third</a:t>
            </a:r>
            <a:r>
              <a:rPr lang="tr-TR" b="0" dirty="0" smtClean="0"/>
              <a:t>,</a:t>
            </a:r>
            <a:r>
              <a:rPr lang="tr-TR" b="0" baseline="0" dirty="0" smtClean="0"/>
              <a:t> 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Sprint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endParaRPr lang="tr-TR" sz="1200" b="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fourth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Sprint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Retrospective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Meeting </a:t>
            </a: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deal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past events or situations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Sprint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Retrospective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Meeting w</a:t>
            </a:r>
            <a:r>
              <a:rPr lang="en-US" dirty="0" smtClean="0"/>
              <a:t>hole team gathers and discusses what they’d like to: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Start,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Stop, </a:t>
            </a:r>
            <a:r>
              <a:rPr lang="tr-TR" dirty="0" err="1" smtClean="0"/>
              <a:t>and</a:t>
            </a:r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 smtClean="0"/>
              <a:t>Continue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scrum</a:t>
            </a:r>
            <a:r>
              <a:rPr lang="tr-TR" dirty="0" smtClean="0"/>
              <a:t> </a:t>
            </a:r>
            <a:r>
              <a:rPr lang="tr-TR" dirty="0" err="1" smtClean="0"/>
              <a:t>framework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Artifacts</a:t>
            </a:r>
            <a:r>
              <a:rPr lang="tr-TR" dirty="0" smtClean="0"/>
              <a:t>’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Backlog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tr-TR" sz="12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dirty="0" err="1" smtClean="0"/>
              <a:t>equirements</a:t>
            </a:r>
            <a:r>
              <a:rPr lang="en-US" dirty="0" smtClean="0"/>
              <a:t> for a system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</a:t>
            </a:r>
            <a:r>
              <a:rPr lang="en-US" dirty="0" smtClean="0"/>
              <a:t>s managed and owned by a Product Owner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in </a:t>
            </a:r>
            <a:r>
              <a:rPr lang="tr-TR" dirty="0" err="1" smtClean="0"/>
              <a:t>the</a:t>
            </a:r>
            <a:r>
              <a:rPr lang="tr-TR" dirty="0" smtClean="0"/>
              <a:t> form of a s</a:t>
            </a:r>
            <a:r>
              <a:rPr lang="en-US" dirty="0" err="1" smtClean="0"/>
              <a:t>preadsheet</a:t>
            </a:r>
            <a:r>
              <a:rPr lang="en-US" dirty="0" smtClean="0"/>
              <a:t> (typically)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Usually </a:t>
            </a:r>
            <a:r>
              <a:rPr lang="tr-TR" dirty="0" smtClean="0"/>
              <a:t>it </a:t>
            </a:r>
            <a:r>
              <a:rPr lang="en-US" dirty="0" smtClean="0"/>
              <a:t>is created during the Sprint Planning Meeting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Here is an </a:t>
            </a:r>
            <a:r>
              <a:rPr lang="tr-TR" dirty="0" err="1" smtClean="0"/>
              <a:t>example</a:t>
            </a:r>
            <a:r>
              <a:rPr lang="tr-TR" dirty="0" smtClean="0"/>
              <a:t> of </a:t>
            </a:r>
            <a:r>
              <a:rPr lang="tr-TR" dirty="0" err="1" smtClean="0"/>
              <a:t>product</a:t>
            </a:r>
            <a:r>
              <a:rPr lang="tr-TR" dirty="0" smtClean="0"/>
              <a:t> </a:t>
            </a:r>
            <a:r>
              <a:rPr lang="tr-TR" dirty="0" err="1" smtClean="0"/>
              <a:t>backlog</a:t>
            </a:r>
            <a:r>
              <a:rPr lang="tr-TR" dirty="0" smtClean="0"/>
              <a:t>.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Now</a:t>
            </a:r>
            <a:r>
              <a:rPr lang="tr-TR" dirty="0" smtClean="0"/>
              <a:t> sprint </a:t>
            </a:r>
            <a:r>
              <a:rPr lang="tr-TR" dirty="0" err="1" smtClean="0"/>
              <a:t>backlog</a:t>
            </a:r>
            <a:r>
              <a:rPr lang="tr-TR" dirty="0" smtClean="0"/>
              <a:t>.</a:t>
            </a:r>
          </a:p>
          <a:p>
            <a:r>
              <a:rPr lang="en-US" dirty="0" smtClean="0"/>
              <a:t>Scrum team takes the Sprint Goal and decides what tasks are necessary</a:t>
            </a:r>
            <a:r>
              <a:rPr lang="tr-TR" dirty="0" smtClean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dirty="0" smtClean="0">
                <a:latin typeface="Times New Roman" pitchFamily="18" charset="0"/>
                <a:cs typeface="Times New Roman" pitchFamily="18" charset="0"/>
              </a:rPr>
              <a:t>Sprint </a:t>
            </a:r>
            <a:r>
              <a:rPr lang="tr-TR" sz="1200" b="0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tr-TR" sz="1200" b="0" baseline="0" dirty="0" smtClean="0">
                <a:latin typeface="Times New Roman" pitchFamily="18" charset="0"/>
                <a:cs typeface="Times New Roman" pitchFamily="18" charset="0"/>
              </a:rPr>
              <a:t> is a</a:t>
            </a:r>
            <a:r>
              <a:rPr lang="en-US" sz="1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short statement of what the work will be focused on during the sprint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/>
          </a:p>
          <a:p>
            <a:endParaRPr lang="tr-TR" dirty="0" smtClean="0"/>
          </a:p>
          <a:p>
            <a:r>
              <a:rPr lang="en-US" dirty="0" smtClean="0"/>
              <a:t>Team self-organizes around how they’ll meet the Sprint Goal</a:t>
            </a:r>
            <a:r>
              <a:rPr lang="tr-TR" dirty="0" smtClean="0"/>
              <a:t>,</a:t>
            </a:r>
            <a:r>
              <a:rPr lang="tr-TR" baseline="0" dirty="0" smtClean="0"/>
              <a:t> </a:t>
            </a:r>
            <a:r>
              <a:rPr lang="en-US" dirty="0" smtClean="0"/>
              <a:t>Manager doesn’t assign tasks to individuals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Managers don’t make decisions for the team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err="1" smtClean="0"/>
              <a:t>Finally</a:t>
            </a:r>
            <a:r>
              <a:rPr lang="tr-TR" dirty="0" smtClean="0"/>
              <a:t> </a:t>
            </a:r>
            <a:r>
              <a:rPr lang="en-US" dirty="0" smtClean="0"/>
              <a:t>Sprint Backlog is created</a:t>
            </a:r>
            <a:r>
              <a:rPr lang="tr-TR" dirty="0" smtClean="0"/>
              <a:t>.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Sprint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backlog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changes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sprint.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subset of Product Backlog Items, which define the work for a Sprint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Is created ONLY by Team members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Each Item has it’s own status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Should be updated every day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No more than 300 tasks in the list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If a task requires more than 16 hours, it should be broken down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Team can add or subtract items from the list. Product Owner is not allowed to do it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/>
              <a:t>No single agile method</a:t>
            </a:r>
          </a:p>
          <a:p>
            <a:pPr>
              <a:lnSpc>
                <a:spcPct val="90000"/>
              </a:lnSpc>
            </a:pP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s</a:t>
            </a:r>
            <a:r>
              <a:rPr lang="en-US" sz="2400" dirty="0" err="1" smtClean="0"/>
              <a:t>everal</a:t>
            </a:r>
            <a:r>
              <a:rPr lang="en-US" sz="2400" dirty="0" smtClean="0"/>
              <a:t> agile methods</a:t>
            </a:r>
            <a:r>
              <a:rPr lang="tr-TR" sz="2400" dirty="0" smtClean="0"/>
              <a:t> as </a:t>
            </a:r>
            <a:r>
              <a:rPr lang="tr-TR" sz="2400" dirty="0" err="1" smtClean="0"/>
              <a:t>seen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slide</a:t>
            </a:r>
            <a:r>
              <a:rPr lang="tr-TR" sz="2400" dirty="0" smtClean="0"/>
              <a:t>.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artifact</a:t>
            </a:r>
            <a:r>
              <a:rPr lang="tr-TR" dirty="0" smtClean="0"/>
              <a:t>, Sprint </a:t>
            </a:r>
            <a:r>
              <a:rPr lang="tr-TR" dirty="0" err="1" smtClean="0"/>
              <a:t>Burn</a:t>
            </a:r>
            <a:r>
              <a:rPr lang="tr-TR" dirty="0" smtClean="0"/>
              <a:t> </a:t>
            </a:r>
            <a:r>
              <a:rPr lang="tr-TR" dirty="0" err="1" smtClean="0"/>
              <a:t>down</a:t>
            </a:r>
            <a:r>
              <a:rPr lang="tr-TR" dirty="0" smtClean="0"/>
              <a:t> Chart:</a:t>
            </a:r>
          </a:p>
          <a:p>
            <a:endParaRPr lang="tr-TR" dirty="0" smtClean="0"/>
          </a:p>
          <a:p>
            <a:r>
              <a:rPr lang="en-US" dirty="0" smtClean="0"/>
              <a:t>Depicts the total Sprint Backlog hours remaining per day</a:t>
            </a:r>
          </a:p>
          <a:p>
            <a:r>
              <a:rPr lang="en-US" dirty="0" smtClean="0"/>
              <a:t>Shows the estimated amount of time to release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smtClean="0"/>
              <a:t>Ideally should burn down to zero to the end of the Sprint</a:t>
            </a:r>
          </a:p>
          <a:p>
            <a:r>
              <a:rPr lang="en-US" dirty="0" smtClean="0"/>
              <a:t>Actually is not a straight line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marL="673804" indent="-419804">
              <a:lnSpc>
                <a:spcPct val="90000"/>
              </a:lnSpc>
              <a:spcBef>
                <a:spcPts val="1300"/>
              </a:spcBef>
              <a:defRPr sz="3400"/>
            </a:pPr>
            <a:r>
              <a:rPr lang="en-US" dirty="0" smtClean="0"/>
              <a:t>Typical individual team is 6-10 </a:t>
            </a:r>
            <a:r>
              <a:rPr lang="en-US" dirty="0" err="1" smtClean="0"/>
              <a:t>peopl</a:t>
            </a:r>
            <a:r>
              <a:rPr lang="tr-TR" dirty="0" smtClean="0"/>
              <a:t>e,</a:t>
            </a:r>
            <a:endParaRPr lang="en-US" dirty="0" smtClean="0"/>
          </a:p>
          <a:p>
            <a:pPr marL="1013617" lvl="1" indent="-416718">
              <a:lnSpc>
                <a:spcPct val="90000"/>
              </a:lnSpc>
              <a:spcBef>
                <a:spcPts val="1300"/>
              </a:spcBef>
              <a:buClrTx/>
              <a:defRPr sz="3000"/>
            </a:pPr>
            <a:r>
              <a:rPr lang="en-US" dirty="0" smtClean="0"/>
              <a:t>Scalability comes from teams of teams</a:t>
            </a:r>
          </a:p>
          <a:p>
            <a:pPr marL="673804" indent="-419804">
              <a:lnSpc>
                <a:spcPct val="90000"/>
              </a:lnSpc>
              <a:spcBef>
                <a:spcPts val="1300"/>
              </a:spcBef>
              <a:defRPr sz="3400"/>
            </a:pPr>
            <a:r>
              <a:rPr lang="en-US" dirty="0" smtClean="0"/>
              <a:t>Factors in scaling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:</a:t>
            </a:r>
            <a:endParaRPr lang="en-US" dirty="0" smtClean="0"/>
          </a:p>
          <a:p>
            <a:pPr marL="1013617" lvl="1" indent="-416718">
              <a:lnSpc>
                <a:spcPct val="90000"/>
              </a:lnSpc>
              <a:spcBef>
                <a:spcPts val="1300"/>
              </a:spcBef>
              <a:buClrTx/>
              <a:defRPr sz="3000"/>
            </a:pPr>
            <a:r>
              <a:rPr lang="en-US" dirty="0" smtClean="0"/>
              <a:t>Type of application</a:t>
            </a:r>
          </a:p>
          <a:p>
            <a:pPr marL="1013617" lvl="1" indent="-416718">
              <a:lnSpc>
                <a:spcPct val="90000"/>
              </a:lnSpc>
              <a:spcBef>
                <a:spcPts val="1300"/>
              </a:spcBef>
              <a:buClrTx/>
              <a:defRPr sz="3000"/>
            </a:pPr>
            <a:r>
              <a:rPr lang="en-US" dirty="0" smtClean="0"/>
              <a:t>Team size</a:t>
            </a:r>
          </a:p>
          <a:p>
            <a:pPr marL="1013617" lvl="1" indent="-416718">
              <a:lnSpc>
                <a:spcPct val="90000"/>
              </a:lnSpc>
              <a:spcBef>
                <a:spcPts val="1300"/>
              </a:spcBef>
              <a:buClrTx/>
              <a:defRPr sz="3000"/>
            </a:pPr>
            <a:r>
              <a:rPr lang="en-US" dirty="0" smtClean="0"/>
              <a:t>Team dispersion</a:t>
            </a:r>
          </a:p>
          <a:p>
            <a:pPr marL="1013617" lvl="1" indent="-416718">
              <a:lnSpc>
                <a:spcPct val="90000"/>
              </a:lnSpc>
              <a:spcBef>
                <a:spcPts val="1300"/>
              </a:spcBef>
              <a:buClrTx/>
              <a:defRPr sz="3000"/>
            </a:pPr>
            <a:r>
              <a:rPr lang="en-US" dirty="0" smtClean="0"/>
              <a:t>Project duration</a:t>
            </a:r>
          </a:p>
          <a:p>
            <a:pPr marL="673804" indent="-419804">
              <a:lnSpc>
                <a:spcPct val="90000"/>
              </a:lnSpc>
              <a:spcBef>
                <a:spcPts val="1300"/>
              </a:spcBef>
              <a:defRPr sz="3400"/>
            </a:pPr>
            <a:r>
              <a:rPr lang="en-US" dirty="0" smtClean="0"/>
              <a:t>Scrum has been used on multiple 500+ person projects</a:t>
            </a:r>
            <a:endParaRPr lang="tr-TR" dirty="0" smtClean="0"/>
          </a:p>
          <a:p>
            <a:pPr marL="673804" marR="0" indent="-419804" algn="l" defTabSz="914400" rtl="0" eaLnBrk="1" fontAlgn="auto" latinLnBrk="0" hangingPunct="1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400"/>
            </a:pPr>
            <a:r>
              <a:rPr lang="en-US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en-US" dirty="0" smtClean="0"/>
              <a:t>"Scrum of Scrums" or what called "Meta-Scrum“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Eventually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here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how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scrum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advantages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drawbacks</a:t>
            </a:r>
            <a:r>
              <a:rPr lang="tr-TR" dirty="0" smtClean="0"/>
              <a:t> of </a:t>
            </a:r>
            <a:r>
              <a:rPr lang="tr-TR" dirty="0" err="1" smtClean="0"/>
              <a:t>scrum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9564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No single definition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agile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Agile Manifesto closest to a definition</a:t>
            </a:r>
          </a:p>
          <a:p>
            <a:pPr lvl="1">
              <a:lnSpc>
                <a:spcPct val="90000"/>
              </a:lnSpc>
            </a:pPr>
            <a:r>
              <a:rPr lang="tr-TR" sz="2000" dirty="0" err="1" smtClean="0"/>
              <a:t>It</a:t>
            </a:r>
            <a:r>
              <a:rPr lang="tr-TR" sz="2000" dirty="0" smtClean="0"/>
              <a:t> has a s</a:t>
            </a:r>
            <a:r>
              <a:rPr lang="en-US" sz="2000" dirty="0" smtClean="0"/>
              <a:t>et of principles</a:t>
            </a:r>
          </a:p>
          <a:p>
            <a:pPr lvl="1">
              <a:lnSpc>
                <a:spcPct val="90000"/>
              </a:lnSpc>
            </a:pPr>
            <a:r>
              <a:rPr lang="tr-TR" sz="2000" dirty="0" err="1" smtClean="0"/>
              <a:t>And</a:t>
            </a:r>
            <a:r>
              <a:rPr lang="tr-TR" sz="2000" dirty="0" smtClean="0"/>
              <a:t> d</a:t>
            </a:r>
            <a:r>
              <a:rPr lang="en-US" sz="2000" dirty="0" err="1" smtClean="0"/>
              <a:t>eveloped</a:t>
            </a:r>
            <a:r>
              <a:rPr lang="en-US" sz="2000" dirty="0" smtClean="0"/>
              <a:t> by Agile Alliance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Scrum</a:t>
            </a: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scrum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has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been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firms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has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scrum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Scrum projects make progress in a series of “sprints”</a:t>
            </a:r>
            <a:r>
              <a:rPr lang="tr-TR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Product is designed, coded, and tested during the sprint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Rather than doing all of one thing at a time...</a:t>
            </a:r>
          </a:p>
          <a:p>
            <a:endParaRPr lang="tr-T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...Scrum teams do a little of everything all the time</a:t>
            </a:r>
            <a:r>
              <a:rPr lang="tr-TR" dirty="0" smtClean="0"/>
              <a:t>.</a:t>
            </a:r>
            <a:endParaRPr lang="en-US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23.03.2020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714348" y="3357562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Week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  <a:p>
            <a:pPr algn="ctr"/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Agile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</a:t>
            </a:r>
            <a:r>
              <a:rPr lang="tr-TR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Project </a:t>
            </a:r>
            <a:r>
              <a:rPr lang="tr-TR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80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 changes during the sprint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571480"/>
            <a:ext cx="863611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framework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785794"/>
            <a:ext cx="7500990" cy="5337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framework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785794"/>
            <a:ext cx="7500990" cy="5337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Oval"/>
          <p:cNvSpPr/>
          <p:nvPr/>
        </p:nvSpPr>
        <p:spPr>
          <a:xfrm>
            <a:off x="857224" y="571480"/>
            <a:ext cx="2643206" cy="2143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69964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Product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owner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58756" y="1243248"/>
            <a:ext cx="80010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features of the product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Decide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on release date and content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esponsible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the profitability of the product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Prioritize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features according to market value 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Adjust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features and priority every iteration, as needed  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Accept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reject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work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69964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ScrumMaster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58756" y="1243248"/>
            <a:ext cx="80010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Represents management to the project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Responsible for enacting Scrum values and practices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Removes impediments 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Ensure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that the team is fully functional and productive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Enable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close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cooperation across all roles and functions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Shield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team from external interferences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670612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58756" y="1214220"/>
            <a:ext cx="800100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all the people who will committed to the delivery of the backlogs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staffed by PMs, Developers, Testers, Support – i.e. ALL the typical project staff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714154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58756" y="1257762"/>
            <a:ext cx="800100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Typically 5-9 people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Cross-functional: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Programmers, testers, user experience designers, etc.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Members should be full-time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May be exceptions (e.g., database administrator)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Teams are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self-organizing</a:t>
            </a:r>
          </a:p>
          <a:p>
            <a:pPr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Membership should change only between sprints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framework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785794"/>
            <a:ext cx="7500990" cy="5337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Oval"/>
          <p:cNvSpPr/>
          <p:nvPr/>
        </p:nvSpPr>
        <p:spPr>
          <a:xfrm>
            <a:off x="2928926" y="2143116"/>
            <a:ext cx="2643206" cy="2143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Planning Meeting</a:t>
            </a:r>
          </a:p>
        </p:txBody>
      </p:sp>
      <p:sp>
        <p:nvSpPr>
          <p:cNvPr id="1469444" name="Rectangle 4"/>
          <p:cNvSpPr>
            <a:spLocks noChangeArrowheads="1"/>
          </p:cNvSpPr>
          <p:nvPr/>
        </p:nvSpPr>
        <p:spPr bwMode="auto">
          <a:xfrm>
            <a:off x="3581400" y="3743325"/>
            <a:ext cx="2514600" cy="2047875"/>
          </a:xfrm>
          <a:prstGeom prst="rect">
            <a:avLst/>
          </a:prstGeom>
          <a:solidFill>
            <a:srgbClr val="CCFFFF"/>
          </a:solidFill>
          <a:ln w="31750" algn="ctr">
            <a:solidFill>
              <a:srgbClr val="3366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2000">
                <a:latin typeface="Arial" charset="0"/>
              </a:rPr>
              <a:t>Sprint Planning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2000">
                <a:latin typeface="Arial" charset="0"/>
              </a:rPr>
              <a:t>Meeting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43000" y="3733800"/>
            <a:ext cx="2438400" cy="304800"/>
            <a:chOff x="576" y="1392"/>
            <a:chExt cx="1536" cy="192"/>
          </a:xfrm>
        </p:grpSpPr>
        <p:sp>
          <p:nvSpPr>
            <p:cNvPr id="1469446" name="Line 6"/>
            <p:cNvSpPr>
              <a:spLocks noChangeShapeType="1"/>
            </p:cNvSpPr>
            <p:nvPr/>
          </p:nvSpPr>
          <p:spPr bwMode="auto">
            <a:xfrm>
              <a:off x="1680" y="1488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469447" name="Rectangle 7"/>
            <p:cNvSpPr>
              <a:spLocks noChangeArrowheads="1"/>
            </p:cNvSpPr>
            <p:nvPr/>
          </p:nvSpPr>
          <p:spPr bwMode="auto">
            <a:xfrm>
              <a:off x="576" y="1392"/>
              <a:ext cx="1104" cy="192"/>
            </a:xfrm>
            <a:prstGeom prst="rect">
              <a:avLst/>
            </a:prstGeom>
            <a:solidFill>
              <a:srgbClr val="99CCFF"/>
            </a:solidFill>
            <a:ln w="31750" algn="ctr">
              <a:solidFill>
                <a:srgbClr val="006CD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latin typeface="Arial" charset="0"/>
                </a:rPr>
                <a:t>Product Backlog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143000" y="4171950"/>
            <a:ext cx="2438400" cy="304800"/>
            <a:chOff x="576" y="1668"/>
            <a:chExt cx="1536" cy="192"/>
          </a:xfrm>
        </p:grpSpPr>
        <p:sp>
          <p:nvSpPr>
            <p:cNvPr id="1469449" name="Rectangle 9"/>
            <p:cNvSpPr>
              <a:spLocks noChangeArrowheads="1"/>
            </p:cNvSpPr>
            <p:nvPr/>
          </p:nvSpPr>
          <p:spPr bwMode="auto">
            <a:xfrm>
              <a:off x="576" y="1668"/>
              <a:ext cx="1104" cy="192"/>
            </a:xfrm>
            <a:prstGeom prst="rect">
              <a:avLst/>
            </a:prstGeom>
            <a:solidFill>
              <a:srgbClr val="99CCFF"/>
            </a:solidFill>
            <a:ln w="31750" algn="ctr">
              <a:solidFill>
                <a:srgbClr val="006CD8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latin typeface="Arial" charset="0"/>
                </a:rPr>
                <a:t>Team Capabilities</a:t>
              </a:r>
            </a:p>
          </p:txBody>
        </p:sp>
        <p:sp>
          <p:nvSpPr>
            <p:cNvPr id="1469450" name="Line 10"/>
            <p:cNvSpPr>
              <a:spLocks noChangeShapeType="1"/>
            </p:cNvSpPr>
            <p:nvPr/>
          </p:nvSpPr>
          <p:spPr bwMode="auto">
            <a:xfrm>
              <a:off x="1680" y="1764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43000" y="4610100"/>
            <a:ext cx="2438400" cy="304800"/>
            <a:chOff x="576" y="1944"/>
            <a:chExt cx="1536" cy="192"/>
          </a:xfrm>
        </p:grpSpPr>
        <p:sp>
          <p:nvSpPr>
            <p:cNvPr id="1469452" name="Rectangle 12"/>
            <p:cNvSpPr>
              <a:spLocks noChangeArrowheads="1"/>
            </p:cNvSpPr>
            <p:nvPr/>
          </p:nvSpPr>
          <p:spPr bwMode="auto">
            <a:xfrm>
              <a:off x="576" y="1944"/>
              <a:ext cx="1104" cy="192"/>
            </a:xfrm>
            <a:prstGeom prst="rect">
              <a:avLst/>
            </a:prstGeom>
            <a:solidFill>
              <a:srgbClr val="99CCFF"/>
            </a:solidFill>
            <a:ln w="31750" algn="ctr">
              <a:solidFill>
                <a:srgbClr val="006CD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latin typeface="Arial" charset="0"/>
                </a:rPr>
                <a:t>Business Conditions</a:t>
              </a:r>
            </a:p>
          </p:txBody>
        </p:sp>
        <p:sp>
          <p:nvSpPr>
            <p:cNvPr id="1469453" name="Line 13"/>
            <p:cNvSpPr>
              <a:spLocks noChangeShapeType="1"/>
            </p:cNvSpPr>
            <p:nvPr/>
          </p:nvSpPr>
          <p:spPr bwMode="auto">
            <a:xfrm>
              <a:off x="1680" y="2040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143000" y="5048250"/>
            <a:ext cx="2438400" cy="304800"/>
            <a:chOff x="576" y="2220"/>
            <a:chExt cx="1536" cy="192"/>
          </a:xfrm>
        </p:grpSpPr>
        <p:sp>
          <p:nvSpPr>
            <p:cNvPr id="1469455" name="Rectangle 15"/>
            <p:cNvSpPr>
              <a:spLocks noChangeArrowheads="1"/>
            </p:cNvSpPr>
            <p:nvPr/>
          </p:nvSpPr>
          <p:spPr bwMode="auto">
            <a:xfrm>
              <a:off x="576" y="2220"/>
              <a:ext cx="1104" cy="192"/>
            </a:xfrm>
            <a:prstGeom prst="rect">
              <a:avLst/>
            </a:prstGeom>
            <a:solidFill>
              <a:srgbClr val="99CCFF"/>
            </a:solidFill>
            <a:ln w="31750" algn="ctr">
              <a:solidFill>
                <a:srgbClr val="006CD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latin typeface="Arial" charset="0"/>
                </a:rPr>
                <a:t>Technology</a:t>
              </a:r>
            </a:p>
          </p:txBody>
        </p:sp>
        <p:sp>
          <p:nvSpPr>
            <p:cNvPr id="1469456" name="Line 16"/>
            <p:cNvSpPr>
              <a:spLocks noChangeShapeType="1"/>
            </p:cNvSpPr>
            <p:nvPr/>
          </p:nvSpPr>
          <p:spPr bwMode="auto">
            <a:xfrm>
              <a:off x="1680" y="2316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1143000" y="5486400"/>
            <a:ext cx="2438400" cy="304800"/>
            <a:chOff x="576" y="2496"/>
            <a:chExt cx="1536" cy="192"/>
          </a:xfrm>
        </p:grpSpPr>
        <p:sp>
          <p:nvSpPr>
            <p:cNvPr id="1469458" name="Rectangle 18"/>
            <p:cNvSpPr>
              <a:spLocks noChangeArrowheads="1"/>
            </p:cNvSpPr>
            <p:nvPr/>
          </p:nvSpPr>
          <p:spPr bwMode="auto">
            <a:xfrm>
              <a:off x="576" y="2496"/>
              <a:ext cx="1104" cy="192"/>
            </a:xfrm>
            <a:prstGeom prst="rect">
              <a:avLst/>
            </a:prstGeom>
            <a:solidFill>
              <a:srgbClr val="99CCFF"/>
            </a:solidFill>
            <a:ln w="31750" algn="ctr">
              <a:solidFill>
                <a:srgbClr val="006CD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400">
                  <a:latin typeface="Arial" charset="0"/>
                </a:rPr>
                <a:t>Current Product</a:t>
              </a:r>
            </a:p>
          </p:txBody>
        </p:sp>
        <p:sp>
          <p:nvSpPr>
            <p:cNvPr id="1469459" name="Line 19"/>
            <p:cNvSpPr>
              <a:spLocks noChangeShapeType="1"/>
            </p:cNvSpPr>
            <p:nvPr/>
          </p:nvSpPr>
          <p:spPr bwMode="auto">
            <a:xfrm>
              <a:off x="1680" y="2592"/>
              <a:ext cx="43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469460" name="Rectangle 20"/>
          <p:cNvSpPr>
            <a:spLocks noChangeArrowheads="1"/>
          </p:cNvSpPr>
          <p:nvPr/>
        </p:nvSpPr>
        <p:spPr bwMode="auto">
          <a:xfrm>
            <a:off x="6781800" y="49530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Sprint Backlog</a:t>
            </a:r>
          </a:p>
        </p:txBody>
      </p:sp>
      <p:sp>
        <p:nvSpPr>
          <p:cNvPr id="1469461" name="Line 21"/>
          <p:cNvSpPr>
            <a:spLocks noChangeShapeType="1"/>
          </p:cNvSpPr>
          <p:nvPr/>
        </p:nvSpPr>
        <p:spPr bwMode="auto">
          <a:xfrm>
            <a:off x="6096000" y="5105400"/>
            <a:ext cx="685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469462" name="Line 22"/>
          <p:cNvSpPr>
            <a:spLocks noChangeShapeType="1"/>
          </p:cNvSpPr>
          <p:nvPr/>
        </p:nvSpPr>
        <p:spPr bwMode="auto">
          <a:xfrm>
            <a:off x="3781425" y="2590800"/>
            <a:ext cx="0" cy="1143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469463" name="Line 23"/>
          <p:cNvSpPr>
            <a:spLocks noChangeShapeType="1"/>
          </p:cNvSpPr>
          <p:nvPr/>
        </p:nvSpPr>
        <p:spPr bwMode="auto">
          <a:xfrm>
            <a:off x="4381500" y="2590800"/>
            <a:ext cx="0" cy="1143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469464" name="Line 24"/>
          <p:cNvSpPr>
            <a:spLocks noChangeShapeType="1"/>
          </p:cNvSpPr>
          <p:nvPr/>
        </p:nvSpPr>
        <p:spPr bwMode="auto">
          <a:xfrm>
            <a:off x="4972050" y="2590800"/>
            <a:ext cx="0" cy="1143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469465" name="Line 25"/>
          <p:cNvSpPr>
            <a:spLocks noChangeShapeType="1"/>
          </p:cNvSpPr>
          <p:nvPr/>
        </p:nvSpPr>
        <p:spPr bwMode="auto">
          <a:xfrm>
            <a:off x="5572125" y="2590800"/>
            <a:ext cx="0" cy="1143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469466" name="Rectangle 26"/>
          <p:cNvSpPr>
            <a:spLocks noChangeArrowheads="1"/>
          </p:cNvSpPr>
          <p:nvPr/>
        </p:nvSpPr>
        <p:spPr bwMode="auto">
          <a:xfrm rot="18765165">
            <a:off x="3390900" y="20955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Product Owner</a:t>
            </a:r>
          </a:p>
        </p:txBody>
      </p:sp>
      <p:sp>
        <p:nvSpPr>
          <p:cNvPr id="1469467" name="Rectangle 27"/>
          <p:cNvSpPr>
            <a:spLocks noChangeArrowheads="1"/>
          </p:cNvSpPr>
          <p:nvPr/>
        </p:nvSpPr>
        <p:spPr bwMode="auto">
          <a:xfrm rot="18765165">
            <a:off x="3987800" y="20955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Scrum Team</a:t>
            </a:r>
          </a:p>
        </p:txBody>
      </p:sp>
      <p:sp>
        <p:nvSpPr>
          <p:cNvPr id="1469468" name="Rectangle 28"/>
          <p:cNvSpPr>
            <a:spLocks noChangeArrowheads="1"/>
          </p:cNvSpPr>
          <p:nvPr/>
        </p:nvSpPr>
        <p:spPr bwMode="auto">
          <a:xfrm rot="18765165">
            <a:off x="5181600" y="20955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Management</a:t>
            </a:r>
          </a:p>
        </p:txBody>
      </p:sp>
      <p:sp>
        <p:nvSpPr>
          <p:cNvPr id="1469469" name="Rectangle 29"/>
          <p:cNvSpPr>
            <a:spLocks noChangeArrowheads="1"/>
          </p:cNvSpPr>
          <p:nvPr/>
        </p:nvSpPr>
        <p:spPr bwMode="auto">
          <a:xfrm rot="18765165">
            <a:off x="4584700" y="20955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Customers</a:t>
            </a:r>
          </a:p>
        </p:txBody>
      </p:sp>
      <p:sp>
        <p:nvSpPr>
          <p:cNvPr id="1469470" name="Rectangle 30"/>
          <p:cNvSpPr>
            <a:spLocks noChangeArrowheads="1"/>
          </p:cNvSpPr>
          <p:nvPr/>
        </p:nvSpPr>
        <p:spPr bwMode="auto">
          <a:xfrm>
            <a:off x="6781800" y="4267200"/>
            <a:ext cx="1752600" cy="304800"/>
          </a:xfrm>
          <a:prstGeom prst="rect">
            <a:avLst/>
          </a:prstGeom>
          <a:solidFill>
            <a:srgbClr val="99CCFF"/>
          </a:solidFill>
          <a:ln w="31750" algn="ctr">
            <a:solidFill>
              <a:srgbClr val="006CD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Arial" charset="0"/>
              </a:rPr>
              <a:t>Sprint Goal</a:t>
            </a:r>
          </a:p>
        </p:txBody>
      </p:sp>
      <p:sp>
        <p:nvSpPr>
          <p:cNvPr id="1469471" name="Line 31"/>
          <p:cNvSpPr>
            <a:spLocks noChangeShapeType="1"/>
          </p:cNvSpPr>
          <p:nvPr/>
        </p:nvSpPr>
        <p:spPr bwMode="auto">
          <a:xfrm>
            <a:off x="6096000" y="4419600"/>
            <a:ext cx="685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620946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58756" y="1164554"/>
            <a:ext cx="847096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SzPts val="5400"/>
              <a:buFont typeface="Gill Sans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Parameters</a:t>
            </a:r>
          </a:p>
          <a:p>
            <a:pPr>
              <a:buSzPts val="4800"/>
            </a:pP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</a:p>
          <a:p>
            <a:pPr>
              <a:buSzPts val="4800"/>
            </a:pP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15-minutes</a:t>
            </a:r>
          </a:p>
          <a:p>
            <a:pPr>
              <a:buSzPts val="4800"/>
            </a:pP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Stand-up</a:t>
            </a:r>
          </a:p>
          <a:p>
            <a:pPr>
              <a:buSzPts val="5400"/>
              <a:buFont typeface="Gill Sans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 for problem solving</a:t>
            </a:r>
          </a:p>
          <a:p>
            <a:pPr>
              <a:buSzPts val="4800"/>
            </a:pP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Whole world is invited</a:t>
            </a:r>
          </a:p>
          <a:p>
            <a:pPr>
              <a:buSzPts val="4800"/>
            </a:pP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Only team members,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ScrumMaster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product</a:t>
            </a:r>
            <a:r>
              <a:rPr lang="tr-TR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owner, can talk</a:t>
            </a:r>
          </a:p>
          <a:p>
            <a:pPr>
              <a:buSzPts val="5400"/>
              <a:buFont typeface="Gill Sans"/>
              <a:buChar char="•"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Helps avoid other unnecessary meetings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604834"/>
            <a:ext cx="8448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Agile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500034" y="1319214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SCRUM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is an </a:t>
            </a:r>
          </a:p>
        </p:txBody>
      </p:sp>
      <p:sp>
        <p:nvSpPr>
          <p:cNvPr id="11" name="Text Box 1030"/>
          <p:cNvSpPr txBox="1">
            <a:spLocks noChangeArrowheads="1"/>
          </p:cNvSpPr>
          <p:nvPr/>
        </p:nvSpPr>
        <p:spPr bwMode="auto">
          <a:xfrm>
            <a:off x="500034" y="2747974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60000"/>
              </a:spcBef>
              <a:tabLst>
                <a:tab pos="36353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Characteristics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of an ‘Agile’ methodology are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571472" y="1962156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Agile </a:t>
            </a:r>
            <a:r>
              <a:rPr lang="en-GB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Project Management </a:t>
            </a:r>
            <a:r>
              <a:rPr lang="en-GB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en-GB" sz="28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030"/>
          <p:cNvSpPr txBox="1">
            <a:spLocks noChangeArrowheads="1"/>
          </p:cNvSpPr>
          <p:nvPr/>
        </p:nvSpPr>
        <p:spPr bwMode="auto">
          <a:xfrm>
            <a:off x="500034" y="3319478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60000"/>
              </a:spcBef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ADAPTIVE, not PREDICTIVE</a:t>
            </a:r>
          </a:p>
        </p:txBody>
      </p:sp>
      <p:sp>
        <p:nvSpPr>
          <p:cNvPr id="14" name="Text Box 1030"/>
          <p:cNvSpPr txBox="1">
            <a:spLocks noChangeArrowheads="1"/>
          </p:cNvSpPr>
          <p:nvPr/>
        </p:nvSpPr>
        <p:spPr bwMode="auto">
          <a:xfrm>
            <a:off x="500034" y="4033858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60000"/>
              </a:spcBef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LIGHTWEIGHT, not HEAVYWEIGHT</a:t>
            </a:r>
          </a:p>
        </p:txBody>
      </p:sp>
      <p:sp>
        <p:nvSpPr>
          <p:cNvPr id="15" name="Text Box 1030"/>
          <p:cNvSpPr txBox="1">
            <a:spLocks noChangeArrowheads="1"/>
          </p:cNvSpPr>
          <p:nvPr/>
        </p:nvSpPr>
        <p:spPr bwMode="auto">
          <a:xfrm>
            <a:off x="515680" y="4748238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60000"/>
              </a:spcBef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DESCRIPTIVE, not PRESCRIPTIVE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85962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620946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285860"/>
            <a:ext cx="65668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Sprint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054566"/>
            <a:ext cx="85725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 presents what it accomplished during the sprint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Typically takes the form of a demo of new features or underlying architecture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Informal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2-hour prep time rule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slides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Participants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Customers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Product Owner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 engineers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Sprint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Retrospective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054566"/>
            <a:ext cx="857256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Periodically take a look at what is and is not working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Typically 15–30 minutes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Done after every sprint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Whole team participates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ScrumMaster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Product owner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Possibly customers and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Sprint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Retrospective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643050"/>
            <a:ext cx="6944465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framework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785794"/>
            <a:ext cx="7500990" cy="5337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Oval"/>
          <p:cNvSpPr/>
          <p:nvPr/>
        </p:nvSpPr>
        <p:spPr>
          <a:xfrm>
            <a:off x="4645420" y="4020030"/>
            <a:ext cx="2643206" cy="2143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Product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Backlog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054566"/>
            <a:ext cx="857256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requirements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list of all desired work on the project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Ideally expressed such that each item has value to the users or customers of the product 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Prioritized by the product owner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Reprioritized at the start of each sprint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Product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Backlog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5708" y="1115095"/>
            <a:ext cx="6019800" cy="5502275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From Sprint Goal to Sprint Backlog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102692"/>
            <a:ext cx="8572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Sprint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short statement of what the work will be focused on during the sprint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071678"/>
            <a:ext cx="7529157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Sprint Backlog during the Sprint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054566"/>
            <a:ext cx="857256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Changes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 adds new tasks whenever they need to in order to meet the Sprint Goal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 can remove unnecessary tasks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But: Sprint Backlog can only be updated by the team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Estimates are updated whenever there’s new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Sprint Backlog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142984"/>
            <a:ext cx="5867400" cy="5224462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Agile Methods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Agile methods: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Scrum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Extreme Programming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Adaptive Software Development (ASD)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Dynamic System Development Method (DSDM)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…</a:t>
            </a:r>
            <a:endParaRPr lang="en-US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Agile Alliance (www.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agilealliance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.org)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 non-profit organization promotes agile development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2145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Sprint Burn down Chart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143000" y="1139825"/>
          <a:ext cx="7010400" cy="5164138"/>
        </p:xfrm>
        <a:graphic>
          <a:graphicData uri="http://schemas.openxmlformats.org/presentationml/2006/ole">
            <p:oleObj spid="_x0000_s8240" name="Chart" r:id="rId4" imgW="4810125" imgH="354340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Scalability of Scrum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285860"/>
            <a:ext cx="825562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237072" y="66746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A model of SCRUM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687" y="1484784"/>
            <a:ext cx="8809037" cy="276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4118"/>
            <a:ext cx="8229600" cy="1143000"/>
          </a:xfrm>
        </p:spPr>
        <p:txBody>
          <a:bodyPr>
            <a:normAutofit/>
          </a:bodyPr>
          <a:lstStyle/>
          <a:p>
            <a:pPr algn="l">
              <a:tabLst>
                <a:tab pos="3524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de-DE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Pros/</a:t>
            </a:r>
            <a:r>
              <a:rPr lang="de-DE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Cons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54084" name="Rectangle 4"/>
          <p:cNvSpPr>
            <a:spLocks noChangeArrowheads="1"/>
          </p:cNvSpPr>
          <p:nvPr/>
        </p:nvSpPr>
        <p:spPr bwMode="auto">
          <a:xfrm>
            <a:off x="533400" y="990600"/>
            <a:ext cx="3925888" cy="510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66738" indent="-5667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Advantages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Completely developed and tested features in short iterations 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Simplicity of the process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Increasing productivity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Self-organizing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tr-TR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ach team member carries a lot of responsibility</a:t>
            </a:r>
          </a:p>
          <a:p>
            <a:pPr marL="1020763" lvl="1" indent="-452438" algn="l" eaLnBrk="1" hangingPunct="1"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Improved communication</a:t>
            </a:r>
          </a:p>
        </p:txBody>
      </p:sp>
      <p:sp>
        <p:nvSpPr>
          <p:cNvPr id="1454085" name="Rectangle 5"/>
          <p:cNvSpPr>
            <a:spLocks noChangeArrowheads="1"/>
          </p:cNvSpPr>
          <p:nvPr/>
        </p:nvSpPr>
        <p:spPr bwMode="auto">
          <a:xfrm>
            <a:off x="4608513" y="990600"/>
            <a:ext cx="3925887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66738" indent="-5667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Drawbacks</a:t>
            </a:r>
          </a:p>
          <a:p>
            <a:pPr marL="1020763" lvl="1" indent="-4524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“Undisciplined hacking” (no written documentation)</a:t>
            </a:r>
          </a:p>
          <a:p>
            <a:pPr marL="1020763" lvl="1" indent="-452438" algn="l" eaLnBrk="1" hangingPunct="1">
              <a:lnSpc>
                <a:spcPct val="100000"/>
              </a:lnSpc>
              <a:spcAft>
                <a:spcPct val="10000"/>
              </a:spcAft>
              <a:buFont typeface="Wingdings" pitchFamily="2" charset="2"/>
              <a:buChar char="§"/>
            </a:pPr>
            <a:r>
              <a:rPr lang="en-US" sz="22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Violation of responsibility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Agile Manifesto–a statement of values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71546"/>
            <a:ext cx="864225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26077">
    <p:fade/>
  </p:transition>
  <p:timing>
    <p:tnLst>
      <p:par>
        <p:cTn id="1" dur="indefinite" restart="never" fill="hold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830266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61020" y="1344846"/>
            <a:ext cx="857256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Scrum is an agile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methodology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that allows us to focus on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delivering the highest business value in the shortest time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It allows us to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rapidly and repeatedly inspect actual working software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(every two weeks to one month).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business sets the priorities. 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Teams self-organize to determine the best way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to deliver the highest priority features. </a:t>
            </a:r>
          </a:p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Every two weeks to a month anyone can see real working software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and decide to release it as is or continue to enhance it for another sprint.</a:t>
            </a:r>
            <a:endParaRPr lang="en-GB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53627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167344" y="452902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has been used for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170740" y="967482"/>
            <a:ext cx="446817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Commercial software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In-house development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Contract development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Fixed-price projects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Financial applications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ISO 9001-certified applications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Embedded systems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24x7 systems with 99.999% uptime requirements</a:t>
            </a:r>
          </a:p>
        </p:txBody>
      </p:sp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4675830" y="967684"/>
            <a:ext cx="446817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Video game development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ife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-critical systems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Satellite-control software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Websites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Mobile phones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Network switching applications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Some of the largest applications in use</a:t>
            </a:r>
          </a:p>
        </p:txBody>
      </p:sp>
    </p:spTree>
  </p:cSld>
  <p:clrMapOvr>
    <a:masterClrMapping/>
  </p:clrMapOvr>
  <p:transition advTm="46679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733390" y="539986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has been used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785786" y="1021181"/>
            <a:ext cx="2686748" cy="471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Microsoft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Yahoo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Google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Electronic Arts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IBM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Lockheed Martin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Philips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Siemens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Nokia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Capital One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BBC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Intuit</a:t>
            </a:r>
          </a:p>
        </p:txBody>
      </p:sp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4000496" y="1012156"/>
            <a:ext cx="3469170" cy="4329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Nielsen Media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First American Real Estate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BMC Software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Ipswitch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John Deere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Lexis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Nexis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Sabre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Salesforce.com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Time Warner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Turner Broadcasting</a:t>
            </a:r>
          </a:p>
          <a:p>
            <a:pPr>
              <a:spcBef>
                <a:spcPts val="400"/>
              </a:spcBef>
              <a:buFont typeface="Arial" pitchFamily="34" charset="0"/>
              <a:buChar char="•"/>
              <a:tabLst>
                <a:tab pos="363538" algn="l"/>
              </a:tabLst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Oce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971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28596" y="554500"/>
            <a:ext cx="800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363538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SCRUM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030"/>
          <p:cNvSpPr txBox="1">
            <a:spLocks noChangeArrowheads="1"/>
          </p:cNvSpPr>
          <p:nvPr/>
        </p:nvSpPr>
        <p:spPr bwMode="auto">
          <a:xfrm>
            <a:off x="473270" y="1054566"/>
            <a:ext cx="857256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42925" indent="-542925"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Product progresses in a series of 1-4 week “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sprints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42925" indent="-542925">
              <a:spcBef>
                <a:spcPts val="1200"/>
              </a:spcBef>
              <a:buFontTx/>
              <a:buChar char="-"/>
              <a:tabLst>
                <a:tab pos="536575" algn="l"/>
              </a:tabLst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Self-organizing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Requirements are captured as items in a list of “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product backlog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 specific engineering practices prescribed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Uses generative rules to create an agile environment for delivering projects</a:t>
            </a:r>
          </a:p>
          <a:p>
            <a:pPr>
              <a:spcBef>
                <a:spcPts val="1200"/>
              </a:spcBef>
              <a:tabLst>
                <a:tab pos="5365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of the “agile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methodologies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advTm="2946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e Agile Manifesto–a statement of values"/>
          <p:cNvSpPr txBox="1">
            <a:spLocks noGrp="1"/>
          </p:cNvSpPr>
          <p:nvPr>
            <p:ph type="title"/>
          </p:nvPr>
        </p:nvSpPr>
        <p:spPr>
          <a:xfrm>
            <a:off x="308610" y="204468"/>
            <a:ext cx="8515350" cy="46861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70000"/>
              </a:lnSpc>
            </a:lvl1pPr>
          </a:lstStyle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Sequential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vs.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overlapping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607" y="785794"/>
            <a:ext cx="8839089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1372">
    <p:fade/>
  </p:transition>
  <p:timing>
    <p:tnLst>
      <p:par>
        <p:cTn id="1" dur="indefinite" restart="never" fill="hold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3506</TotalTime>
  <Words>1304</Words>
  <Application>Microsoft Office PowerPoint</Application>
  <PresentationFormat>Ekran Gösterisi (4:3)</PresentationFormat>
  <Paragraphs>326</Paragraphs>
  <Slides>33</Slides>
  <Notes>33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5" baseType="lpstr">
      <vt:lpstr>Ofis Teması</vt:lpstr>
      <vt:lpstr>Chart</vt:lpstr>
      <vt:lpstr>Slayt 1</vt:lpstr>
      <vt:lpstr>Slayt 2</vt:lpstr>
      <vt:lpstr>Agile Methods</vt:lpstr>
      <vt:lpstr>The Agile Manifesto–a statement of values</vt:lpstr>
      <vt:lpstr>Slayt 5</vt:lpstr>
      <vt:lpstr>Slayt 6</vt:lpstr>
      <vt:lpstr>Slayt 7</vt:lpstr>
      <vt:lpstr>Slayt 8</vt:lpstr>
      <vt:lpstr>Sequential vs. overlapping development</vt:lpstr>
      <vt:lpstr>No changes during the sprint</vt:lpstr>
      <vt:lpstr>Scrum framework</vt:lpstr>
      <vt:lpstr>Scrum framework</vt:lpstr>
      <vt:lpstr>Slayt 13</vt:lpstr>
      <vt:lpstr>Slayt 14</vt:lpstr>
      <vt:lpstr>Slayt 15</vt:lpstr>
      <vt:lpstr>Slayt 16</vt:lpstr>
      <vt:lpstr>Scrum framework</vt:lpstr>
      <vt:lpstr>Sprint Planning Meeting</vt:lpstr>
      <vt:lpstr>Slayt 19</vt:lpstr>
      <vt:lpstr>Slayt 20</vt:lpstr>
      <vt:lpstr>Slayt 21</vt:lpstr>
      <vt:lpstr>Slayt 22</vt:lpstr>
      <vt:lpstr>Slayt 23</vt:lpstr>
      <vt:lpstr>Scrum framework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* Pros/Cons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621</cp:revision>
  <cp:lastPrinted>2020-03-19T15:11:18Z</cp:lastPrinted>
  <dcterms:created xsi:type="dcterms:W3CDTF">2019-09-07T19:50:14Z</dcterms:created>
  <dcterms:modified xsi:type="dcterms:W3CDTF">2020-03-22T21:08:01Z</dcterms:modified>
</cp:coreProperties>
</file>