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Default Extension="emf" ContentType="image/x-emf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Default Extension="vml" ContentType="application/vnd.openxmlformats-officedocument.vmlDrawing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81" r:id="rId2"/>
    <p:sldId id="410" r:id="rId3"/>
    <p:sldId id="434" r:id="rId4"/>
    <p:sldId id="435" r:id="rId5"/>
    <p:sldId id="413" r:id="rId6"/>
    <p:sldId id="414" r:id="rId7"/>
    <p:sldId id="415" r:id="rId8"/>
    <p:sldId id="416" r:id="rId9"/>
    <p:sldId id="420" r:id="rId10"/>
    <p:sldId id="421" r:id="rId11"/>
    <p:sldId id="422" r:id="rId12"/>
    <p:sldId id="423" r:id="rId13"/>
    <p:sldId id="426" r:id="rId14"/>
    <p:sldId id="427" r:id="rId15"/>
    <p:sldId id="424" r:id="rId16"/>
    <p:sldId id="425" r:id="rId17"/>
    <p:sldId id="428" r:id="rId18"/>
    <p:sldId id="430" r:id="rId19"/>
    <p:sldId id="411" r:id="rId20"/>
    <p:sldId id="436" r:id="rId21"/>
    <p:sldId id="437" r:id="rId22"/>
    <p:sldId id="438" r:id="rId23"/>
    <p:sldId id="439" r:id="rId24"/>
    <p:sldId id="440" r:id="rId25"/>
    <p:sldId id="441" r:id="rId26"/>
    <p:sldId id="443" r:id="rId27"/>
    <p:sldId id="444" r:id="rId28"/>
    <p:sldId id="446" r:id="rId29"/>
    <p:sldId id="447" r:id="rId30"/>
    <p:sldId id="448" r:id="rId31"/>
    <p:sldId id="449" r:id="rId32"/>
    <p:sldId id="412" r:id="rId33"/>
    <p:sldId id="450" r:id="rId34"/>
  </p:sldIdLst>
  <p:sldSz cx="9144000" cy="6858000" type="screen4x3"/>
  <p:notesSz cx="6819900" cy="99187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83236" autoAdjust="0"/>
  </p:normalViewPr>
  <p:slideViewPr>
    <p:cSldViewPr>
      <p:cViewPr varScale="1">
        <p:scale>
          <a:sx n="71" d="100"/>
          <a:sy n="71" d="100"/>
        </p:scale>
        <p:origin x="-145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63032" y="0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700C74-5179-474B-A454-73087759D957}" type="datetimeFigureOut">
              <a:rPr lang="tr-TR" smtClean="0"/>
              <a:pPr/>
              <a:t>23.03.2020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44538"/>
            <a:ext cx="4959350" cy="37195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1990" y="4711383"/>
            <a:ext cx="5455920" cy="44634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9421044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63032" y="9421044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C2B41B-C726-4D83-8F6E-D7E2B4F01F0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tr-TR" dirty="0" smtClean="0"/>
              <a:t>No </a:t>
            </a:r>
            <a:r>
              <a:rPr lang="tr-TR" dirty="0" err="1" smtClean="0"/>
              <a:t>changes</a:t>
            </a:r>
            <a:r>
              <a:rPr lang="tr-TR" dirty="0" smtClean="0"/>
              <a:t> </a:t>
            </a:r>
            <a:r>
              <a:rPr lang="tr-TR" dirty="0" err="1" smtClean="0"/>
              <a:t>should</a:t>
            </a:r>
            <a:r>
              <a:rPr lang="tr-TR" baseline="0" dirty="0" smtClean="0"/>
              <a:t> be done </a:t>
            </a:r>
            <a:r>
              <a:rPr lang="tr-TR" baseline="0" dirty="0" err="1" smtClean="0"/>
              <a:t>during</a:t>
            </a:r>
            <a:r>
              <a:rPr lang="tr-TR" baseline="0" dirty="0" smtClean="0"/>
              <a:t> </a:t>
            </a:r>
            <a:r>
              <a:rPr lang="tr-TR" baseline="0" dirty="0" err="1" smtClean="0"/>
              <a:t>the</a:t>
            </a:r>
            <a:r>
              <a:rPr lang="tr-TR" baseline="0" dirty="0" smtClean="0"/>
              <a:t> sprint.</a:t>
            </a:r>
            <a:endParaRPr lang="tr-TR" dirty="0" smtClean="0"/>
          </a:p>
          <a:p>
            <a:pPr>
              <a:lnSpc>
                <a:spcPct val="90000"/>
              </a:lnSpc>
            </a:pPr>
            <a:r>
              <a:rPr lang="tr-TR" dirty="0" err="1" smtClean="0"/>
              <a:t>So</a:t>
            </a:r>
            <a:r>
              <a:rPr lang="tr-TR" dirty="0" smtClean="0"/>
              <a:t>; p</a:t>
            </a:r>
            <a:r>
              <a:rPr lang="en-US" dirty="0" err="1" smtClean="0"/>
              <a:t>lan</a:t>
            </a:r>
            <a:r>
              <a:rPr lang="en-US" dirty="0" smtClean="0"/>
              <a:t> sprint durations around how long you can commit to keeping change out of the sprint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10</a:t>
            </a:fld>
            <a:endParaRPr lang="tr-T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tr-TR" dirty="0" smtClean="0"/>
              <a:t>Here is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framework</a:t>
            </a:r>
            <a:r>
              <a:rPr lang="tr-TR" dirty="0" smtClean="0"/>
              <a:t> of </a:t>
            </a:r>
            <a:r>
              <a:rPr lang="tr-TR" dirty="0" err="1" smtClean="0"/>
              <a:t>scrum</a:t>
            </a:r>
            <a:r>
              <a:rPr lang="tr-TR" dirty="0" smtClean="0"/>
              <a:t>. </a:t>
            </a:r>
            <a:r>
              <a:rPr lang="tr-TR" dirty="0" err="1" smtClean="0"/>
              <a:t>It</a:t>
            </a:r>
            <a:r>
              <a:rPr lang="tr-TR" dirty="0" smtClean="0"/>
              <a:t> </a:t>
            </a:r>
            <a:r>
              <a:rPr lang="tr-TR" dirty="0" err="1" smtClean="0"/>
              <a:t>will</a:t>
            </a:r>
            <a:r>
              <a:rPr lang="tr-TR" dirty="0" smtClean="0"/>
              <a:t> be </a:t>
            </a:r>
            <a:r>
              <a:rPr lang="tr-TR" dirty="0" err="1" smtClean="0"/>
              <a:t>explained</a:t>
            </a:r>
            <a:r>
              <a:rPr lang="tr-TR" dirty="0" smtClean="0"/>
              <a:t> as </a:t>
            </a:r>
            <a:r>
              <a:rPr lang="tr-TR" dirty="0" err="1" smtClean="0"/>
              <a:t>three</a:t>
            </a:r>
            <a:r>
              <a:rPr lang="tr-TR" dirty="0" smtClean="0"/>
              <a:t> </a:t>
            </a:r>
            <a:r>
              <a:rPr lang="tr-TR" dirty="0" err="1" smtClean="0"/>
              <a:t>topics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11</a:t>
            </a:fld>
            <a:endParaRPr lang="tr-T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first</a:t>
            </a:r>
            <a:r>
              <a:rPr lang="tr-TR" dirty="0" smtClean="0"/>
              <a:t> </a:t>
            </a:r>
            <a:r>
              <a:rPr lang="tr-TR" dirty="0" err="1" smtClean="0"/>
              <a:t>topic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scrum</a:t>
            </a:r>
            <a:r>
              <a:rPr lang="tr-TR" dirty="0" smtClean="0"/>
              <a:t> </a:t>
            </a:r>
            <a:r>
              <a:rPr lang="tr-TR" dirty="0" err="1" smtClean="0"/>
              <a:t>framework</a:t>
            </a:r>
            <a:r>
              <a:rPr lang="tr-TR" dirty="0" smtClean="0"/>
              <a:t> is </a:t>
            </a:r>
            <a:r>
              <a:rPr lang="tr-TR" dirty="0" err="1" smtClean="0"/>
              <a:t>the</a:t>
            </a:r>
            <a:r>
              <a:rPr lang="tr-TR" dirty="0" smtClean="0"/>
              <a:t> ‘</a:t>
            </a:r>
            <a:r>
              <a:rPr lang="tr-TR" dirty="0" err="1" smtClean="0"/>
              <a:t>Roles</a:t>
            </a:r>
            <a:r>
              <a:rPr lang="tr-TR" dirty="0" smtClean="0"/>
              <a:t>’</a:t>
            </a:r>
            <a:endParaRPr lang="en-US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12</a:t>
            </a:fld>
            <a:endParaRPr lang="tr-T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b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Product </a:t>
            </a:r>
            <a:r>
              <a:rPr lang="tr-TR" sz="1200" b="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owner</a:t>
            </a:r>
            <a:r>
              <a:rPr lang="tr-TR" sz="1200" b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is </a:t>
            </a:r>
            <a:r>
              <a:rPr lang="tr-TR" sz="1200" b="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1200" b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b="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first</a:t>
            </a:r>
            <a:r>
              <a:rPr lang="tr-TR" sz="1200" b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role.</a:t>
            </a:r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13</a:t>
            </a:fld>
            <a:endParaRPr lang="tr-T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200" b="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ScrumMaster</a:t>
            </a:r>
            <a:r>
              <a:rPr lang="tr-TR" sz="1200" b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is </a:t>
            </a:r>
            <a:r>
              <a:rPr lang="tr-TR" sz="1200" b="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1200" b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b="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second</a:t>
            </a:r>
            <a:r>
              <a:rPr lang="tr-TR" sz="1200" b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role.</a:t>
            </a:r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14</a:t>
            </a:fld>
            <a:endParaRPr lang="tr-T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Finally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third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scrum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team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15</a:t>
            </a:fld>
            <a:endParaRPr lang="tr-T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16</a:t>
            </a:fld>
            <a:endParaRPr lang="tr-T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second</a:t>
            </a:r>
            <a:r>
              <a:rPr lang="tr-TR" dirty="0" smtClean="0"/>
              <a:t> </a:t>
            </a:r>
            <a:r>
              <a:rPr lang="tr-TR" dirty="0" err="1" smtClean="0"/>
              <a:t>topic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scrum</a:t>
            </a:r>
            <a:r>
              <a:rPr lang="tr-TR" dirty="0" smtClean="0"/>
              <a:t> </a:t>
            </a:r>
            <a:r>
              <a:rPr lang="tr-TR" dirty="0" err="1" smtClean="0"/>
              <a:t>framework</a:t>
            </a:r>
            <a:r>
              <a:rPr lang="tr-TR" dirty="0" smtClean="0"/>
              <a:t> is </a:t>
            </a:r>
            <a:r>
              <a:rPr lang="tr-TR" dirty="0" err="1" smtClean="0"/>
              <a:t>the</a:t>
            </a:r>
            <a:r>
              <a:rPr lang="tr-TR" dirty="0" smtClean="0"/>
              <a:t> ‘</a:t>
            </a:r>
            <a:r>
              <a:rPr lang="tr-TR" dirty="0" err="1" smtClean="0"/>
              <a:t>Ceremonie</a:t>
            </a:r>
            <a:r>
              <a:rPr lang="tr-TR" dirty="0" smtClean="0"/>
              <a:t>’</a:t>
            </a:r>
            <a:endParaRPr lang="en-US" dirty="0" smtClean="0"/>
          </a:p>
          <a:p>
            <a:pPr>
              <a:lnSpc>
                <a:spcPct val="90000"/>
              </a:lnSpc>
            </a:pPr>
            <a:endParaRPr lang="en-US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17</a:t>
            </a:fld>
            <a:endParaRPr lang="tr-T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First,</a:t>
            </a:r>
            <a:r>
              <a:rPr lang="tr-TR" baseline="0" dirty="0" smtClean="0"/>
              <a:t> </a:t>
            </a:r>
            <a:r>
              <a:rPr lang="tr-TR" dirty="0" smtClean="0"/>
              <a:t>sprint </a:t>
            </a:r>
            <a:r>
              <a:rPr lang="tr-TR" dirty="0" err="1" smtClean="0"/>
              <a:t>planning</a:t>
            </a:r>
            <a:r>
              <a:rPr lang="tr-TR" dirty="0" smtClean="0"/>
              <a:t> </a:t>
            </a:r>
            <a:r>
              <a:rPr lang="tr-TR" dirty="0" err="1" smtClean="0"/>
              <a:t>meeting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It</a:t>
            </a:r>
            <a:r>
              <a:rPr lang="tr-TR" baseline="0" dirty="0" smtClean="0"/>
              <a:t> </a:t>
            </a:r>
            <a:r>
              <a:rPr lang="tr-TR" dirty="0" err="1" smtClean="0"/>
              <a:t>contains</a:t>
            </a:r>
            <a:r>
              <a:rPr lang="tr-TR" dirty="0" smtClean="0"/>
              <a:t> </a:t>
            </a:r>
            <a:r>
              <a:rPr lang="tr-TR" dirty="0" err="1" smtClean="0"/>
              <a:t>two</a:t>
            </a:r>
            <a:r>
              <a:rPr lang="tr-TR" dirty="0" smtClean="0"/>
              <a:t> </a:t>
            </a:r>
            <a:r>
              <a:rPr lang="tr-TR" dirty="0" err="1" smtClean="0"/>
              <a:t>parts</a:t>
            </a:r>
            <a:r>
              <a:rPr lang="tr-TR" dirty="0" smtClean="0"/>
              <a:t>:</a:t>
            </a:r>
          </a:p>
          <a:p>
            <a:endParaRPr lang="tr-TR" dirty="0" smtClean="0"/>
          </a:p>
          <a:p>
            <a:r>
              <a:rPr lang="tr-TR" dirty="0" err="1" smtClean="0"/>
              <a:t>In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1</a:t>
            </a:r>
            <a:r>
              <a:rPr lang="en-US" baseline="30000" dirty="0" smtClean="0"/>
              <a:t>st</a:t>
            </a:r>
            <a:r>
              <a:rPr lang="en-US" dirty="0" smtClean="0"/>
              <a:t> Part:</a:t>
            </a:r>
          </a:p>
          <a:p>
            <a:pPr lvl="1"/>
            <a:r>
              <a:rPr lang="en-US" dirty="0" smtClean="0"/>
              <a:t>Product Backlog </a:t>
            </a:r>
            <a:r>
              <a:rPr lang="tr-TR" dirty="0" smtClean="0"/>
              <a:t>is </a:t>
            </a:r>
            <a:r>
              <a:rPr lang="tr-TR" dirty="0" err="1" smtClean="0"/>
              <a:t>created</a:t>
            </a:r>
            <a:r>
              <a:rPr lang="tr-TR" dirty="0" smtClean="0"/>
              <a:t>.</a:t>
            </a:r>
            <a:endParaRPr lang="en-US" dirty="0" smtClean="0"/>
          </a:p>
          <a:p>
            <a:pPr lvl="1"/>
            <a:r>
              <a:rPr lang="en-US" dirty="0" smtClean="0"/>
              <a:t>the Sprint Goal </a:t>
            </a:r>
            <a:r>
              <a:rPr lang="tr-TR" dirty="0" smtClean="0"/>
              <a:t>is d</a:t>
            </a:r>
            <a:r>
              <a:rPr lang="en-US" dirty="0" err="1" smtClean="0"/>
              <a:t>etermin</a:t>
            </a:r>
            <a:r>
              <a:rPr lang="tr-TR" dirty="0" smtClean="0"/>
              <a:t>ed.</a:t>
            </a:r>
            <a:endParaRPr lang="en-US" dirty="0" smtClean="0"/>
          </a:p>
          <a:p>
            <a:pPr lvl="1"/>
            <a:r>
              <a:rPr lang="en-US" dirty="0" smtClean="0"/>
              <a:t>Participants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en-US" dirty="0" smtClean="0"/>
              <a:t> Product Owner, Scrum Master, Scrum Team</a:t>
            </a:r>
          </a:p>
          <a:p>
            <a:r>
              <a:rPr lang="tr-TR" dirty="0" err="1" smtClean="0"/>
              <a:t>In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2</a:t>
            </a:r>
            <a:r>
              <a:rPr lang="en-US" baseline="30000" dirty="0" smtClean="0"/>
              <a:t>nd</a:t>
            </a:r>
            <a:r>
              <a:rPr lang="en-US" dirty="0" smtClean="0"/>
              <a:t> Part:</a:t>
            </a:r>
          </a:p>
          <a:p>
            <a:pPr lvl="1"/>
            <a:r>
              <a:rPr lang="en-US" dirty="0" smtClean="0"/>
              <a:t>Participants</a:t>
            </a:r>
            <a:r>
              <a:rPr lang="tr-TR" baseline="0" dirty="0" smtClean="0"/>
              <a:t> </a:t>
            </a:r>
            <a:r>
              <a:rPr lang="tr-TR" baseline="0" dirty="0" err="1" smtClean="0"/>
              <a:t>are</a:t>
            </a:r>
            <a:r>
              <a:rPr lang="tr-TR" baseline="0" dirty="0" smtClean="0"/>
              <a:t> </a:t>
            </a:r>
            <a:r>
              <a:rPr lang="en-US" dirty="0" smtClean="0"/>
              <a:t>Scrum Master, Scrum Team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Sprint Backlog </a:t>
            </a:r>
            <a:r>
              <a:rPr lang="tr-TR" dirty="0" smtClean="0"/>
              <a:t>is </a:t>
            </a:r>
            <a:r>
              <a:rPr lang="tr-TR" dirty="0" err="1" smtClean="0"/>
              <a:t>created</a:t>
            </a:r>
            <a:r>
              <a:rPr lang="tr-TR" dirty="0" smtClean="0"/>
              <a:t>.</a:t>
            </a:r>
            <a:endParaRPr lang="en-US" dirty="0" smtClean="0"/>
          </a:p>
          <a:p>
            <a:pPr lvl="1"/>
            <a:endParaRPr lang="tr-TR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A special form of Sprint Planning Meeting</a:t>
            </a:r>
            <a:r>
              <a:rPr lang="tr-TR" dirty="0" smtClean="0"/>
              <a:t> is </a:t>
            </a:r>
            <a:r>
              <a:rPr lang="tr-TR" dirty="0" err="1" smtClean="0"/>
              <a:t>called</a:t>
            </a:r>
            <a:r>
              <a:rPr lang="tr-TR" dirty="0" smtClean="0"/>
              <a:t> </a:t>
            </a:r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Pre-Project/Kickoff Meeting</a:t>
            </a:r>
            <a:r>
              <a:rPr lang="tr-TR" sz="1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tr-TR" dirty="0" smtClean="0"/>
          </a:p>
          <a:p>
            <a:r>
              <a:rPr lang="tr-TR" dirty="0" err="1" smtClean="0"/>
              <a:t>It</a:t>
            </a:r>
            <a:r>
              <a:rPr lang="tr-TR" dirty="0" smtClean="0"/>
              <a:t> is </a:t>
            </a:r>
            <a:r>
              <a:rPr lang="tr-TR" dirty="0" err="1" smtClean="0"/>
              <a:t>the</a:t>
            </a:r>
            <a:r>
              <a:rPr lang="tr-TR" dirty="0" smtClean="0"/>
              <a:t> m</a:t>
            </a:r>
            <a:r>
              <a:rPr lang="en-US" dirty="0" err="1" smtClean="0"/>
              <a:t>eeting</a:t>
            </a:r>
            <a:r>
              <a:rPr lang="en-US" dirty="0" smtClean="0"/>
              <a:t> before the begin of the </a:t>
            </a:r>
            <a:r>
              <a:rPr lang="tr-TR" dirty="0" smtClean="0"/>
              <a:t>p</a:t>
            </a:r>
            <a:r>
              <a:rPr lang="en-US" dirty="0" err="1" smtClean="0"/>
              <a:t>roject</a:t>
            </a:r>
            <a:r>
              <a:rPr lang="tr-TR" dirty="0" smtClean="0"/>
              <a:t>.</a:t>
            </a:r>
            <a:endParaRPr lang="en-US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18</a:t>
            </a:fld>
            <a:endParaRPr lang="tr-T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Again</a:t>
            </a:r>
            <a:r>
              <a:rPr lang="tr-TR" dirty="0" smtClean="0"/>
              <a:t>, SPRINT</a:t>
            </a:r>
            <a:r>
              <a:rPr lang="tr-TR" baseline="0" dirty="0" smtClean="0"/>
              <a:t> is;</a:t>
            </a:r>
            <a:endParaRPr lang="tr-TR" dirty="0" smtClean="0"/>
          </a:p>
          <a:p>
            <a:r>
              <a:rPr lang="tr-TR" dirty="0" smtClean="0"/>
              <a:t>	</a:t>
            </a:r>
            <a:r>
              <a:rPr lang="en-US" dirty="0" smtClean="0"/>
              <a:t>A </a:t>
            </a:r>
            <a:r>
              <a:rPr lang="ru-RU" dirty="0" smtClean="0"/>
              <a:t>month-long iteration</a:t>
            </a:r>
            <a:r>
              <a:rPr lang="en-US" dirty="0" smtClean="0"/>
              <a:t>, during which is incremented a product functionality</a:t>
            </a:r>
            <a:r>
              <a:rPr lang="tr-TR" dirty="0" smtClean="0"/>
              <a:t>.</a:t>
            </a:r>
            <a:endParaRPr lang="en-US" dirty="0" smtClean="0"/>
          </a:p>
          <a:p>
            <a:r>
              <a:rPr lang="tr-TR" dirty="0" smtClean="0"/>
              <a:t>	</a:t>
            </a:r>
            <a:r>
              <a:rPr lang="en-US" dirty="0" smtClean="0"/>
              <a:t>N</a:t>
            </a:r>
            <a:r>
              <a:rPr lang="tr-TR" dirty="0" smtClean="0"/>
              <a:t>o</a:t>
            </a:r>
            <a:r>
              <a:rPr lang="en-US" dirty="0" smtClean="0"/>
              <a:t> outside influence can interfere with the Scrum team during the Sprint</a:t>
            </a:r>
            <a:r>
              <a:rPr lang="tr-TR" dirty="0" smtClean="0"/>
              <a:t>.</a:t>
            </a:r>
            <a:endParaRPr lang="en-US" dirty="0" smtClean="0"/>
          </a:p>
          <a:p>
            <a:r>
              <a:rPr lang="en-US" dirty="0" smtClean="0"/>
              <a:t>Each Sprint begins with the Daily Scrum Meeting</a:t>
            </a:r>
            <a:r>
              <a:rPr lang="tr-TR" dirty="0" smtClean="0"/>
              <a:t>, it is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second</a:t>
            </a:r>
            <a:r>
              <a:rPr lang="tr-TR" dirty="0" smtClean="0"/>
              <a:t> </a:t>
            </a:r>
            <a:r>
              <a:rPr lang="tr-TR" dirty="0" err="1" smtClean="0"/>
              <a:t>type</a:t>
            </a:r>
            <a:r>
              <a:rPr lang="tr-TR" dirty="0" smtClean="0"/>
              <a:t> of </a:t>
            </a:r>
            <a:r>
              <a:rPr lang="tr-TR" dirty="0" err="1" smtClean="0"/>
              <a:t>ceremonie</a:t>
            </a:r>
            <a:r>
              <a:rPr lang="tr-TR" dirty="0" smtClean="0"/>
              <a:t>.</a:t>
            </a:r>
          </a:p>
          <a:p>
            <a:endParaRPr lang="tr-TR" dirty="0" smtClean="0"/>
          </a:p>
          <a:p>
            <a:r>
              <a:rPr lang="tr-TR" dirty="0" smtClean="0"/>
              <a:t>DAILY SCRUM:</a:t>
            </a:r>
          </a:p>
          <a:p>
            <a:r>
              <a:rPr lang="en-US" dirty="0" smtClean="0"/>
              <a:t>Is NOT a problem solving session</a:t>
            </a:r>
          </a:p>
          <a:p>
            <a:r>
              <a:rPr lang="en-US" dirty="0" smtClean="0"/>
              <a:t>Is NOT a way to collect information about WHO is behind the schedule</a:t>
            </a:r>
          </a:p>
          <a:p>
            <a:r>
              <a:rPr lang="en-US" dirty="0" smtClean="0"/>
              <a:t>Is a meeting in which team members make commitments to each other and to the Scrum Master</a:t>
            </a:r>
          </a:p>
          <a:p>
            <a:r>
              <a:rPr lang="en-US" dirty="0" smtClean="0"/>
              <a:t>Is a good way for a Scrum Master to track the progress of the Team</a:t>
            </a:r>
            <a:endParaRPr lang="ru-RU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19</a:t>
            </a:fld>
            <a:endParaRPr 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pPr marL="566738" indent="-566738" algn="l" eaLnBrk="1" hangingPunct="1">
              <a:lnSpc>
                <a:spcPct val="100000"/>
              </a:lnSpc>
              <a:spcAft>
                <a:spcPct val="10000"/>
              </a:spcAft>
              <a:buFont typeface="Wingdings" pitchFamily="2" charset="2"/>
              <a:buNone/>
            </a:pPr>
            <a:r>
              <a:rPr lang="en-US" sz="2400" b="0" i="0" dirty="0" smtClean="0">
                <a:latin typeface="Times New Roman" pitchFamily="18" charset="0"/>
                <a:cs typeface="Times New Roman" pitchFamily="18" charset="0"/>
              </a:rPr>
              <a:t>Classical methods have many disadvantages:</a:t>
            </a:r>
          </a:p>
          <a:p>
            <a:pPr lvl="1" algn="l" eaLnBrk="1" hangingPunct="1">
              <a:lnSpc>
                <a:spcPct val="100000"/>
              </a:lnSpc>
              <a:spcAft>
                <a:spcPct val="10000"/>
              </a:spcAft>
              <a:buFont typeface="Wingdings" pitchFamily="2" charset="2"/>
              <a:buChar char="§"/>
            </a:pPr>
            <a:r>
              <a:rPr lang="en-US" sz="2400" b="0" i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huge effort during the planning phase</a:t>
            </a:r>
          </a:p>
          <a:p>
            <a:pPr lvl="1" algn="l" eaLnBrk="1" hangingPunct="1">
              <a:lnSpc>
                <a:spcPct val="100000"/>
              </a:lnSpc>
              <a:spcAft>
                <a:spcPct val="10000"/>
              </a:spcAft>
              <a:buFont typeface="Wingdings" pitchFamily="2" charset="2"/>
              <a:buChar char="§"/>
            </a:pPr>
            <a:r>
              <a:rPr lang="en-US" sz="2400" b="0" i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poor requirements conversion in a rapid changing environment</a:t>
            </a:r>
          </a:p>
          <a:p>
            <a:pPr lvl="1" algn="l" eaLnBrk="1" hangingPunct="1">
              <a:lnSpc>
                <a:spcPct val="100000"/>
              </a:lnSpc>
              <a:spcAft>
                <a:spcPct val="10000"/>
              </a:spcAft>
              <a:buFont typeface="Wingdings" pitchFamily="2" charset="2"/>
              <a:buChar char="§"/>
            </a:pPr>
            <a:r>
              <a:rPr lang="en-US" sz="2400" b="0" i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treatment of staff as a factor of production</a:t>
            </a:r>
            <a:endParaRPr lang="en-US" sz="2400" b="0" i="0" dirty="0" smtClean="0">
              <a:solidFill>
                <a:srgbClr val="99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66738" indent="-566738" algn="l">
              <a:buFont typeface="Wingdings" pitchFamily="2" charset="2"/>
              <a:buNone/>
            </a:pPr>
            <a:r>
              <a:rPr lang="tr-TR" sz="2400" b="0" i="0" dirty="0" err="1" smtClean="0">
                <a:latin typeface="Times New Roman" pitchFamily="18" charset="0"/>
                <a:cs typeface="Times New Roman" pitchFamily="18" charset="0"/>
              </a:rPr>
              <a:t>Now</a:t>
            </a:r>
            <a:r>
              <a:rPr lang="tr-TR" sz="2400" b="0" i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0" i="0" dirty="0" err="1" smtClean="0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tr-TR" sz="2400" b="0" i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0" i="0" dirty="0" err="1" smtClean="0">
                <a:latin typeface="Times New Roman" pitchFamily="18" charset="0"/>
                <a:cs typeface="Times New Roman" pitchFamily="18" charset="0"/>
              </a:rPr>
              <a:t>have</a:t>
            </a:r>
            <a:r>
              <a:rPr lang="tr-TR" sz="2400" b="0" i="0" dirty="0" smtClean="0">
                <a:latin typeface="Times New Roman" pitchFamily="18" charset="0"/>
                <a:cs typeface="Times New Roman" pitchFamily="18" charset="0"/>
              </a:rPr>
              <a:t> n</a:t>
            </a:r>
            <a:r>
              <a:rPr lang="en-US" sz="2400" b="0" i="0" dirty="0" err="1" smtClean="0">
                <a:latin typeface="Times New Roman" pitchFamily="18" charset="0"/>
                <a:cs typeface="Times New Roman" pitchFamily="18" charset="0"/>
              </a:rPr>
              <a:t>ew</a:t>
            </a:r>
            <a:r>
              <a:rPr lang="en-US" sz="2400" b="0" i="0" dirty="0" smtClean="0">
                <a:latin typeface="Times New Roman" pitchFamily="18" charset="0"/>
                <a:cs typeface="Times New Roman" pitchFamily="18" charset="0"/>
              </a:rPr>
              <a:t> methods: </a:t>
            </a:r>
            <a:r>
              <a:rPr lang="en-US" sz="2400" b="0" i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Agile Methodology</a:t>
            </a:r>
            <a:endParaRPr lang="tr-TR" sz="2400" b="0" i="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66738" indent="-566738" algn="l">
              <a:buFont typeface="Wingdings" pitchFamily="2" charset="2"/>
              <a:buNone/>
            </a:pPr>
            <a:endParaRPr lang="tr-TR" sz="2400" b="0" i="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/>
              <a:t>Agile proponents believe</a:t>
            </a:r>
            <a:r>
              <a:rPr lang="tr-TR" sz="2400" baseline="0" dirty="0" smtClean="0"/>
              <a:t> </a:t>
            </a:r>
            <a:r>
              <a:rPr lang="tr-TR" sz="2400" baseline="0" dirty="0" err="1" smtClean="0"/>
              <a:t>that</a:t>
            </a:r>
            <a:r>
              <a:rPr lang="tr-TR" sz="2400" baseline="0" dirty="0" smtClean="0"/>
              <a:t>:</a:t>
            </a:r>
            <a:endParaRPr lang="en-US" sz="2400" dirty="0" smtClean="0"/>
          </a:p>
          <a:p>
            <a:pPr lvl="1"/>
            <a:r>
              <a:rPr lang="en-US" sz="2000" dirty="0" smtClean="0"/>
              <a:t>Current software development processes are too heavyweight </a:t>
            </a:r>
            <a:endParaRPr lang="tr-TR" sz="2000" dirty="0" smtClean="0"/>
          </a:p>
          <a:p>
            <a:pPr lvl="1"/>
            <a:r>
              <a:rPr lang="en-US" sz="2000" dirty="0" smtClean="0"/>
              <a:t>Too many things are done that are not directly related to software product being produced</a:t>
            </a:r>
          </a:p>
          <a:p>
            <a:pPr lvl="1"/>
            <a:r>
              <a:rPr lang="en-US" sz="2000" dirty="0" smtClean="0"/>
              <a:t>Current software development is too rigid</a:t>
            </a:r>
          </a:p>
          <a:p>
            <a:pPr lvl="2"/>
            <a:r>
              <a:rPr lang="en-US" sz="2000" dirty="0" smtClean="0"/>
              <a:t>Difficulty with incomplete or changing requirements</a:t>
            </a:r>
          </a:p>
          <a:p>
            <a:pPr lvl="2"/>
            <a:r>
              <a:rPr lang="en-US" sz="2000" dirty="0" smtClean="0"/>
              <a:t>Short development cycles (Internet applications)</a:t>
            </a:r>
          </a:p>
          <a:p>
            <a:pPr lvl="1"/>
            <a:r>
              <a:rPr lang="en-US" sz="2000" dirty="0" smtClean="0"/>
              <a:t>More active customer involvement needed</a:t>
            </a:r>
          </a:p>
          <a:p>
            <a:pPr lvl="2"/>
            <a:endParaRPr lang="tr-TR" sz="2000" dirty="0" smtClean="0"/>
          </a:p>
          <a:p>
            <a:pPr>
              <a:lnSpc>
                <a:spcPct val="90000"/>
              </a:lnSpc>
            </a:pPr>
            <a:r>
              <a:rPr lang="en-US" sz="2400" dirty="0" smtClean="0"/>
              <a:t>Agile methods are considered </a:t>
            </a:r>
            <a:r>
              <a:rPr lang="tr-TR" sz="2400" dirty="0" err="1" smtClean="0"/>
              <a:t>that</a:t>
            </a:r>
            <a:r>
              <a:rPr lang="tr-TR" sz="2400" baseline="0" dirty="0" smtClean="0"/>
              <a:t> </a:t>
            </a:r>
            <a:r>
              <a:rPr lang="tr-TR" sz="2400" baseline="0" dirty="0" err="1" smtClean="0"/>
              <a:t>they</a:t>
            </a:r>
            <a:r>
              <a:rPr lang="tr-TR" sz="2400" baseline="0" dirty="0" smtClean="0"/>
              <a:t> </a:t>
            </a:r>
            <a:r>
              <a:rPr lang="tr-TR" sz="2400" baseline="0" dirty="0" err="1" smtClean="0"/>
              <a:t>are</a:t>
            </a:r>
            <a:r>
              <a:rPr lang="tr-TR" sz="2400" baseline="0" dirty="0" smtClean="0"/>
              <a:t>:</a:t>
            </a:r>
            <a:endParaRPr lang="en-US" sz="2400" dirty="0" smtClean="0"/>
          </a:p>
          <a:p>
            <a:pPr lvl="1">
              <a:lnSpc>
                <a:spcPct val="90000"/>
              </a:lnSpc>
            </a:pPr>
            <a:r>
              <a:rPr lang="en-US" sz="2000" dirty="0" smtClean="0"/>
              <a:t>Lightweight</a:t>
            </a:r>
          </a:p>
          <a:p>
            <a:pPr lvl="1">
              <a:lnSpc>
                <a:spcPct val="90000"/>
              </a:lnSpc>
            </a:pPr>
            <a:r>
              <a:rPr lang="en-US" sz="2000" dirty="0" smtClean="0"/>
              <a:t>People-based rather than Plan-based</a:t>
            </a:r>
            <a:endParaRPr lang="tr-TR" sz="20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</a:t>
            </a:fld>
            <a:endParaRPr lang="tr-T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In</a:t>
            </a:r>
            <a:r>
              <a:rPr lang="tr-TR" dirty="0" smtClean="0"/>
              <a:t> Daily</a:t>
            </a:r>
            <a:r>
              <a:rPr lang="tr-TR" baseline="0" dirty="0" smtClean="0"/>
              <a:t> </a:t>
            </a:r>
            <a:r>
              <a:rPr lang="tr-TR" baseline="0" dirty="0" err="1" smtClean="0"/>
              <a:t>scrum</a:t>
            </a:r>
            <a:r>
              <a:rPr lang="tr-TR" baseline="0" dirty="0" smtClean="0"/>
              <a:t> </a:t>
            </a:r>
            <a:r>
              <a:rPr lang="tr-TR" baseline="0" dirty="0" err="1" smtClean="0"/>
              <a:t>e</a:t>
            </a:r>
            <a:r>
              <a:rPr lang="tr-TR" dirty="0" err="1" smtClean="0"/>
              <a:t>veryone</a:t>
            </a:r>
            <a:r>
              <a:rPr lang="tr-TR" dirty="0" smtClean="0"/>
              <a:t> </a:t>
            </a:r>
            <a:r>
              <a:rPr lang="tr-TR" dirty="0" err="1" smtClean="0"/>
              <a:t>answers</a:t>
            </a:r>
            <a:r>
              <a:rPr lang="tr-TR" dirty="0" smtClean="0"/>
              <a:t> 3 </a:t>
            </a:r>
            <a:r>
              <a:rPr lang="tr-TR" dirty="0" err="1" smtClean="0"/>
              <a:t>questions</a:t>
            </a:r>
            <a:r>
              <a:rPr lang="tr-TR" dirty="0" smtClean="0"/>
              <a:t>:</a:t>
            </a:r>
          </a:p>
          <a:p>
            <a:endParaRPr lang="tr-TR" dirty="0" smtClean="0"/>
          </a:p>
          <a:p>
            <a:pPr lvl="1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en-US" sz="2000" dirty="0" smtClean="0"/>
              <a:t>What did you do yesterday</a:t>
            </a:r>
          </a:p>
          <a:p>
            <a:pPr lvl="1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en-US" sz="2000" dirty="0" smtClean="0"/>
              <a:t>What will you do today?</a:t>
            </a:r>
          </a:p>
          <a:p>
            <a:pPr lvl="1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en-US" sz="2000" dirty="0" smtClean="0"/>
              <a:t>What obstacles are in your way?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20</a:t>
            </a:fld>
            <a:endParaRPr lang="tr-T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b="0" dirty="0" err="1" smtClean="0"/>
              <a:t>third</a:t>
            </a:r>
            <a:r>
              <a:rPr lang="tr-TR" b="0" dirty="0" smtClean="0"/>
              <a:t>,</a:t>
            </a:r>
            <a:r>
              <a:rPr lang="tr-TR" b="0" baseline="0" dirty="0" smtClean="0"/>
              <a:t> </a:t>
            </a:r>
            <a:r>
              <a:rPr lang="tr-TR" sz="1200" b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Sprint </a:t>
            </a:r>
            <a:r>
              <a:rPr lang="tr-TR" sz="1200" b="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Review</a:t>
            </a:r>
            <a:r>
              <a:rPr lang="tr-TR" sz="1200" b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b="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Meeting</a:t>
            </a:r>
            <a:endParaRPr lang="tr-TR" sz="1200" b="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21</a:t>
            </a:fld>
            <a:endParaRPr lang="tr-T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fourth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one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 </a:t>
            </a:r>
            <a:r>
              <a:rPr lang="tr-TR" sz="1200" b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Sprint </a:t>
            </a:r>
            <a:r>
              <a:rPr lang="tr-TR" sz="1200" b="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Retrospective</a:t>
            </a:r>
            <a:r>
              <a:rPr lang="tr-TR" sz="1200" b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Meeting </a:t>
            </a:r>
            <a:endParaRPr lang="tr-TR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deal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with past events or situations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22</a:t>
            </a:fld>
            <a:endParaRPr lang="tr-TR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200" b="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tr-TR" sz="1200" b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Sprint </a:t>
            </a:r>
            <a:r>
              <a:rPr lang="tr-TR" sz="1200" b="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Retrospective</a:t>
            </a:r>
            <a:r>
              <a:rPr lang="tr-TR" sz="1200" b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Meeting w</a:t>
            </a:r>
            <a:r>
              <a:rPr lang="en-US" dirty="0" smtClean="0"/>
              <a:t>hole team gathers and discusses what they’d like to: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 smtClean="0"/>
              <a:t>Start,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 smtClean="0"/>
              <a:t>Stop, </a:t>
            </a:r>
            <a:r>
              <a:rPr lang="tr-TR" dirty="0" err="1" smtClean="0"/>
              <a:t>and</a:t>
            </a:r>
            <a:endParaRPr lang="tr-TR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 err="1" smtClean="0"/>
              <a:t>Continue</a:t>
            </a:r>
            <a:endParaRPr lang="en-US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23</a:t>
            </a:fld>
            <a:endParaRPr lang="tr-TR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third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last</a:t>
            </a:r>
            <a:r>
              <a:rPr lang="tr-TR" dirty="0" smtClean="0"/>
              <a:t> </a:t>
            </a:r>
            <a:r>
              <a:rPr lang="tr-TR" dirty="0" err="1" smtClean="0"/>
              <a:t>topic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scrum</a:t>
            </a:r>
            <a:r>
              <a:rPr lang="tr-TR" dirty="0" smtClean="0"/>
              <a:t> </a:t>
            </a:r>
            <a:r>
              <a:rPr lang="tr-TR" dirty="0" err="1" smtClean="0"/>
              <a:t>framework</a:t>
            </a:r>
            <a:r>
              <a:rPr lang="tr-TR" dirty="0" smtClean="0"/>
              <a:t> is </a:t>
            </a:r>
            <a:r>
              <a:rPr lang="tr-TR" dirty="0" err="1" smtClean="0"/>
              <a:t>the</a:t>
            </a:r>
            <a:r>
              <a:rPr lang="tr-TR" dirty="0" smtClean="0"/>
              <a:t> ‘</a:t>
            </a:r>
            <a:r>
              <a:rPr lang="tr-TR" dirty="0" err="1" smtClean="0"/>
              <a:t>Artifacts</a:t>
            </a:r>
            <a:r>
              <a:rPr lang="tr-TR" dirty="0" smtClean="0"/>
              <a:t>’</a:t>
            </a:r>
            <a:endParaRPr lang="en-US" dirty="0" smtClean="0"/>
          </a:p>
          <a:p>
            <a:pPr>
              <a:lnSpc>
                <a:spcPct val="90000"/>
              </a:lnSpc>
            </a:pPr>
            <a:endParaRPr lang="en-US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24</a:t>
            </a:fld>
            <a:endParaRPr lang="tr-TR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b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Product </a:t>
            </a:r>
            <a:r>
              <a:rPr lang="tr-TR" sz="1200" b="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Backlog</a:t>
            </a:r>
            <a:r>
              <a:rPr lang="tr-TR" sz="1200" b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200" b="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contains</a:t>
            </a:r>
            <a:r>
              <a:rPr lang="tr-TR" sz="1200" b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r</a:t>
            </a:r>
            <a:r>
              <a:rPr lang="en-US" dirty="0" err="1" smtClean="0"/>
              <a:t>equirements</a:t>
            </a:r>
            <a:r>
              <a:rPr lang="en-US" dirty="0" smtClean="0"/>
              <a:t> for a system</a:t>
            </a:r>
            <a:r>
              <a:rPr lang="tr-TR" dirty="0" smtClean="0"/>
              <a:t>.</a:t>
            </a:r>
            <a:endParaRPr lang="en-US" dirty="0" smtClean="0"/>
          </a:p>
          <a:p>
            <a:r>
              <a:rPr lang="tr-TR" dirty="0" err="1" smtClean="0"/>
              <a:t>It</a:t>
            </a:r>
            <a:r>
              <a:rPr lang="tr-TR" dirty="0" smtClean="0"/>
              <a:t> i</a:t>
            </a:r>
            <a:r>
              <a:rPr lang="en-US" dirty="0" smtClean="0"/>
              <a:t>s managed and owned by a Product Owner</a:t>
            </a:r>
            <a:r>
              <a:rPr lang="tr-TR" dirty="0" smtClean="0"/>
              <a:t>.</a:t>
            </a:r>
            <a:endParaRPr lang="en-US" dirty="0" smtClean="0"/>
          </a:p>
          <a:p>
            <a:r>
              <a:rPr lang="tr-TR" dirty="0" err="1" smtClean="0"/>
              <a:t>It</a:t>
            </a:r>
            <a:r>
              <a:rPr lang="tr-TR" dirty="0" smtClean="0"/>
              <a:t> is in </a:t>
            </a:r>
            <a:r>
              <a:rPr lang="tr-TR" dirty="0" err="1" smtClean="0"/>
              <a:t>the</a:t>
            </a:r>
            <a:r>
              <a:rPr lang="tr-TR" dirty="0" smtClean="0"/>
              <a:t> form of a s</a:t>
            </a:r>
            <a:r>
              <a:rPr lang="en-US" dirty="0" err="1" smtClean="0"/>
              <a:t>preadsheet</a:t>
            </a:r>
            <a:r>
              <a:rPr lang="en-US" dirty="0" smtClean="0"/>
              <a:t> (typically)</a:t>
            </a:r>
            <a:r>
              <a:rPr lang="tr-TR" dirty="0" smtClean="0"/>
              <a:t>.</a:t>
            </a:r>
            <a:endParaRPr lang="en-US" dirty="0" smtClean="0"/>
          </a:p>
          <a:p>
            <a:r>
              <a:rPr lang="en-US" dirty="0" smtClean="0"/>
              <a:t>Usually </a:t>
            </a:r>
            <a:r>
              <a:rPr lang="tr-TR" dirty="0" smtClean="0"/>
              <a:t>it </a:t>
            </a:r>
            <a:r>
              <a:rPr lang="en-US" dirty="0" smtClean="0"/>
              <a:t>is created during the Sprint Planning Meeting</a:t>
            </a:r>
            <a:r>
              <a:rPr lang="tr-TR" dirty="0" smtClean="0"/>
              <a:t>.</a:t>
            </a:r>
            <a:endParaRPr lang="en-US" dirty="0" smtClean="0"/>
          </a:p>
          <a:p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25</a:t>
            </a:fld>
            <a:endParaRPr lang="tr-TR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Here is an </a:t>
            </a:r>
            <a:r>
              <a:rPr lang="tr-TR" dirty="0" err="1" smtClean="0"/>
              <a:t>example</a:t>
            </a:r>
            <a:r>
              <a:rPr lang="tr-TR" dirty="0" smtClean="0"/>
              <a:t> of </a:t>
            </a:r>
            <a:r>
              <a:rPr lang="tr-TR" dirty="0" err="1" smtClean="0"/>
              <a:t>product</a:t>
            </a:r>
            <a:r>
              <a:rPr lang="tr-TR" dirty="0" smtClean="0"/>
              <a:t> </a:t>
            </a:r>
            <a:r>
              <a:rPr lang="tr-TR" dirty="0" err="1" smtClean="0"/>
              <a:t>backlog</a:t>
            </a:r>
            <a:r>
              <a:rPr lang="tr-TR" dirty="0" smtClean="0"/>
              <a:t>.</a:t>
            </a:r>
            <a:endParaRPr lang="en-US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26</a:t>
            </a:fld>
            <a:endParaRPr lang="tr-TR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Now</a:t>
            </a:r>
            <a:r>
              <a:rPr lang="tr-TR" dirty="0" smtClean="0"/>
              <a:t> sprint </a:t>
            </a:r>
            <a:r>
              <a:rPr lang="tr-TR" dirty="0" err="1" smtClean="0"/>
              <a:t>backlog</a:t>
            </a:r>
            <a:r>
              <a:rPr lang="tr-TR" dirty="0" smtClean="0"/>
              <a:t>.</a:t>
            </a:r>
          </a:p>
          <a:p>
            <a:r>
              <a:rPr lang="en-US" dirty="0" smtClean="0"/>
              <a:t>Scrum team takes the Sprint Goal and decides what tasks are necessary</a:t>
            </a:r>
            <a:r>
              <a:rPr lang="tr-TR" dirty="0" smtClean="0"/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200" b="0" dirty="0" smtClean="0">
                <a:latin typeface="Times New Roman" pitchFamily="18" charset="0"/>
                <a:cs typeface="Times New Roman" pitchFamily="18" charset="0"/>
              </a:rPr>
              <a:t>Sprint </a:t>
            </a:r>
            <a:r>
              <a:rPr lang="tr-TR" sz="1200" b="0" dirty="0" err="1" smtClean="0">
                <a:latin typeface="Times New Roman" pitchFamily="18" charset="0"/>
                <a:cs typeface="Times New Roman" pitchFamily="18" charset="0"/>
              </a:rPr>
              <a:t>Goal</a:t>
            </a:r>
            <a:r>
              <a:rPr lang="tr-TR" sz="1200" b="0" baseline="0" dirty="0" smtClean="0">
                <a:latin typeface="Times New Roman" pitchFamily="18" charset="0"/>
                <a:cs typeface="Times New Roman" pitchFamily="18" charset="0"/>
              </a:rPr>
              <a:t> is a</a:t>
            </a:r>
            <a:r>
              <a:rPr lang="en-US" sz="12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short statement of what the work will be focused on during the sprint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 smtClean="0"/>
          </a:p>
          <a:p>
            <a:endParaRPr lang="tr-TR" dirty="0" smtClean="0"/>
          </a:p>
          <a:p>
            <a:r>
              <a:rPr lang="en-US" dirty="0" smtClean="0"/>
              <a:t>Team self-organizes around how they’ll meet the Sprint Goal</a:t>
            </a:r>
            <a:r>
              <a:rPr lang="tr-TR" dirty="0" smtClean="0"/>
              <a:t>,</a:t>
            </a:r>
            <a:r>
              <a:rPr lang="tr-TR" baseline="0" dirty="0" smtClean="0"/>
              <a:t> </a:t>
            </a:r>
            <a:r>
              <a:rPr lang="en-US" dirty="0" smtClean="0"/>
              <a:t>Manager doesn’t assign tasks to individuals</a:t>
            </a:r>
            <a:r>
              <a:rPr lang="tr-TR" dirty="0" smtClean="0"/>
              <a:t>.</a:t>
            </a:r>
            <a:endParaRPr lang="en-US" dirty="0" smtClean="0"/>
          </a:p>
          <a:p>
            <a:r>
              <a:rPr lang="en-US" dirty="0" smtClean="0"/>
              <a:t>Managers don’t make decisions for the team</a:t>
            </a:r>
            <a:r>
              <a:rPr lang="tr-TR" dirty="0" smtClean="0"/>
              <a:t>.</a:t>
            </a:r>
            <a:endParaRPr lang="en-US" dirty="0" smtClean="0"/>
          </a:p>
          <a:p>
            <a:r>
              <a:rPr lang="tr-TR" dirty="0" err="1" smtClean="0"/>
              <a:t>Finally</a:t>
            </a:r>
            <a:r>
              <a:rPr lang="tr-TR" dirty="0" smtClean="0"/>
              <a:t> </a:t>
            </a:r>
            <a:r>
              <a:rPr lang="en-US" dirty="0" smtClean="0"/>
              <a:t>Sprint Backlog is created</a:t>
            </a:r>
            <a:r>
              <a:rPr lang="tr-TR" dirty="0" smtClean="0"/>
              <a:t>.</a:t>
            </a:r>
            <a:endParaRPr lang="en-US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27</a:t>
            </a:fld>
            <a:endParaRPr lang="tr-TR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Sprint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backlog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changes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during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sprint.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28</a:t>
            </a:fld>
            <a:endParaRPr lang="tr-TR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 subset of Product Backlog Items, which define the work for a Sprint</a:t>
            </a:r>
            <a:r>
              <a:rPr lang="tr-TR" dirty="0" smtClean="0"/>
              <a:t>.</a:t>
            </a:r>
            <a:endParaRPr lang="en-US" dirty="0" smtClean="0"/>
          </a:p>
          <a:p>
            <a:r>
              <a:rPr lang="en-US" dirty="0" smtClean="0"/>
              <a:t>Is created ONLY by Team members</a:t>
            </a:r>
            <a:r>
              <a:rPr lang="tr-TR" dirty="0" smtClean="0"/>
              <a:t>.</a:t>
            </a:r>
            <a:endParaRPr lang="en-US" dirty="0" smtClean="0"/>
          </a:p>
          <a:p>
            <a:r>
              <a:rPr lang="en-US" dirty="0" smtClean="0"/>
              <a:t>Each Item has it’s own status</a:t>
            </a:r>
            <a:r>
              <a:rPr lang="tr-TR" dirty="0" smtClean="0"/>
              <a:t>.</a:t>
            </a:r>
            <a:endParaRPr lang="en-US" dirty="0" smtClean="0"/>
          </a:p>
          <a:p>
            <a:r>
              <a:rPr lang="en-US" dirty="0" smtClean="0"/>
              <a:t>Should be updated every day</a:t>
            </a:r>
            <a:r>
              <a:rPr lang="tr-TR" dirty="0" smtClean="0"/>
              <a:t>.</a:t>
            </a:r>
            <a:endParaRPr lang="en-US" dirty="0" smtClean="0"/>
          </a:p>
          <a:p>
            <a:r>
              <a:rPr lang="en-US" dirty="0" smtClean="0"/>
              <a:t>No more than 300 tasks in the list</a:t>
            </a:r>
            <a:r>
              <a:rPr lang="tr-TR" dirty="0" smtClean="0"/>
              <a:t>.</a:t>
            </a:r>
            <a:endParaRPr lang="en-US" dirty="0" smtClean="0"/>
          </a:p>
          <a:p>
            <a:r>
              <a:rPr lang="en-US" dirty="0" smtClean="0"/>
              <a:t>If a task requires more than 16 hours, it should be broken down</a:t>
            </a:r>
            <a:r>
              <a:rPr lang="tr-TR" dirty="0" smtClean="0"/>
              <a:t>.</a:t>
            </a:r>
            <a:endParaRPr lang="en-US" dirty="0" smtClean="0"/>
          </a:p>
          <a:p>
            <a:r>
              <a:rPr lang="en-US" dirty="0" smtClean="0"/>
              <a:t>Team can add or subtract items from the list. Product Owner is not allowed to do it</a:t>
            </a:r>
            <a:r>
              <a:rPr lang="tr-TR" dirty="0" smtClean="0"/>
              <a:t>.</a:t>
            </a:r>
            <a:endParaRPr lang="en-US" dirty="0" smtClean="0"/>
          </a:p>
          <a:p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29</a:t>
            </a:fld>
            <a:endParaRPr lang="tr-T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 smtClean="0"/>
              <a:t>No single agile method</a:t>
            </a:r>
          </a:p>
          <a:p>
            <a:pPr>
              <a:lnSpc>
                <a:spcPct val="90000"/>
              </a:lnSpc>
            </a:pPr>
            <a:r>
              <a:rPr lang="tr-TR" sz="2400" dirty="0" err="1" smtClean="0"/>
              <a:t>There</a:t>
            </a:r>
            <a:r>
              <a:rPr lang="tr-TR" sz="2400" dirty="0" smtClean="0"/>
              <a:t> </a:t>
            </a:r>
            <a:r>
              <a:rPr lang="tr-TR" sz="2400" dirty="0" err="1" smtClean="0"/>
              <a:t>are</a:t>
            </a:r>
            <a:r>
              <a:rPr lang="tr-TR" sz="2400" dirty="0" smtClean="0"/>
              <a:t> s</a:t>
            </a:r>
            <a:r>
              <a:rPr lang="en-US" sz="2400" dirty="0" err="1" smtClean="0"/>
              <a:t>everal</a:t>
            </a:r>
            <a:r>
              <a:rPr lang="en-US" sz="2400" dirty="0" smtClean="0"/>
              <a:t> agile methods</a:t>
            </a:r>
            <a:r>
              <a:rPr lang="tr-TR" sz="2400" dirty="0" smtClean="0"/>
              <a:t> as </a:t>
            </a:r>
            <a:r>
              <a:rPr lang="tr-TR" sz="2400" dirty="0" err="1" smtClean="0"/>
              <a:t>seen</a:t>
            </a:r>
            <a:r>
              <a:rPr lang="tr-TR" sz="2400" dirty="0" smtClean="0"/>
              <a:t> on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slide</a:t>
            </a:r>
            <a:r>
              <a:rPr lang="tr-TR" sz="2400" dirty="0" smtClean="0"/>
              <a:t>.</a:t>
            </a:r>
            <a:endParaRPr lang="en-US" sz="24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3</a:t>
            </a:fld>
            <a:endParaRPr lang="tr-TR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other</a:t>
            </a:r>
            <a:r>
              <a:rPr lang="tr-TR" dirty="0" smtClean="0"/>
              <a:t> </a:t>
            </a:r>
            <a:r>
              <a:rPr lang="tr-TR" dirty="0" err="1" smtClean="0"/>
              <a:t>artifact</a:t>
            </a:r>
            <a:r>
              <a:rPr lang="tr-TR" dirty="0" smtClean="0"/>
              <a:t>, Sprint </a:t>
            </a:r>
            <a:r>
              <a:rPr lang="tr-TR" dirty="0" err="1" smtClean="0"/>
              <a:t>Burn</a:t>
            </a:r>
            <a:r>
              <a:rPr lang="tr-TR" dirty="0" smtClean="0"/>
              <a:t> </a:t>
            </a:r>
            <a:r>
              <a:rPr lang="tr-TR" dirty="0" err="1" smtClean="0"/>
              <a:t>down</a:t>
            </a:r>
            <a:r>
              <a:rPr lang="tr-TR" dirty="0" smtClean="0"/>
              <a:t> Chart:</a:t>
            </a:r>
          </a:p>
          <a:p>
            <a:endParaRPr lang="tr-TR" dirty="0" smtClean="0"/>
          </a:p>
          <a:p>
            <a:r>
              <a:rPr lang="en-US" dirty="0" smtClean="0"/>
              <a:t>Depicts the total Sprint Backlog hours remaining per day</a:t>
            </a:r>
          </a:p>
          <a:p>
            <a:r>
              <a:rPr lang="en-US" dirty="0" smtClean="0"/>
              <a:t>Shows the estimated amount of time to release</a:t>
            </a:r>
            <a:r>
              <a:rPr lang="ru-RU" dirty="0" smtClean="0"/>
              <a:t> </a:t>
            </a:r>
            <a:endParaRPr lang="en-US" dirty="0" smtClean="0"/>
          </a:p>
          <a:p>
            <a:r>
              <a:rPr lang="en-US" dirty="0" smtClean="0"/>
              <a:t>Ideally should burn down to zero to the end of the Sprint</a:t>
            </a:r>
          </a:p>
          <a:p>
            <a:r>
              <a:rPr lang="en-US" dirty="0" smtClean="0"/>
              <a:t>Actually is not a straight line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30</a:t>
            </a:fld>
            <a:endParaRPr lang="tr-TR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 fontScale="47500" lnSpcReduction="20000"/>
          </a:bodyPr>
          <a:lstStyle/>
          <a:p>
            <a:pPr marL="673804" indent="-419804">
              <a:lnSpc>
                <a:spcPct val="90000"/>
              </a:lnSpc>
              <a:spcBef>
                <a:spcPts val="1300"/>
              </a:spcBef>
              <a:defRPr sz="3400"/>
            </a:pPr>
            <a:r>
              <a:rPr lang="en-US" dirty="0" smtClean="0"/>
              <a:t>Typical individual team is 6-10 </a:t>
            </a:r>
            <a:r>
              <a:rPr lang="en-US" dirty="0" err="1" smtClean="0"/>
              <a:t>peopl</a:t>
            </a:r>
            <a:r>
              <a:rPr lang="tr-TR" dirty="0" smtClean="0"/>
              <a:t>e,</a:t>
            </a:r>
            <a:endParaRPr lang="en-US" dirty="0" smtClean="0"/>
          </a:p>
          <a:p>
            <a:pPr marL="1013617" lvl="1" indent="-416718">
              <a:lnSpc>
                <a:spcPct val="90000"/>
              </a:lnSpc>
              <a:spcBef>
                <a:spcPts val="1300"/>
              </a:spcBef>
              <a:buClrTx/>
              <a:defRPr sz="3000"/>
            </a:pPr>
            <a:r>
              <a:rPr lang="en-US" dirty="0" smtClean="0"/>
              <a:t>Scalability comes from teams of teams</a:t>
            </a:r>
          </a:p>
          <a:p>
            <a:pPr marL="673804" indent="-419804">
              <a:lnSpc>
                <a:spcPct val="90000"/>
              </a:lnSpc>
              <a:spcBef>
                <a:spcPts val="1300"/>
              </a:spcBef>
              <a:defRPr sz="3400"/>
            </a:pPr>
            <a:r>
              <a:rPr lang="en-US" dirty="0" smtClean="0"/>
              <a:t>Factors in scaling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:</a:t>
            </a:r>
            <a:endParaRPr lang="en-US" dirty="0" smtClean="0"/>
          </a:p>
          <a:p>
            <a:pPr marL="1013617" lvl="1" indent="-416718">
              <a:lnSpc>
                <a:spcPct val="90000"/>
              </a:lnSpc>
              <a:spcBef>
                <a:spcPts val="1300"/>
              </a:spcBef>
              <a:buClrTx/>
              <a:defRPr sz="3000"/>
            </a:pPr>
            <a:r>
              <a:rPr lang="en-US" dirty="0" smtClean="0"/>
              <a:t>Type of application</a:t>
            </a:r>
          </a:p>
          <a:p>
            <a:pPr marL="1013617" lvl="1" indent="-416718">
              <a:lnSpc>
                <a:spcPct val="90000"/>
              </a:lnSpc>
              <a:spcBef>
                <a:spcPts val="1300"/>
              </a:spcBef>
              <a:buClrTx/>
              <a:defRPr sz="3000"/>
            </a:pPr>
            <a:r>
              <a:rPr lang="en-US" dirty="0" smtClean="0"/>
              <a:t>Team size</a:t>
            </a:r>
          </a:p>
          <a:p>
            <a:pPr marL="1013617" lvl="1" indent="-416718">
              <a:lnSpc>
                <a:spcPct val="90000"/>
              </a:lnSpc>
              <a:spcBef>
                <a:spcPts val="1300"/>
              </a:spcBef>
              <a:buClrTx/>
              <a:defRPr sz="3000"/>
            </a:pPr>
            <a:r>
              <a:rPr lang="en-US" dirty="0" smtClean="0"/>
              <a:t>Team dispersion</a:t>
            </a:r>
          </a:p>
          <a:p>
            <a:pPr marL="1013617" lvl="1" indent="-416718">
              <a:lnSpc>
                <a:spcPct val="90000"/>
              </a:lnSpc>
              <a:spcBef>
                <a:spcPts val="1300"/>
              </a:spcBef>
              <a:buClrTx/>
              <a:defRPr sz="3000"/>
            </a:pPr>
            <a:r>
              <a:rPr lang="en-US" dirty="0" smtClean="0"/>
              <a:t>Project duration</a:t>
            </a:r>
          </a:p>
          <a:p>
            <a:pPr marL="673804" indent="-419804">
              <a:lnSpc>
                <a:spcPct val="90000"/>
              </a:lnSpc>
              <a:spcBef>
                <a:spcPts val="1300"/>
              </a:spcBef>
              <a:defRPr sz="3400"/>
            </a:pPr>
            <a:r>
              <a:rPr lang="en-US" dirty="0" smtClean="0"/>
              <a:t>Scrum has been used on multiple 500+ person projects</a:t>
            </a:r>
            <a:endParaRPr lang="tr-TR" dirty="0" smtClean="0"/>
          </a:p>
          <a:p>
            <a:pPr marL="673804" marR="0" indent="-419804" algn="l" defTabSz="914400" rtl="0" eaLnBrk="1" fontAlgn="auto" latinLnBrk="0" hangingPunct="1">
              <a:lnSpc>
                <a:spcPct val="90000"/>
              </a:lnSpc>
              <a:spcBef>
                <a:spcPts val="13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400"/>
            </a:pPr>
            <a:r>
              <a:rPr lang="en-US" dirty="0" smtClean="0"/>
              <a:t> </a:t>
            </a:r>
            <a:r>
              <a:rPr lang="tr-TR" dirty="0" err="1" smtClean="0"/>
              <a:t>There</a:t>
            </a:r>
            <a:r>
              <a:rPr lang="tr-TR" dirty="0" smtClean="0"/>
              <a:t> is a </a:t>
            </a:r>
            <a:r>
              <a:rPr lang="tr-TR" dirty="0" err="1" smtClean="0"/>
              <a:t>term</a:t>
            </a:r>
            <a:r>
              <a:rPr lang="tr-TR" dirty="0" smtClean="0"/>
              <a:t> </a:t>
            </a:r>
            <a:r>
              <a:rPr lang="en-US" dirty="0" smtClean="0"/>
              <a:t>"Scrum of Scrums" or what called "Meta-Scrum“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31</a:t>
            </a:fld>
            <a:endParaRPr lang="tr-TR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Eventually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see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here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how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scrum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works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32</a:t>
            </a:fld>
            <a:endParaRPr lang="tr-TR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err="1" smtClean="0"/>
              <a:t>What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advantages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drawbacks</a:t>
            </a:r>
            <a:r>
              <a:rPr lang="tr-TR" dirty="0" smtClean="0"/>
              <a:t> of </a:t>
            </a:r>
            <a:r>
              <a:rPr lang="tr-TR" dirty="0" err="1" smtClean="0"/>
              <a:t>scrum</a:t>
            </a:r>
            <a:r>
              <a:rPr lang="tr-TR" dirty="0" smtClean="0"/>
              <a:t>?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33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9495649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400" dirty="0" smtClean="0"/>
              <a:t>No single definition</a:t>
            </a:r>
            <a:r>
              <a:rPr lang="tr-TR" sz="2400" dirty="0" smtClean="0"/>
              <a:t> </a:t>
            </a:r>
            <a:r>
              <a:rPr lang="tr-TR" sz="2400" dirty="0" err="1" smtClean="0"/>
              <a:t>for</a:t>
            </a:r>
            <a:r>
              <a:rPr lang="tr-TR" sz="2400" dirty="0" smtClean="0"/>
              <a:t> </a:t>
            </a:r>
            <a:r>
              <a:rPr lang="tr-TR" sz="2400" dirty="0" err="1" smtClean="0"/>
              <a:t>agile</a:t>
            </a:r>
            <a:endParaRPr lang="en-US" sz="2400" dirty="0" smtClean="0"/>
          </a:p>
          <a:p>
            <a:pPr>
              <a:lnSpc>
                <a:spcPct val="90000"/>
              </a:lnSpc>
            </a:pPr>
            <a:r>
              <a:rPr lang="en-US" sz="2400" dirty="0" smtClean="0"/>
              <a:t>Agile Manifesto closest to a definition</a:t>
            </a:r>
          </a:p>
          <a:p>
            <a:pPr lvl="1">
              <a:lnSpc>
                <a:spcPct val="90000"/>
              </a:lnSpc>
            </a:pPr>
            <a:r>
              <a:rPr lang="tr-TR" sz="2000" dirty="0" err="1" smtClean="0"/>
              <a:t>It</a:t>
            </a:r>
            <a:r>
              <a:rPr lang="tr-TR" sz="2000" dirty="0" smtClean="0"/>
              <a:t> has a s</a:t>
            </a:r>
            <a:r>
              <a:rPr lang="en-US" sz="2000" dirty="0" smtClean="0"/>
              <a:t>et of principles</a:t>
            </a:r>
          </a:p>
          <a:p>
            <a:pPr lvl="1">
              <a:lnSpc>
                <a:spcPct val="90000"/>
              </a:lnSpc>
            </a:pPr>
            <a:r>
              <a:rPr lang="tr-TR" sz="2000" dirty="0" err="1" smtClean="0"/>
              <a:t>And</a:t>
            </a:r>
            <a:r>
              <a:rPr lang="tr-TR" sz="2000" dirty="0" smtClean="0"/>
              <a:t> d</a:t>
            </a:r>
            <a:r>
              <a:rPr lang="en-US" sz="2000" dirty="0" err="1" smtClean="0"/>
              <a:t>eveloped</a:t>
            </a:r>
            <a:r>
              <a:rPr lang="en-US" sz="2000" dirty="0" smtClean="0"/>
              <a:t> by Agile Alliance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4</a:t>
            </a:fld>
            <a:endParaRPr lang="tr-T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what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Scrum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?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5</a:t>
            </a:fld>
            <a:endParaRPr lang="tr-T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Here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are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some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examples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what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scrum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has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been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used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6</a:t>
            </a:fld>
            <a:endParaRPr lang="tr-T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Here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are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some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organizations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firms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that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has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used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scrum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7</a:t>
            </a:fld>
            <a:endParaRPr lang="tr-T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Scrum projects make progress in a series of “sprints”</a:t>
            </a:r>
            <a:r>
              <a:rPr lang="tr-TR" dirty="0" smtClean="0"/>
              <a:t>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Product is designed, coded, and tested during the sprint</a:t>
            </a:r>
            <a:r>
              <a:rPr lang="tr-TR" dirty="0" smtClean="0"/>
              <a:t>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8</a:t>
            </a:fld>
            <a:endParaRPr lang="tr-T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Rather than doing all of one thing at a time...</a:t>
            </a:r>
          </a:p>
          <a:p>
            <a:endParaRPr lang="tr-TR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...Scrum teams do a little of everything all the time</a:t>
            </a:r>
            <a:r>
              <a:rPr lang="tr-TR" dirty="0" smtClean="0"/>
              <a:t>.</a:t>
            </a:r>
            <a:endParaRPr lang="en-US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9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FD802-C834-41AA-B0CA-E59D3B1D97D4}" type="datetime1">
              <a:rPr lang="tr-TR" smtClean="0"/>
              <a:pPr/>
              <a:t>23.03.2020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2C975-9942-4BD9-A3D5-E79312B6C033}" type="datetime1">
              <a:rPr lang="tr-TR" smtClean="0"/>
              <a:pPr/>
              <a:t>23.03.2020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2B7E3-919D-4070-B231-4A038CC4B193}" type="datetime1">
              <a:rPr lang="tr-TR" smtClean="0"/>
              <a:pPr/>
              <a:t>23.03.2020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6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F6E99-E087-4724-990A-F03084EE1D1D}" type="datetime1">
              <a:rPr lang="tr-TR" smtClean="0"/>
              <a:pPr/>
              <a:t>23.03.2020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3B841-630C-41AD-896C-280DD1BBCF2C}" type="datetime1">
              <a:rPr lang="tr-TR" smtClean="0"/>
              <a:pPr/>
              <a:t>23.03.2020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D7727-EAC7-48EA-BD47-0BA5A361F64F}" type="datetime1">
              <a:rPr lang="tr-TR" smtClean="0"/>
              <a:pPr/>
              <a:t>23.03.2020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98390-3031-43A0-B2B4-0B5236D71348}" type="datetime1">
              <a:rPr lang="tr-TR" smtClean="0"/>
              <a:pPr/>
              <a:t>23.03.2020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E5400-6EE3-403C-AA3E-BE1C7A1CB8C0}" type="datetime1">
              <a:rPr lang="tr-TR" smtClean="0"/>
              <a:pPr/>
              <a:t>23.03.2020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C0EF9-CE12-4683-9E30-D1789FA466A3}" type="datetime1">
              <a:rPr lang="tr-TR" smtClean="0"/>
              <a:pPr/>
              <a:t>23.03.2020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45256-BF2D-48B6-8E76-C7D9E47DB137}" type="datetime1">
              <a:rPr lang="tr-TR" smtClean="0"/>
              <a:pPr/>
              <a:t>23.03.2020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5C32-E703-421E-8DDF-6D680CD75505}" type="datetime1">
              <a:rPr lang="tr-TR" smtClean="0"/>
              <a:pPr/>
              <a:t>23.03.2020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A7538E-67D1-4FD9-9D01-175363B817D9}" type="datetime1">
              <a:rPr lang="tr-TR" smtClean="0"/>
              <a:pPr/>
              <a:t>23.03.2020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053C5F43-A354-497D-94C9-764B191F88EA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571472" y="785794"/>
            <a:ext cx="785818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COM 412 </a:t>
            </a:r>
          </a:p>
          <a:p>
            <a:pPr algn="ctr"/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Information Technology 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nd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Security Governance 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</a:t>
            </a:fld>
            <a:endParaRPr lang="tr-TR"/>
          </a:p>
        </p:txBody>
      </p:sp>
      <p:sp>
        <p:nvSpPr>
          <p:cNvPr id="4" name="3 Dikdörtgen"/>
          <p:cNvSpPr/>
          <p:nvPr/>
        </p:nvSpPr>
        <p:spPr>
          <a:xfrm>
            <a:off x="7965822" y="6037012"/>
            <a:ext cx="1143008" cy="7858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5 Metin kutusu"/>
          <p:cNvSpPr txBox="1"/>
          <p:nvPr/>
        </p:nvSpPr>
        <p:spPr>
          <a:xfrm>
            <a:off x="714348" y="3357562"/>
            <a:ext cx="78581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Week</a:t>
            </a:r>
            <a:r>
              <a:rPr lang="tr-TR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6</a:t>
            </a:r>
          </a:p>
          <a:p>
            <a:pPr algn="ctr"/>
            <a:endParaRPr lang="tr-TR" sz="3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tr-TR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Agile</a:t>
            </a:r>
            <a:r>
              <a:rPr lang="tr-TR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Scrum</a:t>
            </a:r>
            <a:r>
              <a:rPr lang="tr-TR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Project </a:t>
            </a:r>
            <a:r>
              <a:rPr lang="tr-TR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Management</a:t>
            </a:r>
            <a:endParaRPr lang="tr-TR" sz="3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Tm="28028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The Agile Manifesto–a statement of values"/>
          <p:cNvSpPr txBox="1">
            <a:spLocks noGrp="1"/>
          </p:cNvSpPr>
          <p:nvPr>
            <p:ph type="title"/>
          </p:nvPr>
        </p:nvSpPr>
        <p:spPr>
          <a:xfrm>
            <a:off x="308610" y="204468"/>
            <a:ext cx="8515350" cy="468610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lnSpc>
                <a:spcPct val="70000"/>
              </a:lnSpc>
            </a:lvl1pPr>
          </a:lstStyle>
          <a:p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No changes during the sprint</a:t>
            </a:r>
            <a:endParaRPr sz="2800" b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571480"/>
            <a:ext cx="8636114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fill="hold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The Agile Manifesto–a statement of values"/>
          <p:cNvSpPr txBox="1">
            <a:spLocks noGrp="1"/>
          </p:cNvSpPr>
          <p:nvPr>
            <p:ph type="title"/>
          </p:nvPr>
        </p:nvSpPr>
        <p:spPr>
          <a:xfrm>
            <a:off x="308610" y="204468"/>
            <a:ext cx="8515350" cy="468610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lnSpc>
                <a:spcPct val="70000"/>
              </a:lnSpc>
            </a:lvl1pPr>
          </a:lstStyle>
          <a:p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Scrum framework</a:t>
            </a:r>
            <a:endParaRPr sz="2800" b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785794"/>
            <a:ext cx="7500990" cy="53377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fill="hold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The Agile Manifesto–a statement of values"/>
          <p:cNvSpPr txBox="1">
            <a:spLocks noGrp="1"/>
          </p:cNvSpPr>
          <p:nvPr>
            <p:ph type="title"/>
          </p:nvPr>
        </p:nvSpPr>
        <p:spPr>
          <a:xfrm>
            <a:off x="308610" y="204468"/>
            <a:ext cx="8515350" cy="468610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lnSpc>
                <a:spcPct val="70000"/>
              </a:lnSpc>
            </a:lvl1pPr>
          </a:lstStyle>
          <a:p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Scrum framework</a:t>
            </a:r>
            <a:endParaRPr sz="2800" b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785794"/>
            <a:ext cx="7500990" cy="53377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3 Oval"/>
          <p:cNvSpPr/>
          <p:nvPr/>
        </p:nvSpPr>
        <p:spPr>
          <a:xfrm>
            <a:off x="857224" y="571480"/>
            <a:ext cx="2643206" cy="21431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fill="hold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1030"/>
          <p:cNvSpPr txBox="1">
            <a:spLocks noChangeArrowheads="1"/>
          </p:cNvSpPr>
          <p:nvPr/>
        </p:nvSpPr>
        <p:spPr bwMode="auto">
          <a:xfrm>
            <a:off x="428596" y="699640"/>
            <a:ext cx="8001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ts val="1200"/>
              </a:spcBef>
              <a:buFont typeface="Arial" pitchFamily="34" charset="0"/>
              <a:buChar char="•"/>
              <a:tabLst>
                <a:tab pos="363538" algn="l"/>
              </a:tabLst>
            </a:pP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Product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owner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:</a:t>
            </a:r>
          </a:p>
        </p:txBody>
      </p:sp>
      <p:sp>
        <p:nvSpPr>
          <p:cNvPr id="12" name="Text Box 1030"/>
          <p:cNvSpPr txBox="1">
            <a:spLocks noChangeArrowheads="1"/>
          </p:cNvSpPr>
          <p:nvPr/>
        </p:nvSpPr>
        <p:spPr bwMode="auto">
          <a:xfrm>
            <a:off x="458756" y="1243248"/>
            <a:ext cx="8001000" cy="3877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buFontTx/>
              <a:buChar char="-"/>
              <a:tabLst>
                <a:tab pos="536575" algn="l"/>
              </a:tabLst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Define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the features of the product</a:t>
            </a:r>
          </a:p>
          <a:p>
            <a:pPr>
              <a:spcBef>
                <a:spcPts val="1200"/>
              </a:spcBef>
              <a:buFontTx/>
              <a:buChar char="-"/>
              <a:tabLst>
                <a:tab pos="536575" algn="l"/>
              </a:tabLst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Decide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on release date and content</a:t>
            </a:r>
          </a:p>
          <a:p>
            <a:pPr>
              <a:spcBef>
                <a:spcPts val="1200"/>
              </a:spcBef>
              <a:buFontTx/>
              <a:buChar char="-"/>
              <a:tabLst>
                <a:tab pos="53657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esponsible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for the profitability of the product</a:t>
            </a:r>
          </a:p>
          <a:p>
            <a:pPr>
              <a:spcBef>
                <a:spcPts val="1200"/>
              </a:spcBef>
              <a:buFontTx/>
              <a:buChar char="-"/>
              <a:tabLst>
                <a:tab pos="536575" algn="l"/>
              </a:tabLst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Prioritize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features according to market value </a:t>
            </a:r>
          </a:p>
          <a:p>
            <a:pPr>
              <a:spcBef>
                <a:spcPts val="1200"/>
              </a:spcBef>
              <a:buFontTx/>
              <a:buChar char="-"/>
              <a:tabLst>
                <a:tab pos="536575" algn="l"/>
              </a:tabLst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Adjust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 features and priority every iteration, as needed  </a:t>
            </a:r>
          </a:p>
          <a:p>
            <a:pPr>
              <a:spcBef>
                <a:spcPts val="1200"/>
              </a:spcBef>
              <a:buFontTx/>
              <a:buChar char="-"/>
              <a:tabLst>
                <a:tab pos="536575" algn="l"/>
              </a:tabLst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Accept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or reject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work results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1030"/>
          <p:cNvSpPr txBox="1">
            <a:spLocks noChangeArrowheads="1"/>
          </p:cNvSpPr>
          <p:nvPr/>
        </p:nvSpPr>
        <p:spPr bwMode="auto">
          <a:xfrm>
            <a:off x="428596" y="699640"/>
            <a:ext cx="8001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ts val="1200"/>
              </a:spcBef>
              <a:buFont typeface="Arial" pitchFamily="34" charset="0"/>
              <a:buChar char="•"/>
              <a:tabLst>
                <a:tab pos="363538" algn="l"/>
              </a:tabLst>
            </a:pP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ScrumMaster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:</a:t>
            </a:r>
          </a:p>
        </p:txBody>
      </p:sp>
      <p:sp>
        <p:nvSpPr>
          <p:cNvPr id="12" name="Text Box 1030"/>
          <p:cNvSpPr txBox="1">
            <a:spLocks noChangeArrowheads="1"/>
          </p:cNvSpPr>
          <p:nvPr/>
        </p:nvSpPr>
        <p:spPr bwMode="auto">
          <a:xfrm>
            <a:off x="458756" y="1243248"/>
            <a:ext cx="8001000" cy="4308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buFontTx/>
              <a:buChar char="-"/>
              <a:tabLst>
                <a:tab pos="536575" algn="l"/>
              </a:tabLst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Represents management to the project</a:t>
            </a:r>
          </a:p>
          <a:p>
            <a:pPr>
              <a:spcBef>
                <a:spcPts val="1200"/>
              </a:spcBef>
              <a:buFontTx/>
              <a:buChar char="-"/>
              <a:tabLst>
                <a:tab pos="536575" algn="l"/>
              </a:tabLst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Responsible for enacting Scrum values and practices</a:t>
            </a:r>
          </a:p>
          <a:p>
            <a:pPr>
              <a:spcBef>
                <a:spcPts val="1200"/>
              </a:spcBef>
              <a:buFontTx/>
              <a:buChar char="-"/>
              <a:tabLst>
                <a:tab pos="536575" algn="l"/>
              </a:tabLst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Removes impediments </a:t>
            </a:r>
          </a:p>
          <a:p>
            <a:pPr>
              <a:spcBef>
                <a:spcPts val="1200"/>
              </a:spcBef>
              <a:buFontTx/>
              <a:buChar char="-"/>
              <a:tabLst>
                <a:tab pos="536575" algn="l"/>
              </a:tabLst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Ensure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that the team is fully functional and productive</a:t>
            </a:r>
          </a:p>
          <a:p>
            <a:pPr>
              <a:spcBef>
                <a:spcPts val="1200"/>
              </a:spcBef>
              <a:buFontTx/>
              <a:buChar char="-"/>
              <a:tabLst>
                <a:tab pos="536575" algn="l"/>
              </a:tabLst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Enable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close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cooperation across all roles and functions</a:t>
            </a:r>
          </a:p>
          <a:p>
            <a:pPr>
              <a:spcBef>
                <a:spcPts val="1200"/>
              </a:spcBef>
              <a:buFontTx/>
              <a:buChar char="-"/>
              <a:tabLst>
                <a:tab pos="536575" algn="l"/>
              </a:tabLst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Shield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the team from external interferences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1030"/>
          <p:cNvSpPr txBox="1">
            <a:spLocks noChangeArrowheads="1"/>
          </p:cNvSpPr>
          <p:nvPr/>
        </p:nvSpPr>
        <p:spPr bwMode="auto">
          <a:xfrm>
            <a:off x="428596" y="670612"/>
            <a:ext cx="8001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ts val="1200"/>
              </a:spcBef>
              <a:buFont typeface="Arial" pitchFamily="34" charset="0"/>
              <a:buChar char="•"/>
              <a:tabLst>
                <a:tab pos="363538" algn="l"/>
              </a:tabLst>
            </a:pP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Team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:</a:t>
            </a:r>
          </a:p>
        </p:txBody>
      </p:sp>
      <p:sp>
        <p:nvSpPr>
          <p:cNvPr id="12" name="Text Box 1030"/>
          <p:cNvSpPr txBox="1">
            <a:spLocks noChangeArrowheads="1"/>
          </p:cNvSpPr>
          <p:nvPr/>
        </p:nvSpPr>
        <p:spPr bwMode="auto">
          <a:xfrm>
            <a:off x="458756" y="1214220"/>
            <a:ext cx="8001000" cy="1969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buFontTx/>
              <a:buChar char="-"/>
              <a:tabLst>
                <a:tab pos="53657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Is all the people who will committed to the delivery of the backlogs</a:t>
            </a:r>
          </a:p>
          <a:p>
            <a:pPr>
              <a:spcBef>
                <a:spcPts val="1200"/>
              </a:spcBef>
              <a:tabLst>
                <a:tab pos="53657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Is staffed by PMs, Developers, Testers, Support – i.e. ALL the typical project staff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1030"/>
          <p:cNvSpPr txBox="1">
            <a:spLocks noChangeArrowheads="1"/>
          </p:cNvSpPr>
          <p:nvPr/>
        </p:nvSpPr>
        <p:spPr bwMode="auto">
          <a:xfrm>
            <a:off x="428596" y="714154"/>
            <a:ext cx="8001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ts val="1200"/>
              </a:spcBef>
              <a:buFont typeface="Arial" pitchFamily="34" charset="0"/>
              <a:buChar char="•"/>
              <a:tabLst>
                <a:tab pos="363538" algn="l"/>
              </a:tabLst>
            </a:pP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Team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:</a:t>
            </a:r>
          </a:p>
        </p:txBody>
      </p:sp>
      <p:sp>
        <p:nvSpPr>
          <p:cNvPr id="12" name="Text Box 1030"/>
          <p:cNvSpPr txBox="1">
            <a:spLocks noChangeArrowheads="1"/>
          </p:cNvSpPr>
          <p:nvPr/>
        </p:nvSpPr>
        <p:spPr bwMode="auto">
          <a:xfrm>
            <a:off x="458756" y="1257762"/>
            <a:ext cx="8001000" cy="372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buFontTx/>
              <a:buChar char="-"/>
              <a:tabLst>
                <a:tab pos="53657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Typically 5-9 people</a:t>
            </a:r>
          </a:p>
          <a:p>
            <a:pPr>
              <a:spcBef>
                <a:spcPts val="1200"/>
              </a:spcBef>
              <a:buFontTx/>
              <a:buChar char="-"/>
              <a:tabLst>
                <a:tab pos="53657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Cross-functional: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Programmers, testers, user experience designers, etc.</a:t>
            </a:r>
          </a:p>
          <a:p>
            <a:pPr>
              <a:spcBef>
                <a:spcPts val="1200"/>
              </a:spcBef>
              <a:buFontTx/>
              <a:buChar char="-"/>
              <a:tabLst>
                <a:tab pos="53657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Members should be full-time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May be exceptions (e.g., database administrator)</a:t>
            </a:r>
          </a:p>
          <a:p>
            <a:pPr>
              <a:spcBef>
                <a:spcPts val="1200"/>
              </a:spcBef>
              <a:buFontTx/>
              <a:buChar char="-"/>
              <a:tabLst>
                <a:tab pos="53657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Teams are 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self-organizing</a:t>
            </a:r>
          </a:p>
          <a:p>
            <a:pPr>
              <a:spcBef>
                <a:spcPts val="1200"/>
              </a:spcBef>
              <a:buFontTx/>
              <a:buChar char="-"/>
              <a:tabLst>
                <a:tab pos="53657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Membership should change only between sprints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The Agile Manifesto–a statement of values"/>
          <p:cNvSpPr txBox="1">
            <a:spLocks noGrp="1"/>
          </p:cNvSpPr>
          <p:nvPr>
            <p:ph type="title"/>
          </p:nvPr>
        </p:nvSpPr>
        <p:spPr>
          <a:xfrm>
            <a:off x="308610" y="204468"/>
            <a:ext cx="8515350" cy="468610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lnSpc>
                <a:spcPct val="70000"/>
              </a:lnSpc>
            </a:lvl1pPr>
          </a:lstStyle>
          <a:p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Scrum framework</a:t>
            </a:r>
            <a:endParaRPr sz="2800" b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785794"/>
            <a:ext cx="7500990" cy="53377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3 Oval"/>
          <p:cNvSpPr/>
          <p:nvPr/>
        </p:nvSpPr>
        <p:spPr>
          <a:xfrm>
            <a:off x="2928926" y="2143116"/>
            <a:ext cx="2643206" cy="21431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fill="hold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94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Sprin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Planning Meeting</a:t>
            </a:r>
          </a:p>
        </p:txBody>
      </p:sp>
      <p:sp>
        <p:nvSpPr>
          <p:cNvPr id="1469444" name="Rectangle 4"/>
          <p:cNvSpPr>
            <a:spLocks noChangeArrowheads="1"/>
          </p:cNvSpPr>
          <p:nvPr/>
        </p:nvSpPr>
        <p:spPr bwMode="auto">
          <a:xfrm>
            <a:off x="3581400" y="3743325"/>
            <a:ext cx="2514600" cy="2047875"/>
          </a:xfrm>
          <a:prstGeom prst="rect">
            <a:avLst/>
          </a:prstGeom>
          <a:solidFill>
            <a:srgbClr val="CCFFFF"/>
          </a:solidFill>
          <a:ln w="31750" algn="ctr">
            <a:solidFill>
              <a:srgbClr val="3366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sz="2000">
                <a:latin typeface="Arial" charset="0"/>
              </a:rPr>
              <a:t>Sprint Planning</a:t>
            </a:r>
          </a:p>
          <a:p>
            <a:pPr algn="ctr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sz="2000">
                <a:latin typeface="Arial" charset="0"/>
              </a:rPr>
              <a:t>Meeting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1143000" y="3733800"/>
            <a:ext cx="2438400" cy="304800"/>
            <a:chOff x="576" y="1392"/>
            <a:chExt cx="1536" cy="192"/>
          </a:xfrm>
        </p:grpSpPr>
        <p:sp>
          <p:nvSpPr>
            <p:cNvPr id="1469446" name="Line 6"/>
            <p:cNvSpPr>
              <a:spLocks noChangeShapeType="1"/>
            </p:cNvSpPr>
            <p:nvPr/>
          </p:nvSpPr>
          <p:spPr bwMode="auto">
            <a:xfrm>
              <a:off x="1680" y="1488"/>
              <a:ext cx="432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69447" name="Rectangle 7"/>
            <p:cNvSpPr>
              <a:spLocks noChangeArrowheads="1"/>
            </p:cNvSpPr>
            <p:nvPr/>
          </p:nvSpPr>
          <p:spPr bwMode="auto">
            <a:xfrm>
              <a:off x="576" y="1392"/>
              <a:ext cx="1104" cy="192"/>
            </a:xfrm>
            <a:prstGeom prst="rect">
              <a:avLst/>
            </a:prstGeom>
            <a:solidFill>
              <a:srgbClr val="99CCFF"/>
            </a:solidFill>
            <a:ln w="31750" algn="ctr">
              <a:solidFill>
                <a:srgbClr val="006CD8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400">
                  <a:latin typeface="Arial" charset="0"/>
                </a:rPr>
                <a:t>Product Backlog</a:t>
              </a:r>
            </a:p>
          </p:txBody>
        </p:sp>
      </p:grp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1143000" y="4171950"/>
            <a:ext cx="2438400" cy="304800"/>
            <a:chOff x="576" y="1668"/>
            <a:chExt cx="1536" cy="192"/>
          </a:xfrm>
        </p:grpSpPr>
        <p:sp>
          <p:nvSpPr>
            <p:cNvPr id="1469449" name="Rectangle 9"/>
            <p:cNvSpPr>
              <a:spLocks noChangeArrowheads="1"/>
            </p:cNvSpPr>
            <p:nvPr/>
          </p:nvSpPr>
          <p:spPr bwMode="auto">
            <a:xfrm>
              <a:off x="576" y="1668"/>
              <a:ext cx="1104" cy="192"/>
            </a:xfrm>
            <a:prstGeom prst="rect">
              <a:avLst/>
            </a:prstGeom>
            <a:solidFill>
              <a:srgbClr val="99CCFF"/>
            </a:solidFill>
            <a:ln w="31750" algn="ctr">
              <a:solidFill>
                <a:srgbClr val="006CD8"/>
              </a:solidFill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400">
                  <a:latin typeface="Arial" charset="0"/>
                </a:rPr>
                <a:t>Team Capabilities</a:t>
              </a:r>
            </a:p>
          </p:txBody>
        </p:sp>
        <p:sp>
          <p:nvSpPr>
            <p:cNvPr id="1469450" name="Line 10"/>
            <p:cNvSpPr>
              <a:spLocks noChangeShapeType="1"/>
            </p:cNvSpPr>
            <p:nvPr/>
          </p:nvSpPr>
          <p:spPr bwMode="auto">
            <a:xfrm>
              <a:off x="1680" y="1764"/>
              <a:ext cx="432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</p:grpSp>
      <p:grpSp>
        <p:nvGrpSpPr>
          <p:cNvPr id="4" name="Group 11"/>
          <p:cNvGrpSpPr>
            <a:grpSpLocks/>
          </p:cNvGrpSpPr>
          <p:nvPr/>
        </p:nvGrpSpPr>
        <p:grpSpPr bwMode="auto">
          <a:xfrm>
            <a:off x="1143000" y="4610100"/>
            <a:ext cx="2438400" cy="304800"/>
            <a:chOff x="576" y="1944"/>
            <a:chExt cx="1536" cy="192"/>
          </a:xfrm>
        </p:grpSpPr>
        <p:sp>
          <p:nvSpPr>
            <p:cNvPr id="1469452" name="Rectangle 12"/>
            <p:cNvSpPr>
              <a:spLocks noChangeArrowheads="1"/>
            </p:cNvSpPr>
            <p:nvPr/>
          </p:nvSpPr>
          <p:spPr bwMode="auto">
            <a:xfrm>
              <a:off x="576" y="1944"/>
              <a:ext cx="1104" cy="192"/>
            </a:xfrm>
            <a:prstGeom prst="rect">
              <a:avLst/>
            </a:prstGeom>
            <a:solidFill>
              <a:srgbClr val="99CCFF"/>
            </a:solidFill>
            <a:ln w="31750" algn="ctr">
              <a:solidFill>
                <a:srgbClr val="006CD8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400">
                  <a:latin typeface="Arial" charset="0"/>
                </a:rPr>
                <a:t>Business Conditions</a:t>
              </a:r>
            </a:p>
          </p:txBody>
        </p:sp>
        <p:sp>
          <p:nvSpPr>
            <p:cNvPr id="1469453" name="Line 13"/>
            <p:cNvSpPr>
              <a:spLocks noChangeShapeType="1"/>
            </p:cNvSpPr>
            <p:nvPr/>
          </p:nvSpPr>
          <p:spPr bwMode="auto">
            <a:xfrm>
              <a:off x="1680" y="2040"/>
              <a:ext cx="432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</p:grpSp>
      <p:grpSp>
        <p:nvGrpSpPr>
          <p:cNvPr id="5" name="Group 14"/>
          <p:cNvGrpSpPr>
            <a:grpSpLocks/>
          </p:cNvGrpSpPr>
          <p:nvPr/>
        </p:nvGrpSpPr>
        <p:grpSpPr bwMode="auto">
          <a:xfrm>
            <a:off x="1143000" y="5048250"/>
            <a:ext cx="2438400" cy="304800"/>
            <a:chOff x="576" y="2220"/>
            <a:chExt cx="1536" cy="192"/>
          </a:xfrm>
        </p:grpSpPr>
        <p:sp>
          <p:nvSpPr>
            <p:cNvPr id="1469455" name="Rectangle 15"/>
            <p:cNvSpPr>
              <a:spLocks noChangeArrowheads="1"/>
            </p:cNvSpPr>
            <p:nvPr/>
          </p:nvSpPr>
          <p:spPr bwMode="auto">
            <a:xfrm>
              <a:off x="576" y="2220"/>
              <a:ext cx="1104" cy="192"/>
            </a:xfrm>
            <a:prstGeom prst="rect">
              <a:avLst/>
            </a:prstGeom>
            <a:solidFill>
              <a:srgbClr val="99CCFF"/>
            </a:solidFill>
            <a:ln w="31750" algn="ctr">
              <a:solidFill>
                <a:srgbClr val="006CD8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400">
                  <a:latin typeface="Arial" charset="0"/>
                </a:rPr>
                <a:t>Technology</a:t>
              </a:r>
            </a:p>
          </p:txBody>
        </p:sp>
        <p:sp>
          <p:nvSpPr>
            <p:cNvPr id="1469456" name="Line 16"/>
            <p:cNvSpPr>
              <a:spLocks noChangeShapeType="1"/>
            </p:cNvSpPr>
            <p:nvPr/>
          </p:nvSpPr>
          <p:spPr bwMode="auto">
            <a:xfrm>
              <a:off x="1680" y="2316"/>
              <a:ext cx="432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</p:grpSp>
      <p:grpSp>
        <p:nvGrpSpPr>
          <p:cNvPr id="6" name="Group 17"/>
          <p:cNvGrpSpPr>
            <a:grpSpLocks/>
          </p:cNvGrpSpPr>
          <p:nvPr/>
        </p:nvGrpSpPr>
        <p:grpSpPr bwMode="auto">
          <a:xfrm>
            <a:off x="1143000" y="5486400"/>
            <a:ext cx="2438400" cy="304800"/>
            <a:chOff x="576" y="2496"/>
            <a:chExt cx="1536" cy="192"/>
          </a:xfrm>
        </p:grpSpPr>
        <p:sp>
          <p:nvSpPr>
            <p:cNvPr id="1469458" name="Rectangle 18"/>
            <p:cNvSpPr>
              <a:spLocks noChangeArrowheads="1"/>
            </p:cNvSpPr>
            <p:nvPr/>
          </p:nvSpPr>
          <p:spPr bwMode="auto">
            <a:xfrm>
              <a:off x="576" y="2496"/>
              <a:ext cx="1104" cy="192"/>
            </a:xfrm>
            <a:prstGeom prst="rect">
              <a:avLst/>
            </a:prstGeom>
            <a:solidFill>
              <a:srgbClr val="99CCFF"/>
            </a:solidFill>
            <a:ln w="31750" algn="ctr">
              <a:solidFill>
                <a:srgbClr val="006CD8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400">
                  <a:latin typeface="Arial" charset="0"/>
                </a:rPr>
                <a:t>Current Product</a:t>
              </a:r>
            </a:p>
          </p:txBody>
        </p:sp>
        <p:sp>
          <p:nvSpPr>
            <p:cNvPr id="1469459" name="Line 19"/>
            <p:cNvSpPr>
              <a:spLocks noChangeShapeType="1"/>
            </p:cNvSpPr>
            <p:nvPr/>
          </p:nvSpPr>
          <p:spPr bwMode="auto">
            <a:xfrm>
              <a:off x="1680" y="2592"/>
              <a:ext cx="432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</p:grpSp>
      <p:sp>
        <p:nvSpPr>
          <p:cNvPr id="1469460" name="Rectangle 20"/>
          <p:cNvSpPr>
            <a:spLocks noChangeArrowheads="1"/>
          </p:cNvSpPr>
          <p:nvPr/>
        </p:nvSpPr>
        <p:spPr bwMode="auto">
          <a:xfrm>
            <a:off x="6781800" y="4953000"/>
            <a:ext cx="1752600" cy="304800"/>
          </a:xfrm>
          <a:prstGeom prst="rect">
            <a:avLst/>
          </a:prstGeom>
          <a:solidFill>
            <a:srgbClr val="99CCFF"/>
          </a:solidFill>
          <a:ln w="31750" algn="ctr">
            <a:solidFill>
              <a:srgbClr val="006CD8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1400">
                <a:latin typeface="Arial" charset="0"/>
              </a:rPr>
              <a:t>Sprint Backlog</a:t>
            </a:r>
          </a:p>
        </p:txBody>
      </p:sp>
      <p:sp>
        <p:nvSpPr>
          <p:cNvPr id="1469461" name="Line 21"/>
          <p:cNvSpPr>
            <a:spLocks noChangeShapeType="1"/>
          </p:cNvSpPr>
          <p:nvPr/>
        </p:nvSpPr>
        <p:spPr bwMode="auto">
          <a:xfrm>
            <a:off x="6096000" y="5105400"/>
            <a:ext cx="685800" cy="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69462" name="Line 22"/>
          <p:cNvSpPr>
            <a:spLocks noChangeShapeType="1"/>
          </p:cNvSpPr>
          <p:nvPr/>
        </p:nvSpPr>
        <p:spPr bwMode="auto">
          <a:xfrm>
            <a:off x="3781425" y="2590800"/>
            <a:ext cx="0" cy="114300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69463" name="Line 23"/>
          <p:cNvSpPr>
            <a:spLocks noChangeShapeType="1"/>
          </p:cNvSpPr>
          <p:nvPr/>
        </p:nvSpPr>
        <p:spPr bwMode="auto">
          <a:xfrm>
            <a:off x="4381500" y="2590800"/>
            <a:ext cx="0" cy="114300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69464" name="Line 24"/>
          <p:cNvSpPr>
            <a:spLocks noChangeShapeType="1"/>
          </p:cNvSpPr>
          <p:nvPr/>
        </p:nvSpPr>
        <p:spPr bwMode="auto">
          <a:xfrm>
            <a:off x="4972050" y="2590800"/>
            <a:ext cx="0" cy="114300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69465" name="Line 25"/>
          <p:cNvSpPr>
            <a:spLocks noChangeShapeType="1"/>
          </p:cNvSpPr>
          <p:nvPr/>
        </p:nvSpPr>
        <p:spPr bwMode="auto">
          <a:xfrm>
            <a:off x="5572125" y="2590800"/>
            <a:ext cx="0" cy="114300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69466" name="Rectangle 26"/>
          <p:cNvSpPr>
            <a:spLocks noChangeArrowheads="1"/>
          </p:cNvSpPr>
          <p:nvPr/>
        </p:nvSpPr>
        <p:spPr bwMode="auto">
          <a:xfrm rot="18765165">
            <a:off x="3390900" y="2095500"/>
            <a:ext cx="1752600" cy="304800"/>
          </a:xfrm>
          <a:prstGeom prst="rect">
            <a:avLst/>
          </a:prstGeom>
          <a:solidFill>
            <a:srgbClr val="99CCFF"/>
          </a:solidFill>
          <a:ln w="31750" algn="ctr">
            <a:solidFill>
              <a:srgbClr val="006CD8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1400">
                <a:latin typeface="Arial" charset="0"/>
              </a:rPr>
              <a:t>Product Owner</a:t>
            </a:r>
          </a:p>
        </p:txBody>
      </p:sp>
      <p:sp>
        <p:nvSpPr>
          <p:cNvPr id="1469467" name="Rectangle 27"/>
          <p:cNvSpPr>
            <a:spLocks noChangeArrowheads="1"/>
          </p:cNvSpPr>
          <p:nvPr/>
        </p:nvSpPr>
        <p:spPr bwMode="auto">
          <a:xfrm rot="18765165">
            <a:off x="3987800" y="2095500"/>
            <a:ext cx="1752600" cy="304800"/>
          </a:xfrm>
          <a:prstGeom prst="rect">
            <a:avLst/>
          </a:prstGeom>
          <a:solidFill>
            <a:srgbClr val="99CCFF"/>
          </a:solidFill>
          <a:ln w="31750" algn="ctr">
            <a:solidFill>
              <a:srgbClr val="006CD8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1400">
                <a:latin typeface="Arial" charset="0"/>
              </a:rPr>
              <a:t>Scrum Team</a:t>
            </a:r>
          </a:p>
        </p:txBody>
      </p:sp>
      <p:sp>
        <p:nvSpPr>
          <p:cNvPr id="1469468" name="Rectangle 28"/>
          <p:cNvSpPr>
            <a:spLocks noChangeArrowheads="1"/>
          </p:cNvSpPr>
          <p:nvPr/>
        </p:nvSpPr>
        <p:spPr bwMode="auto">
          <a:xfrm rot="18765165">
            <a:off x="5181600" y="2095500"/>
            <a:ext cx="1752600" cy="304800"/>
          </a:xfrm>
          <a:prstGeom prst="rect">
            <a:avLst/>
          </a:prstGeom>
          <a:solidFill>
            <a:srgbClr val="99CCFF"/>
          </a:solidFill>
          <a:ln w="31750" algn="ctr">
            <a:solidFill>
              <a:srgbClr val="006CD8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1400">
                <a:latin typeface="Arial" charset="0"/>
              </a:rPr>
              <a:t>Management</a:t>
            </a:r>
          </a:p>
        </p:txBody>
      </p:sp>
      <p:sp>
        <p:nvSpPr>
          <p:cNvPr id="1469469" name="Rectangle 29"/>
          <p:cNvSpPr>
            <a:spLocks noChangeArrowheads="1"/>
          </p:cNvSpPr>
          <p:nvPr/>
        </p:nvSpPr>
        <p:spPr bwMode="auto">
          <a:xfrm rot="18765165">
            <a:off x="4584700" y="2095500"/>
            <a:ext cx="1752600" cy="304800"/>
          </a:xfrm>
          <a:prstGeom prst="rect">
            <a:avLst/>
          </a:prstGeom>
          <a:solidFill>
            <a:srgbClr val="99CCFF"/>
          </a:solidFill>
          <a:ln w="31750" algn="ctr">
            <a:solidFill>
              <a:srgbClr val="006CD8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1400">
                <a:latin typeface="Arial" charset="0"/>
              </a:rPr>
              <a:t>Customers</a:t>
            </a:r>
          </a:p>
        </p:txBody>
      </p:sp>
      <p:sp>
        <p:nvSpPr>
          <p:cNvPr id="1469470" name="Rectangle 30"/>
          <p:cNvSpPr>
            <a:spLocks noChangeArrowheads="1"/>
          </p:cNvSpPr>
          <p:nvPr/>
        </p:nvSpPr>
        <p:spPr bwMode="auto">
          <a:xfrm>
            <a:off x="6781800" y="4267200"/>
            <a:ext cx="1752600" cy="304800"/>
          </a:xfrm>
          <a:prstGeom prst="rect">
            <a:avLst/>
          </a:prstGeom>
          <a:solidFill>
            <a:srgbClr val="99CCFF"/>
          </a:solidFill>
          <a:ln w="31750" algn="ctr">
            <a:solidFill>
              <a:srgbClr val="006CD8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1400">
                <a:latin typeface="Arial" charset="0"/>
              </a:rPr>
              <a:t>Sprint Goal</a:t>
            </a:r>
          </a:p>
        </p:txBody>
      </p:sp>
      <p:sp>
        <p:nvSpPr>
          <p:cNvPr id="1469471" name="Line 31"/>
          <p:cNvSpPr>
            <a:spLocks noChangeShapeType="1"/>
          </p:cNvSpPr>
          <p:nvPr/>
        </p:nvSpPr>
        <p:spPr bwMode="auto">
          <a:xfrm>
            <a:off x="6096000" y="4419600"/>
            <a:ext cx="685800" cy="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1030"/>
          <p:cNvSpPr txBox="1">
            <a:spLocks noChangeArrowheads="1"/>
          </p:cNvSpPr>
          <p:nvPr/>
        </p:nvSpPr>
        <p:spPr bwMode="auto">
          <a:xfrm>
            <a:off x="428596" y="620946"/>
            <a:ext cx="8001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ts val="1200"/>
              </a:spcBef>
              <a:tabLst>
                <a:tab pos="363538" algn="l"/>
              </a:tabLst>
            </a:pP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Daily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Scrum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GB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 Box 1030"/>
          <p:cNvSpPr txBox="1">
            <a:spLocks noChangeArrowheads="1"/>
          </p:cNvSpPr>
          <p:nvPr/>
        </p:nvSpPr>
        <p:spPr bwMode="auto">
          <a:xfrm>
            <a:off x="458756" y="1164554"/>
            <a:ext cx="8470962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SzPts val="5400"/>
              <a:buFont typeface="Gill Sans"/>
              <a:buChar char="•"/>
            </a:pP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Parameters</a:t>
            </a:r>
          </a:p>
          <a:p>
            <a:pPr>
              <a:buSzPts val="4800"/>
            </a:pPr>
            <a:r>
              <a:rPr lang="tr-TR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Daily</a:t>
            </a:r>
          </a:p>
          <a:p>
            <a:pPr>
              <a:buSzPts val="4800"/>
            </a:pPr>
            <a:r>
              <a:rPr lang="tr-TR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15-minutes</a:t>
            </a:r>
          </a:p>
          <a:p>
            <a:pPr>
              <a:buSzPts val="4800"/>
            </a:pPr>
            <a:r>
              <a:rPr lang="tr-TR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Stand-up</a:t>
            </a:r>
          </a:p>
          <a:p>
            <a:pPr>
              <a:buSzPts val="5400"/>
              <a:buFont typeface="Gill Sans"/>
              <a:buChar char="•"/>
            </a:pP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Not for problem solving</a:t>
            </a:r>
          </a:p>
          <a:p>
            <a:pPr>
              <a:buSzPts val="4800"/>
            </a:pPr>
            <a:r>
              <a:rPr lang="tr-TR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Whole world is invited</a:t>
            </a:r>
          </a:p>
          <a:p>
            <a:pPr>
              <a:buSzPts val="4800"/>
            </a:pPr>
            <a:r>
              <a:rPr lang="tr-TR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Only team members, </a:t>
            </a:r>
            <a:r>
              <a:rPr lang="en-US" sz="28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ScrumMaster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product</a:t>
            </a:r>
            <a:r>
              <a:rPr lang="tr-TR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owner, can talk</a:t>
            </a:r>
          </a:p>
          <a:p>
            <a:pPr>
              <a:buSzPts val="5400"/>
              <a:buFont typeface="Gill Sans"/>
              <a:buChar char="•"/>
            </a:pP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Helps avoid other unnecessary meetings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604834"/>
            <a:ext cx="844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Agile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Scrum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Project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Management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 Box 1030"/>
          <p:cNvSpPr txBox="1">
            <a:spLocks noChangeArrowheads="1"/>
          </p:cNvSpPr>
          <p:nvPr/>
        </p:nvSpPr>
        <p:spPr bwMode="auto">
          <a:xfrm>
            <a:off x="500034" y="1319214"/>
            <a:ext cx="8001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ts val="1200"/>
              </a:spcBef>
              <a:tabLst>
                <a:tab pos="363538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SCRUM </a:t>
            </a:r>
            <a:r>
              <a:rPr lang="en-GB" sz="2800" b="1" dirty="0">
                <a:latin typeface="Times New Roman" pitchFamily="18" charset="0"/>
                <a:cs typeface="Times New Roman" pitchFamily="18" charset="0"/>
              </a:rPr>
              <a:t>is an </a:t>
            </a:r>
          </a:p>
        </p:txBody>
      </p:sp>
      <p:sp>
        <p:nvSpPr>
          <p:cNvPr id="11" name="Text Box 1030"/>
          <p:cNvSpPr txBox="1">
            <a:spLocks noChangeArrowheads="1"/>
          </p:cNvSpPr>
          <p:nvPr/>
        </p:nvSpPr>
        <p:spPr bwMode="auto">
          <a:xfrm>
            <a:off x="500034" y="2747974"/>
            <a:ext cx="8001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60000"/>
              </a:spcBef>
              <a:tabLst>
                <a:tab pos="363538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Characteristics </a:t>
            </a:r>
            <a:r>
              <a:rPr lang="en-GB" sz="2800" b="1" dirty="0">
                <a:latin typeface="Times New Roman" pitchFamily="18" charset="0"/>
                <a:cs typeface="Times New Roman" pitchFamily="18" charset="0"/>
              </a:rPr>
              <a:t>of an ‘Agile’ methodology are</a:t>
            </a: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12" name="Text Box 1030"/>
          <p:cNvSpPr txBox="1">
            <a:spLocks noChangeArrowheads="1"/>
          </p:cNvSpPr>
          <p:nvPr/>
        </p:nvSpPr>
        <p:spPr bwMode="auto">
          <a:xfrm>
            <a:off x="571472" y="1962156"/>
            <a:ext cx="8001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ts val="1200"/>
              </a:spcBef>
            </a:pPr>
            <a:r>
              <a:rPr lang="en-GB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Agile </a:t>
            </a:r>
            <a:r>
              <a:rPr lang="en-GB" sz="28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Project Management </a:t>
            </a:r>
            <a:r>
              <a:rPr lang="en-GB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Methodology</a:t>
            </a:r>
            <a:endParaRPr lang="en-GB" sz="2800" b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 Box 1030"/>
          <p:cNvSpPr txBox="1">
            <a:spLocks noChangeArrowheads="1"/>
          </p:cNvSpPr>
          <p:nvPr/>
        </p:nvSpPr>
        <p:spPr bwMode="auto">
          <a:xfrm>
            <a:off x="500034" y="3319478"/>
            <a:ext cx="8001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1">
              <a:spcBef>
                <a:spcPct val="60000"/>
              </a:spcBef>
              <a:buFont typeface="Arial" pitchFamily="34" charset="0"/>
              <a:buChar char="•"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GB" sz="2800" dirty="0" smtClean="0">
                <a:latin typeface="Times New Roman" pitchFamily="18" charset="0"/>
                <a:cs typeface="Times New Roman" pitchFamily="18" charset="0"/>
              </a:rPr>
              <a:t>ADAPTIVE, not PREDICTIVE</a:t>
            </a:r>
          </a:p>
        </p:txBody>
      </p:sp>
      <p:sp>
        <p:nvSpPr>
          <p:cNvPr id="14" name="Text Box 1030"/>
          <p:cNvSpPr txBox="1">
            <a:spLocks noChangeArrowheads="1"/>
          </p:cNvSpPr>
          <p:nvPr/>
        </p:nvSpPr>
        <p:spPr bwMode="auto">
          <a:xfrm>
            <a:off x="500034" y="4033858"/>
            <a:ext cx="8001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1">
              <a:spcBef>
                <a:spcPct val="60000"/>
              </a:spcBef>
              <a:buFont typeface="Arial" pitchFamily="34" charset="0"/>
              <a:buChar char="•"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GB" sz="2800" dirty="0" smtClean="0">
                <a:latin typeface="Times New Roman" pitchFamily="18" charset="0"/>
                <a:cs typeface="Times New Roman" pitchFamily="18" charset="0"/>
              </a:rPr>
              <a:t>LIGHTWEIGHT, not HEAVYWEIGHT</a:t>
            </a:r>
          </a:p>
        </p:txBody>
      </p:sp>
      <p:sp>
        <p:nvSpPr>
          <p:cNvPr id="15" name="Text Box 1030"/>
          <p:cNvSpPr txBox="1">
            <a:spLocks noChangeArrowheads="1"/>
          </p:cNvSpPr>
          <p:nvPr/>
        </p:nvSpPr>
        <p:spPr bwMode="auto">
          <a:xfrm>
            <a:off x="515680" y="4748238"/>
            <a:ext cx="8001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1">
              <a:spcBef>
                <a:spcPct val="60000"/>
              </a:spcBef>
              <a:buFont typeface="Arial" pitchFamily="34" charset="0"/>
              <a:buChar char="•"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GB" sz="2800" dirty="0" smtClean="0">
                <a:latin typeface="Times New Roman" pitchFamily="18" charset="0"/>
                <a:cs typeface="Times New Roman" pitchFamily="18" charset="0"/>
              </a:rPr>
              <a:t>DESCRIPTIVE, not PRESCRIPTIVE</a:t>
            </a:r>
            <a:endParaRPr lang="en-GB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Tm="85962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1030"/>
          <p:cNvSpPr txBox="1">
            <a:spLocks noChangeArrowheads="1"/>
          </p:cNvSpPr>
          <p:nvPr/>
        </p:nvSpPr>
        <p:spPr bwMode="auto">
          <a:xfrm>
            <a:off x="428596" y="620946"/>
            <a:ext cx="8001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ts val="1200"/>
              </a:spcBef>
              <a:tabLst>
                <a:tab pos="363538" algn="l"/>
              </a:tabLst>
            </a:pP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Daily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Scrum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GB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976" y="1285860"/>
            <a:ext cx="6566800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1030"/>
          <p:cNvSpPr txBox="1">
            <a:spLocks noChangeArrowheads="1"/>
          </p:cNvSpPr>
          <p:nvPr/>
        </p:nvSpPr>
        <p:spPr bwMode="auto">
          <a:xfrm>
            <a:off x="428596" y="554500"/>
            <a:ext cx="8001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ts val="1200"/>
              </a:spcBef>
              <a:tabLst>
                <a:tab pos="363538" algn="l"/>
              </a:tabLst>
            </a:pP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*	Sprint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Review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Meeting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GB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 Box 1030"/>
          <p:cNvSpPr txBox="1">
            <a:spLocks noChangeArrowheads="1"/>
          </p:cNvSpPr>
          <p:nvPr/>
        </p:nvSpPr>
        <p:spPr bwMode="auto">
          <a:xfrm>
            <a:off x="473270" y="1054566"/>
            <a:ext cx="857256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tabLst>
                <a:tab pos="53657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Team presents what it accomplished during the sprint</a:t>
            </a:r>
          </a:p>
          <a:p>
            <a:pPr>
              <a:spcBef>
                <a:spcPts val="1200"/>
              </a:spcBef>
              <a:tabLst>
                <a:tab pos="53657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Typically takes the form of a demo of new features or underlying architecture</a:t>
            </a:r>
          </a:p>
          <a:p>
            <a:pPr>
              <a:spcBef>
                <a:spcPts val="1200"/>
              </a:spcBef>
              <a:tabLst>
                <a:tab pos="53657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Informal</a:t>
            </a:r>
          </a:p>
          <a:p>
            <a:pPr>
              <a:spcBef>
                <a:spcPts val="1200"/>
              </a:spcBef>
              <a:tabLst>
                <a:tab pos="53657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2-hour prep time rule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no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slides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1200"/>
              </a:spcBef>
              <a:tabLst>
                <a:tab pos="53657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Participants</a:t>
            </a:r>
          </a:p>
          <a:p>
            <a:pPr>
              <a:spcBef>
                <a:spcPts val="1200"/>
              </a:spcBef>
              <a:tabLst>
                <a:tab pos="53657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Customers</a:t>
            </a:r>
          </a:p>
          <a:p>
            <a:pPr>
              <a:spcBef>
                <a:spcPts val="1200"/>
              </a:spcBef>
              <a:tabLst>
                <a:tab pos="53657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Management</a:t>
            </a:r>
          </a:p>
          <a:p>
            <a:pPr>
              <a:spcBef>
                <a:spcPts val="1200"/>
              </a:spcBef>
              <a:tabLst>
                <a:tab pos="53657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Product Owner</a:t>
            </a:r>
          </a:p>
          <a:p>
            <a:pPr>
              <a:spcBef>
                <a:spcPts val="1200"/>
              </a:spcBef>
              <a:tabLst>
                <a:tab pos="53657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Other engineers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1030"/>
          <p:cNvSpPr txBox="1">
            <a:spLocks noChangeArrowheads="1"/>
          </p:cNvSpPr>
          <p:nvPr/>
        </p:nvSpPr>
        <p:spPr bwMode="auto">
          <a:xfrm>
            <a:off x="428596" y="554500"/>
            <a:ext cx="8001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ts val="1200"/>
              </a:spcBef>
              <a:tabLst>
                <a:tab pos="363538" algn="l"/>
              </a:tabLst>
            </a:pP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*	Sprint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Retrospective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Meeting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:</a:t>
            </a:r>
            <a:endParaRPr lang="en-GB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 Box 1030"/>
          <p:cNvSpPr txBox="1">
            <a:spLocks noChangeArrowheads="1"/>
          </p:cNvSpPr>
          <p:nvPr/>
        </p:nvSpPr>
        <p:spPr bwMode="auto">
          <a:xfrm>
            <a:off x="473270" y="1054566"/>
            <a:ext cx="8572560" cy="4616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tabLst>
                <a:tab pos="53657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Periodically take a look at what is and is not working</a:t>
            </a:r>
          </a:p>
          <a:p>
            <a:pPr>
              <a:spcBef>
                <a:spcPts val="1200"/>
              </a:spcBef>
              <a:tabLst>
                <a:tab pos="53657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Typically 15–30 minutes</a:t>
            </a:r>
          </a:p>
          <a:p>
            <a:pPr>
              <a:spcBef>
                <a:spcPts val="1200"/>
              </a:spcBef>
              <a:tabLst>
                <a:tab pos="53657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Done after every sprint</a:t>
            </a:r>
          </a:p>
          <a:p>
            <a:pPr>
              <a:spcBef>
                <a:spcPts val="1200"/>
              </a:spcBef>
              <a:tabLst>
                <a:tab pos="53657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Whole team participates</a:t>
            </a:r>
          </a:p>
          <a:p>
            <a:pPr>
              <a:spcBef>
                <a:spcPts val="1200"/>
              </a:spcBef>
              <a:tabLst>
                <a:tab pos="53657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ScrumMaster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1200"/>
              </a:spcBef>
              <a:tabLst>
                <a:tab pos="53657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Product owner</a:t>
            </a:r>
          </a:p>
          <a:p>
            <a:pPr>
              <a:spcBef>
                <a:spcPts val="1200"/>
              </a:spcBef>
              <a:tabLst>
                <a:tab pos="53657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Team</a:t>
            </a:r>
          </a:p>
          <a:p>
            <a:pPr>
              <a:spcBef>
                <a:spcPts val="1200"/>
              </a:spcBef>
              <a:tabLst>
                <a:tab pos="53657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Possibly customers and others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1030"/>
          <p:cNvSpPr txBox="1">
            <a:spLocks noChangeArrowheads="1"/>
          </p:cNvSpPr>
          <p:nvPr/>
        </p:nvSpPr>
        <p:spPr bwMode="auto">
          <a:xfrm>
            <a:off x="428596" y="554500"/>
            <a:ext cx="8001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ts val="1200"/>
              </a:spcBef>
              <a:tabLst>
                <a:tab pos="363538" algn="l"/>
              </a:tabLst>
            </a:pP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*	Sprint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Retrospective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Meeting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:</a:t>
            </a:r>
            <a:endParaRPr lang="en-GB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1643050"/>
            <a:ext cx="6944465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The Agile Manifesto–a statement of values"/>
          <p:cNvSpPr txBox="1">
            <a:spLocks noGrp="1"/>
          </p:cNvSpPr>
          <p:nvPr>
            <p:ph type="title"/>
          </p:nvPr>
        </p:nvSpPr>
        <p:spPr>
          <a:xfrm>
            <a:off x="308610" y="204468"/>
            <a:ext cx="8515350" cy="468610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lnSpc>
                <a:spcPct val="70000"/>
              </a:lnSpc>
            </a:lvl1pPr>
          </a:lstStyle>
          <a:p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Scrum framework</a:t>
            </a:r>
            <a:endParaRPr sz="2800" b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785794"/>
            <a:ext cx="7500990" cy="53377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3 Oval"/>
          <p:cNvSpPr/>
          <p:nvPr/>
        </p:nvSpPr>
        <p:spPr>
          <a:xfrm>
            <a:off x="4645420" y="4020030"/>
            <a:ext cx="2643206" cy="21431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fill="hold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1030"/>
          <p:cNvSpPr txBox="1">
            <a:spLocks noChangeArrowheads="1"/>
          </p:cNvSpPr>
          <p:nvPr/>
        </p:nvSpPr>
        <p:spPr bwMode="auto">
          <a:xfrm>
            <a:off x="428596" y="554500"/>
            <a:ext cx="8001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ts val="1200"/>
              </a:spcBef>
              <a:tabLst>
                <a:tab pos="363538" algn="l"/>
              </a:tabLst>
            </a:pP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Product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Backlog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:</a:t>
            </a:r>
            <a:endParaRPr lang="en-GB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 Box 1030"/>
          <p:cNvSpPr txBox="1">
            <a:spLocks noChangeArrowheads="1"/>
          </p:cNvSpPr>
          <p:nvPr/>
        </p:nvSpPr>
        <p:spPr bwMode="auto">
          <a:xfrm>
            <a:off x="473270" y="1054566"/>
            <a:ext cx="8572560" cy="3293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tabLst>
                <a:tab pos="53657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requirements</a:t>
            </a:r>
          </a:p>
          <a:p>
            <a:pPr>
              <a:spcBef>
                <a:spcPts val="1200"/>
              </a:spcBef>
              <a:tabLst>
                <a:tab pos="53657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 list of all desired work on the project</a:t>
            </a:r>
          </a:p>
          <a:p>
            <a:pPr>
              <a:spcBef>
                <a:spcPts val="1200"/>
              </a:spcBef>
              <a:tabLst>
                <a:tab pos="53657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Ideally expressed such that each item has value to the users or customers of the product </a:t>
            </a:r>
          </a:p>
          <a:p>
            <a:pPr>
              <a:spcBef>
                <a:spcPts val="1200"/>
              </a:spcBef>
              <a:tabLst>
                <a:tab pos="53657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Prioritized by the product owner</a:t>
            </a:r>
          </a:p>
          <a:p>
            <a:pPr>
              <a:spcBef>
                <a:spcPts val="1200"/>
              </a:spcBef>
              <a:tabLst>
                <a:tab pos="53657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Reprioritized at the start of each sprint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1030"/>
          <p:cNvSpPr txBox="1">
            <a:spLocks noChangeArrowheads="1"/>
          </p:cNvSpPr>
          <p:nvPr/>
        </p:nvSpPr>
        <p:spPr bwMode="auto">
          <a:xfrm>
            <a:off x="428596" y="554500"/>
            <a:ext cx="8001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ts val="1200"/>
              </a:spcBef>
              <a:tabLst>
                <a:tab pos="363538" algn="l"/>
              </a:tabLst>
            </a:pP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Product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Backlog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:</a:t>
            </a:r>
            <a:endParaRPr lang="en-GB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05708" y="1115095"/>
            <a:ext cx="6019800" cy="5502275"/>
          </a:xfrm>
          <a:prstGeom prst="rect">
            <a:avLst/>
          </a:prstGeom>
          <a:noFill/>
          <a:ln w="31750" algn="ctr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1030"/>
          <p:cNvSpPr txBox="1">
            <a:spLocks noChangeArrowheads="1"/>
          </p:cNvSpPr>
          <p:nvPr/>
        </p:nvSpPr>
        <p:spPr bwMode="auto">
          <a:xfrm>
            <a:off x="428596" y="554500"/>
            <a:ext cx="8001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ts val="1200"/>
              </a:spcBef>
              <a:tabLst>
                <a:tab pos="363538" algn="l"/>
              </a:tabLst>
            </a:pP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From Sprint Goal to Sprint Backlog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:</a:t>
            </a:r>
            <a:endParaRPr lang="en-GB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 Box 1030"/>
          <p:cNvSpPr txBox="1">
            <a:spLocks noChangeArrowheads="1"/>
          </p:cNvSpPr>
          <p:nvPr/>
        </p:nvSpPr>
        <p:spPr bwMode="auto">
          <a:xfrm>
            <a:off x="473270" y="1102692"/>
            <a:ext cx="857256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tabLst>
                <a:tab pos="53657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Sprint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Goal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 short statement of what the work will be focused on during the sprint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2071678"/>
            <a:ext cx="7529157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1030"/>
          <p:cNvSpPr txBox="1">
            <a:spLocks noChangeArrowheads="1"/>
          </p:cNvSpPr>
          <p:nvPr/>
        </p:nvSpPr>
        <p:spPr bwMode="auto">
          <a:xfrm>
            <a:off x="428596" y="554500"/>
            <a:ext cx="8001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ts val="1200"/>
              </a:spcBef>
              <a:tabLst>
                <a:tab pos="363538" algn="l"/>
              </a:tabLst>
            </a:pP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Sprint Backlog during the Sprint 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GB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 Box 1030"/>
          <p:cNvSpPr txBox="1">
            <a:spLocks noChangeArrowheads="1"/>
          </p:cNvSpPr>
          <p:nvPr/>
        </p:nvSpPr>
        <p:spPr bwMode="auto">
          <a:xfrm>
            <a:off x="473270" y="1054566"/>
            <a:ext cx="8572560" cy="3293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tabLst>
                <a:tab pos="53657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Changes</a:t>
            </a:r>
          </a:p>
          <a:p>
            <a:pPr>
              <a:spcBef>
                <a:spcPts val="1200"/>
              </a:spcBef>
              <a:tabLst>
                <a:tab pos="53657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Team adds new tasks whenever they need to in order to meet the Sprint Goal</a:t>
            </a:r>
          </a:p>
          <a:p>
            <a:pPr>
              <a:spcBef>
                <a:spcPts val="1200"/>
              </a:spcBef>
              <a:tabLst>
                <a:tab pos="53657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Team can remove unnecessary tasks</a:t>
            </a:r>
          </a:p>
          <a:p>
            <a:pPr>
              <a:spcBef>
                <a:spcPts val="1200"/>
              </a:spcBef>
              <a:tabLst>
                <a:tab pos="53657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But: Sprint Backlog can only be updated by the team</a:t>
            </a:r>
          </a:p>
          <a:p>
            <a:pPr>
              <a:spcBef>
                <a:spcPts val="1200"/>
              </a:spcBef>
              <a:tabLst>
                <a:tab pos="53657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Estimates are updated whenever there’s new information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1030"/>
          <p:cNvSpPr txBox="1">
            <a:spLocks noChangeArrowheads="1"/>
          </p:cNvSpPr>
          <p:nvPr/>
        </p:nvSpPr>
        <p:spPr bwMode="auto">
          <a:xfrm>
            <a:off x="428596" y="554500"/>
            <a:ext cx="8001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ts val="1200"/>
              </a:spcBef>
              <a:tabLst>
                <a:tab pos="363538" algn="l"/>
              </a:tabLst>
            </a:pP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Sprint Backlog 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GB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480" y="1142984"/>
            <a:ext cx="5867400" cy="5224462"/>
          </a:xfrm>
          <a:prstGeom prst="rect">
            <a:avLst/>
          </a:prstGeom>
          <a:noFill/>
          <a:ln w="31750" algn="ctr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13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Agile Methods</a:t>
            </a:r>
          </a:p>
        </p:txBody>
      </p:sp>
      <p:sp>
        <p:nvSpPr>
          <p:cNvPr id="1421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2"/>
            <a:ext cx="8229600" cy="45259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Agile methods:</a:t>
            </a:r>
          </a:p>
          <a:p>
            <a:pPr lvl="1">
              <a:lnSpc>
                <a:spcPct val="9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Scrum</a:t>
            </a:r>
          </a:p>
          <a:p>
            <a:pPr lvl="1">
              <a:lnSpc>
                <a:spcPct val="9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Extreme Programming</a:t>
            </a:r>
          </a:p>
          <a:p>
            <a:pPr lvl="1">
              <a:lnSpc>
                <a:spcPct val="9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Adaptive Software Development (ASD)</a:t>
            </a:r>
          </a:p>
          <a:p>
            <a:pPr lvl="1">
              <a:lnSpc>
                <a:spcPct val="9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Dynamic System Development Method (DSDM)</a:t>
            </a:r>
          </a:p>
          <a:p>
            <a:pPr lvl="1">
              <a:lnSpc>
                <a:spcPct val="9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…</a:t>
            </a:r>
            <a:endParaRPr lang="en-US" dirty="0">
              <a:solidFill>
                <a:schemeClr val="folHlink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Agile Alliance (www.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agilealliance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.org)</a:t>
            </a:r>
          </a:p>
          <a:p>
            <a:pPr lvl="1">
              <a:lnSpc>
                <a:spcPct val="9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A non-profit organization promotes agile development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Tm="22145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1030"/>
          <p:cNvSpPr txBox="1">
            <a:spLocks noChangeArrowheads="1"/>
          </p:cNvSpPr>
          <p:nvPr/>
        </p:nvSpPr>
        <p:spPr bwMode="auto">
          <a:xfrm>
            <a:off x="428596" y="554500"/>
            <a:ext cx="8001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ts val="1200"/>
              </a:spcBef>
              <a:tabLst>
                <a:tab pos="363538" algn="l"/>
              </a:tabLst>
            </a:pP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Sprint Burn down Chart 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GB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194" name="Object 2"/>
          <p:cNvGraphicFramePr>
            <a:graphicFrameLocks noChangeAspect="1"/>
          </p:cNvGraphicFramePr>
          <p:nvPr/>
        </p:nvGraphicFramePr>
        <p:xfrm>
          <a:off x="1143000" y="1139825"/>
          <a:ext cx="7010400" cy="5164138"/>
        </p:xfrm>
        <a:graphic>
          <a:graphicData uri="http://schemas.openxmlformats.org/presentationml/2006/ole">
            <p:oleObj spid="_x0000_s8240" name="Chart" r:id="rId4" imgW="4810125" imgH="3543402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1030"/>
          <p:cNvSpPr txBox="1">
            <a:spLocks noChangeArrowheads="1"/>
          </p:cNvSpPr>
          <p:nvPr/>
        </p:nvSpPr>
        <p:spPr bwMode="auto">
          <a:xfrm>
            <a:off x="428596" y="554500"/>
            <a:ext cx="8001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ts val="1200"/>
              </a:spcBef>
              <a:tabLst>
                <a:tab pos="363538" algn="l"/>
              </a:tabLst>
            </a:pP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Scalability of Scrum 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GB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285860"/>
            <a:ext cx="8255620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1030"/>
          <p:cNvSpPr txBox="1">
            <a:spLocks noChangeArrowheads="1"/>
          </p:cNvSpPr>
          <p:nvPr/>
        </p:nvSpPr>
        <p:spPr bwMode="auto">
          <a:xfrm>
            <a:off x="237072" y="667460"/>
            <a:ext cx="8001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ts val="1200"/>
              </a:spcBef>
              <a:tabLst>
                <a:tab pos="363538" algn="l"/>
              </a:tabLst>
            </a:pP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*	A model of SCRUM :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6687" y="1484784"/>
            <a:ext cx="8809037" cy="276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0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4118"/>
            <a:ext cx="8229600" cy="1143000"/>
          </a:xfrm>
        </p:spPr>
        <p:txBody>
          <a:bodyPr>
            <a:normAutofit/>
          </a:bodyPr>
          <a:lstStyle/>
          <a:p>
            <a:pPr algn="l">
              <a:tabLst>
                <a:tab pos="352425" algn="l"/>
              </a:tabLst>
            </a:pP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de-DE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Pros/</a:t>
            </a:r>
            <a:r>
              <a:rPr lang="de-DE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Cons</a:t>
            </a:r>
            <a:endParaRPr lang="en-US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54084" name="Rectangle 4"/>
          <p:cNvSpPr>
            <a:spLocks noChangeArrowheads="1"/>
          </p:cNvSpPr>
          <p:nvPr/>
        </p:nvSpPr>
        <p:spPr bwMode="auto">
          <a:xfrm>
            <a:off x="533400" y="990600"/>
            <a:ext cx="3925888" cy="510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566738" indent="-566738" algn="l" eaLnBrk="1" hangingPunct="1">
              <a:spcAft>
                <a:spcPct val="10000"/>
              </a:spcAft>
              <a:buFont typeface="Wingdings" pitchFamily="2" charset="2"/>
              <a:buChar char="§"/>
            </a:pP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Advantages</a:t>
            </a:r>
          </a:p>
          <a:p>
            <a:pPr marL="1020763" lvl="1" indent="-452438" algn="l" eaLnBrk="1" hangingPunct="1">
              <a:spcAft>
                <a:spcPct val="10000"/>
              </a:spcAft>
              <a:buFont typeface="Wingdings" pitchFamily="2" charset="2"/>
              <a:buChar char="§"/>
            </a:pPr>
            <a:r>
              <a:rPr lang="en-US" sz="2200" b="1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Completely developed and tested features in short iterations </a:t>
            </a:r>
          </a:p>
          <a:p>
            <a:pPr marL="1020763" lvl="1" indent="-452438" algn="l" eaLnBrk="1" hangingPunct="1">
              <a:spcAft>
                <a:spcPct val="10000"/>
              </a:spcAft>
              <a:buFont typeface="Wingdings" pitchFamily="2" charset="2"/>
              <a:buChar char="§"/>
            </a:pPr>
            <a:r>
              <a:rPr lang="en-US" sz="2200" b="1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Simplicity of the process</a:t>
            </a:r>
          </a:p>
          <a:p>
            <a:pPr marL="1020763" lvl="1" indent="-452438" algn="l" eaLnBrk="1" hangingPunct="1">
              <a:spcAft>
                <a:spcPct val="10000"/>
              </a:spcAft>
              <a:buFont typeface="Wingdings" pitchFamily="2" charset="2"/>
              <a:buChar char="§"/>
            </a:pPr>
            <a:r>
              <a:rPr lang="en-US" sz="2200" b="1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Increasing productivity</a:t>
            </a:r>
          </a:p>
          <a:p>
            <a:pPr marL="1020763" lvl="1" indent="-452438" algn="l" eaLnBrk="1" hangingPunct="1">
              <a:spcAft>
                <a:spcPct val="10000"/>
              </a:spcAft>
              <a:buFont typeface="Wingdings" pitchFamily="2" charset="2"/>
              <a:buChar char="§"/>
            </a:pPr>
            <a:r>
              <a:rPr lang="en-US" sz="2200" b="1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Self-organizing</a:t>
            </a:r>
          </a:p>
          <a:p>
            <a:pPr marL="1020763" lvl="1" indent="-452438" algn="l" eaLnBrk="1" hangingPunct="1">
              <a:spcAft>
                <a:spcPct val="10000"/>
              </a:spcAft>
              <a:buFont typeface="Wingdings" pitchFamily="2" charset="2"/>
              <a:buChar char="§"/>
            </a:pPr>
            <a:r>
              <a:rPr lang="tr-TR" sz="2200" b="1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2200" b="1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ach team member carries a lot of responsibility</a:t>
            </a:r>
          </a:p>
          <a:p>
            <a:pPr marL="1020763" lvl="1" indent="-452438" algn="l" eaLnBrk="1" hangingPunct="1">
              <a:spcAft>
                <a:spcPct val="10000"/>
              </a:spcAft>
              <a:buFont typeface="Wingdings" pitchFamily="2" charset="2"/>
              <a:buChar char="§"/>
            </a:pPr>
            <a:r>
              <a:rPr lang="en-US" sz="2200" b="1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Improved communication</a:t>
            </a:r>
          </a:p>
        </p:txBody>
      </p:sp>
      <p:sp>
        <p:nvSpPr>
          <p:cNvPr id="1454085" name="Rectangle 5"/>
          <p:cNvSpPr>
            <a:spLocks noChangeArrowheads="1"/>
          </p:cNvSpPr>
          <p:nvPr/>
        </p:nvSpPr>
        <p:spPr bwMode="auto">
          <a:xfrm>
            <a:off x="4608513" y="990600"/>
            <a:ext cx="3925887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566738" indent="-566738" algn="l" eaLnBrk="1" hangingPunct="1">
              <a:lnSpc>
                <a:spcPct val="100000"/>
              </a:lnSpc>
              <a:spcAft>
                <a:spcPct val="10000"/>
              </a:spcAft>
              <a:buFont typeface="Wingdings" pitchFamily="2" charset="2"/>
              <a:buChar char="§"/>
            </a:pP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Drawbacks</a:t>
            </a:r>
          </a:p>
          <a:p>
            <a:pPr marL="1020763" lvl="1" indent="-452438" algn="l" eaLnBrk="1" hangingPunct="1">
              <a:lnSpc>
                <a:spcPct val="100000"/>
              </a:lnSpc>
              <a:spcAft>
                <a:spcPct val="10000"/>
              </a:spcAft>
              <a:buFont typeface="Wingdings" pitchFamily="2" charset="2"/>
              <a:buChar char="§"/>
            </a:pPr>
            <a:r>
              <a:rPr lang="en-US" sz="2200" b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“Undisciplined hacking” (no written documentation)</a:t>
            </a:r>
          </a:p>
          <a:p>
            <a:pPr marL="1020763" lvl="1" indent="-452438" algn="l" eaLnBrk="1" hangingPunct="1">
              <a:lnSpc>
                <a:spcPct val="100000"/>
              </a:lnSpc>
              <a:spcAft>
                <a:spcPct val="10000"/>
              </a:spcAft>
              <a:buFont typeface="Wingdings" pitchFamily="2" charset="2"/>
              <a:buChar char="§"/>
            </a:pPr>
            <a:r>
              <a:rPr lang="en-US" sz="2200" b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Violation of responsibility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The Agile Manifesto–a statement of values"/>
          <p:cNvSpPr txBox="1">
            <a:spLocks noGrp="1"/>
          </p:cNvSpPr>
          <p:nvPr>
            <p:ph type="title"/>
          </p:nvPr>
        </p:nvSpPr>
        <p:spPr>
          <a:xfrm>
            <a:off x="308610" y="204468"/>
            <a:ext cx="8515350" cy="468610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lnSpc>
                <a:spcPct val="70000"/>
              </a:lnSpc>
            </a:lvl1pPr>
          </a:lstStyle>
          <a:p>
            <a:r>
              <a:rPr sz="2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The Agile Manifesto–a statement of values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071546"/>
            <a:ext cx="8642256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Tm="26077">
    <p:fade/>
  </p:transition>
  <p:timing>
    <p:tnLst>
      <p:par>
        <p:cTn id="1" dur="indefinite" restart="never" fill="hold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1030"/>
          <p:cNvSpPr txBox="1">
            <a:spLocks noChangeArrowheads="1"/>
          </p:cNvSpPr>
          <p:nvPr/>
        </p:nvSpPr>
        <p:spPr bwMode="auto">
          <a:xfrm>
            <a:off x="428596" y="830266"/>
            <a:ext cx="8001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ts val="1200"/>
              </a:spcBef>
              <a:tabLst>
                <a:tab pos="363538" algn="l"/>
              </a:tabLst>
            </a:pP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What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is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SCRUM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?</a:t>
            </a:r>
            <a:endParaRPr lang="en-GB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 Box 1030"/>
          <p:cNvSpPr txBox="1">
            <a:spLocks noChangeArrowheads="1"/>
          </p:cNvSpPr>
          <p:nvPr/>
        </p:nvSpPr>
        <p:spPr bwMode="auto">
          <a:xfrm>
            <a:off x="461020" y="1344846"/>
            <a:ext cx="8572560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tabLst>
                <a:tab pos="363538" algn="l"/>
              </a:tabLst>
            </a:pPr>
            <a:r>
              <a:rPr lang="tr-TR" sz="2600" dirty="0" smtClean="0"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Scrum is an agile </a:t>
            </a:r>
            <a:r>
              <a:rPr lang="tr-TR" sz="2600" dirty="0" err="1" smtClean="0">
                <a:latin typeface="Times New Roman" pitchFamily="18" charset="0"/>
                <a:cs typeface="Times New Roman" pitchFamily="18" charset="0"/>
              </a:rPr>
              <a:t>methodology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that allows us to focus on </a:t>
            </a:r>
            <a:r>
              <a:rPr lang="en-US" sz="2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delivering the highest business value in the shortest time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spcBef>
                <a:spcPts val="1200"/>
              </a:spcBef>
              <a:tabLst>
                <a:tab pos="363538" algn="l"/>
              </a:tabLst>
            </a:pPr>
            <a:r>
              <a:rPr lang="tr-TR" sz="2600" dirty="0" smtClean="0"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It allows us to </a:t>
            </a:r>
            <a:r>
              <a:rPr lang="en-US" sz="2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rapidly and repeatedly inspect actual working software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(every two weeks to one month).</a:t>
            </a:r>
          </a:p>
          <a:p>
            <a:pPr>
              <a:spcBef>
                <a:spcPts val="1200"/>
              </a:spcBef>
              <a:tabLst>
                <a:tab pos="363538" algn="l"/>
              </a:tabLst>
            </a:pPr>
            <a:r>
              <a:rPr lang="tr-TR" sz="2600" dirty="0" smtClean="0"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The business sets the priorities. </a:t>
            </a:r>
            <a:r>
              <a:rPr lang="en-US" sz="2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Teams self-organize to determine the best way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to deliver the highest priority features. </a:t>
            </a:r>
          </a:p>
          <a:p>
            <a:pPr>
              <a:spcBef>
                <a:spcPts val="1200"/>
              </a:spcBef>
              <a:tabLst>
                <a:tab pos="363538" algn="l"/>
              </a:tabLst>
            </a:pPr>
            <a:r>
              <a:rPr lang="tr-TR" sz="2600" dirty="0" smtClean="0"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en-US" sz="2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Every two weeks to a month anyone can see real working software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and decide to release it as is or continue to enhance it for another sprint.</a:t>
            </a:r>
            <a:endParaRPr lang="en-GB" sz="2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Tm="53627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1030"/>
          <p:cNvSpPr txBox="1">
            <a:spLocks noChangeArrowheads="1"/>
          </p:cNvSpPr>
          <p:nvPr/>
        </p:nvSpPr>
        <p:spPr bwMode="auto">
          <a:xfrm>
            <a:off x="167344" y="452902"/>
            <a:ext cx="8001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ts val="1200"/>
              </a:spcBef>
              <a:tabLst>
                <a:tab pos="363538" algn="l"/>
              </a:tabLst>
            </a:pP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Scrum has been used for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:</a:t>
            </a:r>
            <a:endParaRPr lang="en-GB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 Box 1030"/>
          <p:cNvSpPr txBox="1">
            <a:spLocks noChangeArrowheads="1"/>
          </p:cNvSpPr>
          <p:nvPr/>
        </p:nvSpPr>
        <p:spPr bwMode="auto">
          <a:xfrm>
            <a:off x="170740" y="967482"/>
            <a:ext cx="4468170" cy="4216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buFont typeface="Arial" pitchFamily="34" charset="0"/>
              <a:buChar char="•"/>
              <a:tabLst>
                <a:tab pos="363538" algn="l"/>
              </a:tabLst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Commercial software</a:t>
            </a:r>
            <a:endParaRPr lang="tr-TR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1200"/>
              </a:spcBef>
              <a:buFont typeface="Arial" pitchFamily="34" charset="0"/>
              <a:buChar char="•"/>
              <a:tabLst>
                <a:tab pos="363538" algn="l"/>
              </a:tabLst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In-house development</a:t>
            </a:r>
            <a:endParaRPr lang="tr-TR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1200"/>
              </a:spcBef>
              <a:buFont typeface="Arial" pitchFamily="34" charset="0"/>
              <a:buChar char="•"/>
              <a:tabLst>
                <a:tab pos="363538" algn="l"/>
              </a:tabLst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Contract development</a:t>
            </a:r>
          </a:p>
          <a:p>
            <a:pPr>
              <a:spcBef>
                <a:spcPts val="1200"/>
              </a:spcBef>
              <a:buFont typeface="Arial" pitchFamily="34" charset="0"/>
              <a:buChar char="•"/>
              <a:tabLst>
                <a:tab pos="363538" algn="l"/>
              </a:tabLst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Fixed-price projects</a:t>
            </a:r>
          </a:p>
          <a:p>
            <a:pPr>
              <a:spcBef>
                <a:spcPts val="1200"/>
              </a:spcBef>
              <a:buFont typeface="Arial" pitchFamily="34" charset="0"/>
              <a:buChar char="•"/>
              <a:tabLst>
                <a:tab pos="363538" algn="l"/>
              </a:tabLst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Financial applications</a:t>
            </a:r>
          </a:p>
          <a:p>
            <a:pPr>
              <a:spcBef>
                <a:spcPts val="1200"/>
              </a:spcBef>
              <a:buFont typeface="Arial" pitchFamily="34" charset="0"/>
              <a:buChar char="•"/>
              <a:tabLst>
                <a:tab pos="363538" algn="l"/>
              </a:tabLst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ISO 9001-certified applications</a:t>
            </a:r>
          </a:p>
          <a:p>
            <a:pPr>
              <a:spcBef>
                <a:spcPts val="1200"/>
              </a:spcBef>
              <a:buFont typeface="Arial" pitchFamily="34" charset="0"/>
              <a:buChar char="•"/>
              <a:tabLst>
                <a:tab pos="363538" algn="l"/>
              </a:tabLst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Embedded systems</a:t>
            </a:r>
          </a:p>
          <a:p>
            <a:pPr>
              <a:spcBef>
                <a:spcPts val="1200"/>
              </a:spcBef>
              <a:buFont typeface="Arial" pitchFamily="34" charset="0"/>
              <a:buChar char="•"/>
              <a:tabLst>
                <a:tab pos="363538" algn="l"/>
              </a:tabLst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24x7 systems with 99.999% uptime requirements</a:t>
            </a:r>
          </a:p>
        </p:txBody>
      </p:sp>
      <p:sp>
        <p:nvSpPr>
          <p:cNvPr id="7" name="Text Box 1030"/>
          <p:cNvSpPr txBox="1">
            <a:spLocks noChangeArrowheads="1"/>
          </p:cNvSpPr>
          <p:nvPr/>
        </p:nvSpPr>
        <p:spPr bwMode="auto">
          <a:xfrm>
            <a:off x="4675830" y="967684"/>
            <a:ext cx="4468170" cy="372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buFont typeface="Arial" pitchFamily="34" charset="0"/>
              <a:buChar char="•"/>
              <a:tabLst>
                <a:tab pos="363538" algn="l"/>
              </a:tabLst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Video game development</a:t>
            </a:r>
          </a:p>
          <a:p>
            <a:pPr>
              <a:spcBef>
                <a:spcPts val="1200"/>
              </a:spcBef>
              <a:buFont typeface="Arial" pitchFamily="34" charset="0"/>
              <a:buChar char="•"/>
              <a:tabLst>
                <a:tab pos="363538" algn="l"/>
              </a:tabLst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ife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-critical systems</a:t>
            </a:r>
          </a:p>
          <a:p>
            <a:pPr>
              <a:spcBef>
                <a:spcPts val="1200"/>
              </a:spcBef>
              <a:buFont typeface="Arial" pitchFamily="34" charset="0"/>
              <a:buChar char="•"/>
              <a:tabLst>
                <a:tab pos="363538" algn="l"/>
              </a:tabLst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Satellite-control software</a:t>
            </a:r>
          </a:p>
          <a:p>
            <a:pPr>
              <a:spcBef>
                <a:spcPts val="1200"/>
              </a:spcBef>
              <a:buFont typeface="Arial" pitchFamily="34" charset="0"/>
              <a:buChar char="•"/>
              <a:tabLst>
                <a:tab pos="363538" algn="l"/>
              </a:tabLst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Websites</a:t>
            </a:r>
          </a:p>
          <a:p>
            <a:pPr>
              <a:spcBef>
                <a:spcPts val="1200"/>
              </a:spcBef>
              <a:buFont typeface="Arial" pitchFamily="34" charset="0"/>
              <a:buChar char="•"/>
              <a:tabLst>
                <a:tab pos="363538" algn="l"/>
              </a:tabLst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Mobile phones</a:t>
            </a:r>
          </a:p>
          <a:p>
            <a:pPr>
              <a:spcBef>
                <a:spcPts val="1200"/>
              </a:spcBef>
              <a:buFont typeface="Arial" pitchFamily="34" charset="0"/>
              <a:buChar char="•"/>
              <a:tabLst>
                <a:tab pos="363538" algn="l"/>
              </a:tabLst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Network switching applications</a:t>
            </a:r>
          </a:p>
          <a:p>
            <a:pPr>
              <a:spcBef>
                <a:spcPts val="1200"/>
              </a:spcBef>
              <a:buFont typeface="Arial" pitchFamily="34" charset="0"/>
              <a:buChar char="•"/>
              <a:tabLst>
                <a:tab pos="363538" algn="l"/>
              </a:tabLst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Some of the largest applications in use</a:t>
            </a:r>
          </a:p>
        </p:txBody>
      </p:sp>
    </p:spTree>
  </p:cSld>
  <p:clrMapOvr>
    <a:masterClrMapping/>
  </p:clrMapOvr>
  <p:transition advTm="46679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1030"/>
          <p:cNvSpPr txBox="1">
            <a:spLocks noChangeArrowheads="1"/>
          </p:cNvSpPr>
          <p:nvPr/>
        </p:nvSpPr>
        <p:spPr bwMode="auto">
          <a:xfrm>
            <a:off x="733390" y="539986"/>
            <a:ext cx="8001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ts val="1200"/>
              </a:spcBef>
              <a:tabLst>
                <a:tab pos="363538" algn="l"/>
              </a:tabLst>
            </a:pP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Scrum has been used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by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:</a:t>
            </a:r>
            <a:endParaRPr lang="en-GB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 Box 1030"/>
          <p:cNvSpPr txBox="1">
            <a:spLocks noChangeArrowheads="1"/>
          </p:cNvSpPr>
          <p:nvPr/>
        </p:nvSpPr>
        <p:spPr bwMode="auto">
          <a:xfrm>
            <a:off x="785786" y="1021181"/>
            <a:ext cx="2686748" cy="4719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ts val="400"/>
              </a:spcBef>
              <a:buFont typeface="Arial" pitchFamily="34" charset="0"/>
              <a:buChar char="•"/>
              <a:tabLst>
                <a:tab pos="363538" algn="l"/>
              </a:tabLst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Microsoft</a:t>
            </a:r>
          </a:p>
          <a:p>
            <a:pPr>
              <a:spcBef>
                <a:spcPts val="400"/>
              </a:spcBef>
              <a:buFont typeface="Arial" pitchFamily="34" charset="0"/>
              <a:buChar char="•"/>
              <a:tabLst>
                <a:tab pos="363538" algn="l"/>
              </a:tabLst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Yahoo</a:t>
            </a:r>
          </a:p>
          <a:p>
            <a:pPr>
              <a:spcBef>
                <a:spcPts val="400"/>
              </a:spcBef>
              <a:buFont typeface="Arial" pitchFamily="34" charset="0"/>
              <a:buChar char="•"/>
              <a:tabLst>
                <a:tab pos="363538" algn="l"/>
              </a:tabLst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Google</a:t>
            </a:r>
          </a:p>
          <a:p>
            <a:pPr>
              <a:spcBef>
                <a:spcPts val="400"/>
              </a:spcBef>
              <a:buFont typeface="Arial" pitchFamily="34" charset="0"/>
              <a:buChar char="•"/>
              <a:tabLst>
                <a:tab pos="363538" algn="l"/>
              </a:tabLst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Electronic Arts</a:t>
            </a:r>
          </a:p>
          <a:p>
            <a:pPr>
              <a:spcBef>
                <a:spcPts val="400"/>
              </a:spcBef>
              <a:buFont typeface="Arial" pitchFamily="34" charset="0"/>
              <a:buChar char="•"/>
              <a:tabLst>
                <a:tab pos="363538" algn="l"/>
              </a:tabLst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IBM</a:t>
            </a:r>
          </a:p>
          <a:p>
            <a:pPr>
              <a:spcBef>
                <a:spcPts val="400"/>
              </a:spcBef>
              <a:buFont typeface="Arial" pitchFamily="34" charset="0"/>
              <a:buChar char="•"/>
              <a:tabLst>
                <a:tab pos="363538" algn="l"/>
              </a:tabLst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Lockheed Martin</a:t>
            </a:r>
          </a:p>
          <a:p>
            <a:pPr>
              <a:spcBef>
                <a:spcPts val="400"/>
              </a:spcBef>
              <a:buFont typeface="Arial" pitchFamily="34" charset="0"/>
              <a:buChar char="•"/>
              <a:tabLst>
                <a:tab pos="363538" algn="l"/>
              </a:tabLst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Philips</a:t>
            </a:r>
          </a:p>
          <a:p>
            <a:pPr>
              <a:spcBef>
                <a:spcPts val="400"/>
              </a:spcBef>
              <a:buFont typeface="Arial" pitchFamily="34" charset="0"/>
              <a:buChar char="•"/>
              <a:tabLst>
                <a:tab pos="363538" algn="l"/>
              </a:tabLst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Siemens</a:t>
            </a:r>
          </a:p>
          <a:p>
            <a:pPr>
              <a:spcBef>
                <a:spcPts val="400"/>
              </a:spcBef>
              <a:buFont typeface="Arial" pitchFamily="34" charset="0"/>
              <a:buChar char="•"/>
              <a:tabLst>
                <a:tab pos="363538" algn="l"/>
              </a:tabLst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Nokia</a:t>
            </a:r>
          </a:p>
          <a:p>
            <a:pPr>
              <a:spcBef>
                <a:spcPts val="400"/>
              </a:spcBef>
              <a:buFont typeface="Arial" pitchFamily="34" charset="0"/>
              <a:buChar char="•"/>
              <a:tabLst>
                <a:tab pos="363538" algn="l"/>
              </a:tabLst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Capital One</a:t>
            </a:r>
          </a:p>
          <a:p>
            <a:pPr>
              <a:spcBef>
                <a:spcPts val="400"/>
              </a:spcBef>
              <a:buFont typeface="Arial" pitchFamily="34" charset="0"/>
              <a:buChar char="•"/>
              <a:tabLst>
                <a:tab pos="363538" algn="l"/>
              </a:tabLst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BBC</a:t>
            </a:r>
          </a:p>
          <a:p>
            <a:pPr>
              <a:spcBef>
                <a:spcPts val="400"/>
              </a:spcBef>
              <a:buFont typeface="Arial" pitchFamily="34" charset="0"/>
              <a:buChar char="•"/>
              <a:tabLst>
                <a:tab pos="363538" algn="l"/>
              </a:tabLst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Intuit</a:t>
            </a:r>
          </a:p>
        </p:txBody>
      </p:sp>
      <p:sp>
        <p:nvSpPr>
          <p:cNvPr id="7" name="Text Box 1030"/>
          <p:cNvSpPr txBox="1">
            <a:spLocks noChangeArrowheads="1"/>
          </p:cNvSpPr>
          <p:nvPr/>
        </p:nvSpPr>
        <p:spPr bwMode="auto">
          <a:xfrm>
            <a:off x="4000496" y="1012156"/>
            <a:ext cx="3469170" cy="4329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ts val="400"/>
              </a:spcBef>
              <a:buFont typeface="Arial" pitchFamily="34" charset="0"/>
              <a:buChar char="•"/>
              <a:tabLst>
                <a:tab pos="363538" algn="l"/>
              </a:tabLst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Nielsen Media</a:t>
            </a:r>
          </a:p>
          <a:p>
            <a:pPr>
              <a:spcBef>
                <a:spcPts val="400"/>
              </a:spcBef>
              <a:buFont typeface="Arial" pitchFamily="34" charset="0"/>
              <a:buChar char="•"/>
              <a:tabLst>
                <a:tab pos="363538" algn="l"/>
              </a:tabLst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First American Real Estate</a:t>
            </a:r>
          </a:p>
          <a:p>
            <a:pPr>
              <a:spcBef>
                <a:spcPts val="400"/>
              </a:spcBef>
              <a:buFont typeface="Arial" pitchFamily="34" charset="0"/>
              <a:buChar char="•"/>
              <a:tabLst>
                <a:tab pos="363538" algn="l"/>
              </a:tabLst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BMC Software</a:t>
            </a:r>
          </a:p>
          <a:p>
            <a:pPr>
              <a:spcBef>
                <a:spcPts val="400"/>
              </a:spcBef>
              <a:buFont typeface="Arial" pitchFamily="34" charset="0"/>
              <a:buChar char="•"/>
              <a:tabLst>
                <a:tab pos="363538" algn="l"/>
              </a:tabLst>
            </a:pP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Ipswitch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400"/>
              </a:spcBef>
              <a:buFont typeface="Arial" pitchFamily="34" charset="0"/>
              <a:buChar char="•"/>
              <a:tabLst>
                <a:tab pos="363538" algn="l"/>
              </a:tabLst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John Deere</a:t>
            </a:r>
          </a:p>
          <a:p>
            <a:pPr>
              <a:spcBef>
                <a:spcPts val="400"/>
              </a:spcBef>
              <a:buFont typeface="Arial" pitchFamily="34" charset="0"/>
              <a:buChar char="•"/>
              <a:tabLst>
                <a:tab pos="363538" algn="l"/>
              </a:tabLst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Lexis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Nexis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400"/>
              </a:spcBef>
              <a:buFont typeface="Arial" pitchFamily="34" charset="0"/>
              <a:buChar char="•"/>
              <a:tabLst>
                <a:tab pos="363538" algn="l"/>
              </a:tabLst>
            </a:pP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Sabre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400"/>
              </a:spcBef>
              <a:buFont typeface="Arial" pitchFamily="34" charset="0"/>
              <a:buChar char="•"/>
              <a:tabLst>
                <a:tab pos="363538" algn="l"/>
              </a:tabLst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Salesforce.com</a:t>
            </a:r>
          </a:p>
          <a:p>
            <a:pPr>
              <a:spcBef>
                <a:spcPts val="400"/>
              </a:spcBef>
              <a:buFont typeface="Arial" pitchFamily="34" charset="0"/>
              <a:buChar char="•"/>
              <a:tabLst>
                <a:tab pos="363538" algn="l"/>
              </a:tabLst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Time Warner</a:t>
            </a:r>
          </a:p>
          <a:p>
            <a:pPr>
              <a:spcBef>
                <a:spcPts val="400"/>
              </a:spcBef>
              <a:buFont typeface="Arial" pitchFamily="34" charset="0"/>
              <a:buChar char="•"/>
              <a:tabLst>
                <a:tab pos="363538" algn="l"/>
              </a:tabLst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Turner Broadcasting</a:t>
            </a:r>
          </a:p>
          <a:p>
            <a:pPr>
              <a:spcBef>
                <a:spcPts val="400"/>
              </a:spcBef>
              <a:buFont typeface="Arial" pitchFamily="34" charset="0"/>
              <a:buChar char="•"/>
              <a:tabLst>
                <a:tab pos="363538" algn="l"/>
              </a:tabLst>
            </a:pP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Oce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Tm="9711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1030"/>
          <p:cNvSpPr txBox="1">
            <a:spLocks noChangeArrowheads="1"/>
          </p:cNvSpPr>
          <p:nvPr/>
        </p:nvSpPr>
        <p:spPr bwMode="auto">
          <a:xfrm>
            <a:off x="428596" y="554500"/>
            <a:ext cx="8001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ts val="1200"/>
              </a:spcBef>
              <a:tabLst>
                <a:tab pos="363538" algn="l"/>
              </a:tabLst>
            </a:pP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Characteristics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SCRUM 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GB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 Box 1030"/>
          <p:cNvSpPr txBox="1">
            <a:spLocks noChangeArrowheads="1"/>
          </p:cNvSpPr>
          <p:nvPr/>
        </p:nvSpPr>
        <p:spPr bwMode="auto">
          <a:xfrm>
            <a:off x="473270" y="1054566"/>
            <a:ext cx="8572560" cy="4308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42925" indent="-542925">
              <a:spcBef>
                <a:spcPts val="1200"/>
              </a:spcBef>
              <a:buFontTx/>
              <a:buChar char="-"/>
              <a:tabLst>
                <a:tab pos="536575" algn="l"/>
              </a:tabLst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Product progresses in a series of 1-4 week “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sprints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”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542925" indent="-542925">
              <a:spcBef>
                <a:spcPts val="1200"/>
              </a:spcBef>
              <a:buFontTx/>
              <a:buChar char="-"/>
              <a:tabLst>
                <a:tab pos="536575" algn="l"/>
              </a:tabLst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Self-organizing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teams</a:t>
            </a:r>
          </a:p>
          <a:p>
            <a:pPr>
              <a:spcBef>
                <a:spcPts val="1200"/>
              </a:spcBef>
              <a:tabLst>
                <a:tab pos="53657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Requirements are captured as items in a list of “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product backlog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”</a:t>
            </a:r>
          </a:p>
          <a:p>
            <a:pPr>
              <a:spcBef>
                <a:spcPts val="1200"/>
              </a:spcBef>
              <a:tabLst>
                <a:tab pos="53657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No specific engineering practices prescribed</a:t>
            </a:r>
          </a:p>
          <a:p>
            <a:pPr>
              <a:spcBef>
                <a:spcPts val="1200"/>
              </a:spcBef>
              <a:tabLst>
                <a:tab pos="53657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Uses generative rules to create an agile environment for delivering projects</a:t>
            </a:r>
          </a:p>
          <a:p>
            <a:pPr>
              <a:spcBef>
                <a:spcPts val="1200"/>
              </a:spcBef>
              <a:tabLst>
                <a:tab pos="53657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One of the “agile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methodologies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”</a:t>
            </a:r>
          </a:p>
        </p:txBody>
      </p:sp>
    </p:spTree>
  </p:cSld>
  <p:clrMapOvr>
    <a:masterClrMapping/>
  </p:clrMapOvr>
  <p:transition advTm="2946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The Agile Manifesto–a statement of values"/>
          <p:cNvSpPr txBox="1">
            <a:spLocks noGrp="1"/>
          </p:cNvSpPr>
          <p:nvPr>
            <p:ph type="title"/>
          </p:nvPr>
        </p:nvSpPr>
        <p:spPr>
          <a:xfrm>
            <a:off x="308610" y="204468"/>
            <a:ext cx="8515350" cy="468610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lnSpc>
                <a:spcPct val="70000"/>
              </a:lnSpc>
            </a:lvl1pPr>
          </a:lstStyle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Sequential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vs.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overlapping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development</a:t>
            </a:r>
            <a:endParaRPr sz="2800" b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9607" y="785794"/>
            <a:ext cx="8839089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Tm="1372">
    <p:fade/>
  </p:transition>
  <p:timing>
    <p:tnLst>
      <p:par>
        <p:cTn id="1" dur="indefinite" restart="never" fill="hold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3506</TotalTime>
  <Words>1304</Words>
  <Application>Microsoft Office PowerPoint</Application>
  <PresentationFormat>Ekran Gösterisi (4:3)</PresentationFormat>
  <Paragraphs>326</Paragraphs>
  <Slides>33</Slides>
  <Notes>33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33</vt:i4>
      </vt:variant>
    </vt:vector>
  </HeadingPairs>
  <TitlesOfParts>
    <vt:vector size="35" baseType="lpstr">
      <vt:lpstr>Ofis Teması</vt:lpstr>
      <vt:lpstr>Chart</vt:lpstr>
      <vt:lpstr>Slayt 1</vt:lpstr>
      <vt:lpstr>Slayt 2</vt:lpstr>
      <vt:lpstr>Agile Methods</vt:lpstr>
      <vt:lpstr>The Agile Manifesto–a statement of values</vt:lpstr>
      <vt:lpstr>Slayt 5</vt:lpstr>
      <vt:lpstr>Slayt 6</vt:lpstr>
      <vt:lpstr>Slayt 7</vt:lpstr>
      <vt:lpstr>Slayt 8</vt:lpstr>
      <vt:lpstr>Sequential vs. overlapping development</vt:lpstr>
      <vt:lpstr>No changes during the sprint</vt:lpstr>
      <vt:lpstr>Scrum framework</vt:lpstr>
      <vt:lpstr>Scrum framework</vt:lpstr>
      <vt:lpstr>Slayt 13</vt:lpstr>
      <vt:lpstr>Slayt 14</vt:lpstr>
      <vt:lpstr>Slayt 15</vt:lpstr>
      <vt:lpstr>Slayt 16</vt:lpstr>
      <vt:lpstr>Scrum framework</vt:lpstr>
      <vt:lpstr>Sprint Planning Meeting</vt:lpstr>
      <vt:lpstr>Slayt 19</vt:lpstr>
      <vt:lpstr>Slayt 20</vt:lpstr>
      <vt:lpstr>Slayt 21</vt:lpstr>
      <vt:lpstr>Slayt 22</vt:lpstr>
      <vt:lpstr>Slayt 23</vt:lpstr>
      <vt:lpstr>Scrum framework</vt:lpstr>
      <vt:lpstr>Slayt 25</vt:lpstr>
      <vt:lpstr>Slayt 26</vt:lpstr>
      <vt:lpstr>Slayt 27</vt:lpstr>
      <vt:lpstr>Slayt 28</vt:lpstr>
      <vt:lpstr>Slayt 29</vt:lpstr>
      <vt:lpstr>Slayt 30</vt:lpstr>
      <vt:lpstr>Slayt 31</vt:lpstr>
      <vt:lpstr>Slayt 32</vt:lpstr>
      <vt:lpstr>* Pros/Cons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Metropol</dc:creator>
  <cp:lastModifiedBy>Metropol</cp:lastModifiedBy>
  <cp:revision>621</cp:revision>
  <cp:lastPrinted>2020-03-19T15:11:18Z</cp:lastPrinted>
  <dcterms:created xsi:type="dcterms:W3CDTF">2019-09-07T19:50:14Z</dcterms:created>
  <dcterms:modified xsi:type="dcterms:W3CDTF">2020-03-22T21:08:01Z</dcterms:modified>
</cp:coreProperties>
</file>