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87" r:id="rId2"/>
    <p:sldId id="288" r:id="rId3"/>
    <p:sldId id="289" r:id="rId4"/>
    <p:sldId id="29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9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16AADA-84F7-4760-A3B8-BE377875D011}"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A5177FEA-8792-4788-9F10-1C69117C8C0A}"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7664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16AADA-84F7-4760-A3B8-BE377875D011}"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177FEA-8792-4788-9F10-1C69117C8C0A}"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768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16AADA-84F7-4760-A3B8-BE377875D011}"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177FEA-8792-4788-9F10-1C69117C8C0A}"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366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16AADA-84F7-4760-A3B8-BE377875D011}"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177FEA-8792-4788-9F10-1C69117C8C0A}"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00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16AADA-84F7-4760-A3B8-BE377875D011}"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5177FEA-8792-4788-9F10-1C69117C8C0A}"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9263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16AADA-84F7-4760-A3B8-BE377875D011}"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177FEA-8792-4788-9F10-1C69117C8C0A}"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20362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16AADA-84F7-4760-A3B8-BE377875D011}"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5177FEA-8792-4788-9F10-1C69117C8C0A}"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4153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16AADA-84F7-4760-A3B8-BE377875D011}"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5177FEA-8792-4788-9F10-1C69117C8C0A}"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070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6AADA-84F7-4760-A3B8-BE377875D011}"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5177FEA-8792-4788-9F10-1C69117C8C0A}" type="slidenum">
              <a:rPr lang="tr-TR" smtClean="0"/>
              <a:t>‹#›</a:t>
            </a:fld>
            <a:endParaRPr lang="tr-TR"/>
          </a:p>
        </p:txBody>
      </p:sp>
    </p:spTree>
    <p:extLst>
      <p:ext uri="{BB962C8B-B14F-4D97-AF65-F5344CB8AC3E}">
        <p14:creationId xmlns:p14="http://schemas.microsoft.com/office/powerpoint/2010/main" val="1753160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16AADA-84F7-4760-A3B8-BE377875D011}"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5177FEA-8792-4788-9F10-1C69117C8C0A}"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1768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116AADA-84F7-4760-A3B8-BE377875D011}"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A5177FEA-8792-4788-9F10-1C69117C8C0A}"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891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116AADA-84F7-4760-A3B8-BE377875D011}"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5177FEA-8792-4788-9F10-1C69117C8C0A}"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0641644"/>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xmlns="" id="{D0712110-0BC1-4B31-B3BB-63B44222E8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xmlns="" id="{4466B5F3-C053-4580-B04A-1EF9498882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452616" y="962902"/>
            <a:ext cx="4176384" cy="2380828"/>
          </a:xfrm>
        </p:spPr>
        <p:txBody>
          <a:bodyPr>
            <a:normAutofit/>
          </a:bodyPr>
          <a:lstStyle/>
          <a:p>
            <a:r>
              <a:rPr lang="hu-HU" sz="4400" dirty="0">
                <a:latin typeface="Calibri Light" panose="020F0302020204030204" pitchFamily="34" charset="0"/>
                <a:cs typeface="Calibri Light" panose="020F0302020204030204" pitchFamily="34" charset="0"/>
              </a:rPr>
              <a:t>Balassi Bálint</a:t>
            </a:r>
            <a:br>
              <a:rPr lang="hu-HU" sz="4400" dirty="0">
                <a:latin typeface="Calibri Light" panose="020F0302020204030204" pitchFamily="34" charset="0"/>
                <a:cs typeface="Calibri Light" panose="020F0302020204030204" pitchFamily="34" charset="0"/>
              </a:rPr>
            </a:br>
            <a:r>
              <a:rPr lang="hu-HU" sz="4400" dirty="0">
                <a:latin typeface="Calibri Light" panose="020F0302020204030204" pitchFamily="34" charset="0"/>
                <a:cs typeface="Calibri Light" panose="020F0302020204030204" pitchFamily="34" charset="0"/>
              </a:rPr>
              <a:t>1554−1594 </a:t>
            </a:r>
            <a:r>
              <a:rPr lang="hu-HU" sz="4400" dirty="0">
                <a:latin typeface="Candara" panose="020E0502030303020204" pitchFamily="34" charset="0"/>
              </a:rPr>
              <a:t/>
            </a:r>
            <a:br>
              <a:rPr lang="hu-HU" sz="4400" dirty="0">
                <a:latin typeface="Candara" panose="020E0502030303020204" pitchFamily="34" charset="0"/>
              </a:rPr>
            </a:br>
            <a:endParaRPr lang="tr-TR" sz="4400" dirty="0">
              <a:latin typeface="Candara" panose="020E0502030303020204" pitchFamily="34" charset="0"/>
            </a:endParaRPr>
          </a:p>
        </p:txBody>
      </p:sp>
      <p:cxnSp>
        <p:nvCxnSpPr>
          <p:cNvPr id="75" name="Straight Connector 74">
            <a:extLst>
              <a:ext uri="{FF2B5EF4-FFF2-40B4-BE49-F238E27FC236}">
                <a16:creationId xmlns:a16="http://schemas.microsoft.com/office/drawing/2014/main" xmlns="" id="{FA6123F2-4B61-414F-A7E5-5B7828EACAE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19458" name="Picture 2" descr="Image result for Balassi BÃ¡lint"/>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49191" y="805583"/>
            <a:ext cx="3250881" cy="4660762"/>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76">
            <a:extLst>
              <a:ext uri="{FF2B5EF4-FFF2-40B4-BE49-F238E27FC236}">
                <a16:creationId xmlns:a16="http://schemas.microsoft.com/office/drawing/2014/main" xmlns="" id="{25CED634-E2D0-4AB7-96DD-816C9B52C5C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79" name="Straight Connector 78">
            <a:extLst>
              <a:ext uri="{FF2B5EF4-FFF2-40B4-BE49-F238E27FC236}">
                <a16:creationId xmlns:a16="http://schemas.microsoft.com/office/drawing/2014/main" xmlns="" id="{FCDDCDFB-696D-4FDF-9B58-24F71B7C37B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xmlns="" id="{A097DD2F-5A73-43D9-8BFE-9219CA526E2A}"/>
              </a:ext>
            </a:extLst>
          </p:cNvPr>
          <p:cNvSpPr/>
          <p:nvPr/>
        </p:nvSpPr>
        <p:spPr>
          <a:xfrm>
            <a:off x="0" y="6604616"/>
            <a:ext cx="902811" cy="253916"/>
          </a:xfrm>
          <a:prstGeom prst="rect">
            <a:avLst/>
          </a:prstGeom>
        </p:spPr>
        <p:txBody>
          <a:bodyPr wrap="none">
            <a:spAutoFit/>
          </a:bodyPr>
          <a:lstStyle/>
          <a:p>
            <a:r>
              <a:rPr lang="en-US" sz="1050" dirty="0">
                <a:solidFill>
                  <a:schemeClr val="tx1">
                    <a:lumMod val="50000"/>
                    <a:lumOff val="50000"/>
                  </a:schemeClr>
                </a:solidFill>
              </a:rPr>
              <a:t>wikipedia.org</a:t>
            </a:r>
          </a:p>
        </p:txBody>
      </p:sp>
    </p:spTree>
    <p:extLst>
      <p:ext uri="{BB962C8B-B14F-4D97-AF65-F5344CB8AC3E}">
        <p14:creationId xmlns:p14="http://schemas.microsoft.com/office/powerpoint/2010/main" val="2209014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xmlns="" id="{84C75E2B-CACA-478C-B26B-182AF87A18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93" name="Picture 192">
            <a:extLst>
              <a:ext uri="{FF2B5EF4-FFF2-40B4-BE49-F238E27FC236}">
                <a16:creationId xmlns:a16="http://schemas.microsoft.com/office/drawing/2014/main" xmlns="" id="{50FF2874-547C-4D14-9E18-28B19002FB8C}"/>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4" name="Straight Connector 193">
            <a:extLst>
              <a:ext uri="{FF2B5EF4-FFF2-40B4-BE49-F238E27FC236}">
                <a16:creationId xmlns:a16="http://schemas.microsoft.com/office/drawing/2014/main" xmlns="" id="{36CF827D-A163-47F7-BD87-34EB4FA7D69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xmlns="" id="{D299D9A9-1DA8-433D-A9BC-FB48D93D421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6" name="Rectangle 195">
            <a:extLst>
              <a:ext uri="{FF2B5EF4-FFF2-40B4-BE49-F238E27FC236}">
                <a16:creationId xmlns:a16="http://schemas.microsoft.com/office/drawing/2014/main" xmlns="" id="{A27F90C0-6841-4262-975F-D9C3AB50CB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xmlns="" id="{22AE7EF9-769D-42F9-9430-F2DF739C97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26608" y="351692"/>
            <a:ext cx="7149073" cy="5763358"/>
          </a:xfrm>
        </p:spPr>
        <p:txBody>
          <a:bodyPr vert="horz" lIns="91440" tIns="45720" rIns="91440" bIns="45720" rtlCol="0" anchor="ctr">
            <a:normAutofit/>
          </a:bodyPr>
          <a:lstStyle/>
          <a:p>
            <a:r>
              <a:rPr lang="en-US" sz="2000" cap="none" dirty="0" err="1">
                <a:latin typeface="Calibri Light" panose="020F0302020204030204" pitchFamily="34" charset="0"/>
                <a:cs typeface="Calibri Light" panose="020F0302020204030204" pitchFamily="34" charset="0"/>
              </a:rPr>
              <a:t>Balassi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Bálint</a:t>
            </a:r>
            <a:r>
              <a:rPr lang="en-US" sz="2000" cap="none" dirty="0">
                <a:latin typeface="Calibri Light" panose="020F0302020204030204" pitchFamily="34" charset="0"/>
                <a:cs typeface="Calibri Light" panose="020F0302020204030204" pitchFamily="34" charset="0"/>
              </a:rPr>
              <a:t> 1554-ben, </a:t>
            </a:r>
            <a:r>
              <a:rPr lang="en-US" sz="2000" cap="none" dirty="0" err="1">
                <a:latin typeface="Calibri Light" panose="020F0302020204030204" pitchFamily="34" charset="0"/>
                <a:cs typeface="Calibri Light" panose="020F0302020204030204" pitchFamily="34" charset="0"/>
              </a:rPr>
              <a:t>nemesi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családban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született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Zólyom</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várában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Ez</a:t>
            </a:r>
            <a:r>
              <a:rPr lang="en-US" sz="2000" cap="none" dirty="0">
                <a:latin typeface="Calibri Light" panose="020F0302020204030204" pitchFamily="34" charset="0"/>
                <a:cs typeface="Calibri Light" panose="020F0302020204030204" pitchFamily="34" charset="0"/>
              </a:rPr>
              <a:t> a </a:t>
            </a:r>
            <a:r>
              <a:rPr lang="en-US" sz="2000" cap="none" dirty="0" err="1">
                <a:latin typeface="Calibri Light" panose="020F0302020204030204" pitchFamily="34" charset="0"/>
                <a:cs typeface="Calibri Light" panose="020F0302020204030204" pitchFamily="34" charset="0"/>
              </a:rPr>
              <a:t>vár</a:t>
            </a:r>
            <a:r>
              <a:rPr lang="en-US" sz="2000" cap="none" dirty="0">
                <a:latin typeface="Calibri Light" panose="020F0302020204030204" pitchFamily="34" charset="0"/>
                <a:cs typeface="Calibri Light" panose="020F0302020204030204" pitchFamily="34" charset="0"/>
              </a:rPr>
              <a:t> ma </a:t>
            </a:r>
            <a:r>
              <a:rPr lang="en-US" sz="2000" cap="none" dirty="0" err="1">
                <a:latin typeface="Calibri Light" panose="020F0302020204030204" pitchFamily="34" charset="0"/>
                <a:cs typeface="Calibri Light" panose="020F0302020204030204" pitchFamily="34" charset="0"/>
              </a:rPr>
              <a:t>már</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Szlovákiában</a:t>
            </a:r>
            <a:r>
              <a:rPr lang="en-US" sz="2000" cap="none" dirty="0">
                <a:latin typeface="Calibri Light" panose="020F0302020204030204" pitchFamily="34" charset="0"/>
                <a:cs typeface="Calibri Light" panose="020F0302020204030204" pitchFamily="34" charset="0"/>
              </a:rPr>
              <a:t> van</a:t>
            </a:r>
            <a:r>
              <a:rPr lang="en-US" sz="2000" cap="none" dirty="0" smtClean="0">
                <a:latin typeface="Calibri Light" panose="020F0302020204030204" pitchFamily="34" charset="0"/>
                <a:cs typeface="Calibri Light" panose="020F0302020204030204" pitchFamily="34" charset="0"/>
              </a:rPr>
              <a:t>.)</a:t>
            </a:r>
            <a:r>
              <a:rPr lang="hu-HU" sz="2000" cap="none" dirty="0" smtClean="0">
                <a:latin typeface="Calibri Light" panose="020F0302020204030204" pitchFamily="34" charset="0"/>
                <a:cs typeface="Calibri Light" panose="020F0302020204030204" pitchFamily="34" charset="0"/>
              </a:rPr>
              <a:t/>
            </a:r>
            <a:br>
              <a:rPr lang="hu-HU" sz="2000" cap="none" dirty="0" smtClean="0">
                <a:latin typeface="Calibri Light" panose="020F0302020204030204" pitchFamily="34" charset="0"/>
                <a:cs typeface="Calibri Light" panose="020F0302020204030204" pitchFamily="34" charset="0"/>
              </a:rPr>
            </a:br>
            <a:r>
              <a:rPr lang="en-US" sz="2000" cap="none" dirty="0">
                <a:latin typeface="Calibri Light" panose="020F0302020204030204" pitchFamily="34" charset="0"/>
                <a:cs typeface="Calibri Light" panose="020F0302020204030204" pitchFamily="34" charset="0"/>
              </a:rPr>
              <a:t/>
            </a:r>
            <a:br>
              <a:rPr lang="en-US" sz="2000" cap="none" dirty="0">
                <a:latin typeface="Calibri Light" panose="020F0302020204030204" pitchFamily="34" charset="0"/>
                <a:cs typeface="Calibri Light" panose="020F0302020204030204" pitchFamily="34" charset="0"/>
              </a:rPr>
            </a:br>
            <a:r>
              <a:rPr lang="en-US" sz="2000" cap="none" dirty="0" err="1">
                <a:latin typeface="Calibri Light" panose="020F0302020204030204" pitchFamily="34" charset="0"/>
                <a:cs typeface="Calibri Light" panose="020F0302020204030204" pitchFamily="34" charset="0"/>
              </a:rPr>
              <a:t>Apja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Balassi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János</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költő</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anyja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Sulyok</a:t>
            </a:r>
            <a:r>
              <a:rPr lang="en-US" sz="2000" cap="none" dirty="0">
                <a:latin typeface="Calibri Light" panose="020F0302020204030204" pitchFamily="34" charset="0"/>
                <a:cs typeface="Calibri Light" panose="020F0302020204030204" pitchFamily="34" charset="0"/>
              </a:rPr>
              <a:t> Anna.</a:t>
            </a:r>
            <a:br>
              <a:rPr lang="en-US" sz="2000" cap="none" dirty="0">
                <a:latin typeface="Calibri Light" panose="020F0302020204030204" pitchFamily="34" charset="0"/>
                <a:cs typeface="Calibri Light" panose="020F0302020204030204" pitchFamily="34" charset="0"/>
              </a:rPr>
            </a:br>
            <a:r>
              <a:rPr lang="en-US" sz="2000" cap="none" dirty="0" err="1">
                <a:latin typeface="Calibri Light" panose="020F0302020204030204" pitchFamily="34" charset="0"/>
                <a:cs typeface="Calibri Light" panose="020F0302020204030204" pitchFamily="34" charset="0"/>
              </a:rPr>
              <a:t>Bálint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nevelője</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egy</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híres</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prédikátor</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és</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író</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Bornemisza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Péter</a:t>
            </a:r>
            <a:r>
              <a:rPr lang="en-US" sz="2000" cap="none" dirty="0">
                <a:latin typeface="Calibri Light" panose="020F0302020204030204" pitchFamily="34" charset="0"/>
                <a:cs typeface="Calibri Light" panose="020F0302020204030204" pitchFamily="34" charset="0"/>
              </a:rPr>
              <a:t> volt.</a:t>
            </a:r>
            <a:br>
              <a:rPr lang="en-US" sz="2000" cap="none" dirty="0">
                <a:latin typeface="Calibri Light" panose="020F0302020204030204" pitchFamily="34" charset="0"/>
                <a:cs typeface="Calibri Light" panose="020F0302020204030204" pitchFamily="34" charset="0"/>
              </a:rPr>
            </a:br>
            <a:r>
              <a:rPr lang="en-US" sz="2000" cap="none" dirty="0" err="1">
                <a:latin typeface="Calibri Light" panose="020F0302020204030204" pitchFamily="34" charset="0"/>
                <a:cs typeface="Calibri Light" panose="020F0302020204030204" pitchFamily="34" charset="0"/>
              </a:rPr>
              <a:t>Bálint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Nürbergben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tanult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és</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valószínűleg</a:t>
            </a:r>
            <a:r>
              <a:rPr lang="en-US" sz="2000" cap="none" dirty="0">
                <a:latin typeface="Calibri Light" panose="020F0302020204030204" pitchFamily="34" charset="0"/>
                <a:cs typeface="Calibri Light" panose="020F0302020204030204" pitchFamily="34" charset="0"/>
              </a:rPr>
              <a:t> volt </a:t>
            </a:r>
            <a:r>
              <a:rPr lang="en-US" sz="2000" cap="none" dirty="0" err="1">
                <a:latin typeface="Calibri Light" panose="020F0302020204030204" pitchFamily="34" charset="0"/>
                <a:cs typeface="Calibri Light" panose="020F0302020204030204" pitchFamily="34" charset="0"/>
              </a:rPr>
              <a:t>Itáliában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Padovában</a:t>
            </a:r>
            <a:r>
              <a:rPr lang="en-US" sz="2000" cap="none" dirty="0">
                <a:latin typeface="Calibri Light" panose="020F0302020204030204" pitchFamily="34" charset="0"/>
                <a:cs typeface="Calibri Light" panose="020F0302020204030204" pitchFamily="34" charset="0"/>
              </a:rPr>
              <a:t> is.</a:t>
            </a:r>
            <a:br>
              <a:rPr lang="en-US" sz="2000" cap="none" dirty="0">
                <a:latin typeface="Calibri Light" panose="020F0302020204030204" pitchFamily="34" charset="0"/>
                <a:cs typeface="Calibri Light" panose="020F0302020204030204" pitchFamily="34" charset="0"/>
              </a:rPr>
            </a:br>
            <a:r>
              <a:rPr lang="en-US" sz="2000" cap="none" dirty="0">
                <a:latin typeface="Calibri Light" panose="020F0302020204030204" pitchFamily="34" charset="0"/>
                <a:cs typeface="Calibri Light" panose="020F0302020204030204" pitchFamily="34" charset="0"/>
              </a:rPr>
              <a:t>A </a:t>
            </a:r>
            <a:r>
              <a:rPr lang="en-US" sz="2000" cap="none" dirty="0" err="1">
                <a:latin typeface="Calibri Light" panose="020F0302020204030204" pitchFamily="34" charset="0"/>
                <a:cs typeface="Calibri Light" panose="020F0302020204030204" pitchFamily="34" charset="0"/>
              </a:rPr>
              <a:t>költő</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unokatestvérét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Dobó</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Krisztinát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vette</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feleségül</a:t>
            </a:r>
            <a:r>
              <a:rPr lang="en-US" sz="2000" cap="none" dirty="0">
                <a:latin typeface="Calibri Light" panose="020F0302020204030204" pitchFamily="34" charset="0"/>
                <a:cs typeface="Calibri Light" panose="020F0302020204030204" pitchFamily="34" charset="0"/>
              </a:rPr>
              <a:t>, de </a:t>
            </a:r>
            <a:r>
              <a:rPr lang="en-US" sz="2000" cap="none" dirty="0" err="1">
                <a:latin typeface="Calibri Light" panose="020F0302020204030204" pitchFamily="34" charset="0"/>
                <a:cs typeface="Calibri Light" panose="020F0302020204030204" pitchFamily="34" charset="0"/>
              </a:rPr>
              <a:t>később</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elváltak</a:t>
            </a:r>
            <a:r>
              <a:rPr lang="en-US" sz="2000" cap="none" dirty="0" smtClean="0">
                <a:latin typeface="Calibri Light" panose="020F0302020204030204" pitchFamily="34" charset="0"/>
                <a:cs typeface="Calibri Light" panose="020F0302020204030204" pitchFamily="34" charset="0"/>
              </a:rPr>
              <a:t>. </a:t>
            </a:r>
            <a:r>
              <a:rPr lang="hu-HU" sz="2000" cap="none" dirty="0" smtClean="0">
                <a:latin typeface="Calibri Light" panose="020F0302020204030204" pitchFamily="34" charset="0"/>
                <a:cs typeface="Calibri Light" panose="020F0302020204030204" pitchFamily="34" charset="0"/>
              </a:rPr>
              <a:t/>
            </a:r>
            <a:br>
              <a:rPr lang="hu-HU" sz="2000" cap="none" dirty="0" smtClean="0">
                <a:latin typeface="Calibri Light" panose="020F0302020204030204" pitchFamily="34" charset="0"/>
                <a:cs typeface="Calibri Light" panose="020F0302020204030204" pitchFamily="34" charset="0"/>
              </a:rPr>
            </a:br>
            <a:r>
              <a:rPr lang="hu-HU" sz="2000" cap="none" dirty="0">
                <a:latin typeface="Calibri Light" panose="020F0302020204030204" pitchFamily="34" charset="0"/>
                <a:cs typeface="Calibri Light" panose="020F0302020204030204" pitchFamily="34" charset="0"/>
              </a:rPr>
              <a:t/>
            </a:r>
            <a:br>
              <a:rPr lang="hu-HU" sz="2000" cap="none" dirty="0">
                <a:latin typeface="Calibri Light" panose="020F0302020204030204" pitchFamily="34" charset="0"/>
                <a:cs typeface="Calibri Light" panose="020F0302020204030204" pitchFamily="34" charset="0"/>
              </a:rPr>
            </a:br>
            <a:endParaRPr lang="en-US" sz="800" dirty="0"/>
          </a:p>
        </p:txBody>
      </p:sp>
      <p:pic>
        <p:nvPicPr>
          <p:cNvPr id="19458" name="Picture 2" descr="Image result for Balassi BÃ¡lint"/>
          <p:cNvPicPr>
            <a:picLocks noChangeAspect="1" noChangeArrowheads="1"/>
          </p:cNvPicPr>
          <p:nvPr/>
        </p:nvPicPr>
        <p:blipFill rotWithShape="1">
          <a:blip r:embed="rId3">
            <a:extLst>
              <a:ext uri="{28A0092B-C50C-407E-A947-70E740481C1C}">
                <a14:useLocalDpi xmlns:a14="http://schemas.microsoft.com/office/drawing/2010/main" val="0"/>
              </a:ext>
            </a:extLst>
          </a:blip>
          <a:srcRect t="8618" r="-2" b="12908"/>
          <a:stretch/>
        </p:blipFill>
        <p:spPr bwMode="auto">
          <a:xfrm>
            <a:off x="7275985" y="724702"/>
            <a:ext cx="4142704" cy="4660762"/>
          </a:xfrm>
          <a:prstGeom prst="rect">
            <a:avLst/>
          </a:prstGeom>
          <a:noFill/>
          <a:extLst>
            <a:ext uri="{909E8E84-426E-40DD-AFC4-6F175D3DCCD1}">
              <a14:hiddenFill xmlns:a14="http://schemas.microsoft.com/office/drawing/2010/main">
                <a:solidFill>
                  <a:srgbClr val="FFFFFF"/>
                </a:solidFill>
              </a14:hiddenFill>
            </a:ext>
          </a:extLst>
        </p:spPr>
      </p:pic>
      <p:pic>
        <p:nvPicPr>
          <p:cNvPr id="198" name="Picture 197">
            <a:extLst>
              <a:ext uri="{FF2B5EF4-FFF2-40B4-BE49-F238E27FC236}">
                <a16:creationId xmlns:a16="http://schemas.microsoft.com/office/drawing/2014/main" xmlns="" id="{511E2EF0-3BCB-402C-B2C1-C6FC2BA7443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9" name="Straight Connector 198">
            <a:extLst>
              <a:ext uri="{FF2B5EF4-FFF2-40B4-BE49-F238E27FC236}">
                <a16:creationId xmlns:a16="http://schemas.microsoft.com/office/drawing/2014/main" xmlns="" id="{BF68608F-34C2-43D6-84DB-5A870495E70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xmlns="" id="{9B993361-6FDE-4CE2-AC1B-AEFD6F1D3B26}"/>
              </a:ext>
            </a:extLst>
          </p:cNvPr>
          <p:cNvSpPr/>
          <p:nvPr/>
        </p:nvSpPr>
        <p:spPr>
          <a:xfrm>
            <a:off x="0" y="6604616"/>
            <a:ext cx="902811" cy="253916"/>
          </a:xfrm>
          <a:prstGeom prst="rect">
            <a:avLst/>
          </a:prstGeom>
        </p:spPr>
        <p:txBody>
          <a:bodyPr wrap="none">
            <a:spAutoFit/>
          </a:bodyPr>
          <a:lstStyle/>
          <a:p>
            <a:r>
              <a:rPr lang="en-US" sz="1050" dirty="0">
                <a:solidFill>
                  <a:schemeClr val="tx1">
                    <a:lumMod val="50000"/>
                    <a:lumOff val="50000"/>
                  </a:schemeClr>
                </a:solidFill>
              </a:rPr>
              <a:t>wikipedia.org</a:t>
            </a:r>
          </a:p>
        </p:txBody>
      </p:sp>
    </p:spTree>
    <p:extLst>
      <p:ext uri="{BB962C8B-B14F-4D97-AF65-F5344CB8AC3E}">
        <p14:creationId xmlns:p14="http://schemas.microsoft.com/office/powerpoint/2010/main" val="2210267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xmlns="" id="{84C75E2B-CACA-478C-B26B-182AF87A18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93" name="Picture 192">
            <a:extLst>
              <a:ext uri="{FF2B5EF4-FFF2-40B4-BE49-F238E27FC236}">
                <a16:creationId xmlns:a16="http://schemas.microsoft.com/office/drawing/2014/main" xmlns="" id="{50FF2874-547C-4D14-9E18-28B19002FB8C}"/>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4" name="Straight Connector 193">
            <a:extLst>
              <a:ext uri="{FF2B5EF4-FFF2-40B4-BE49-F238E27FC236}">
                <a16:creationId xmlns:a16="http://schemas.microsoft.com/office/drawing/2014/main" xmlns="" id="{36CF827D-A163-47F7-BD87-34EB4FA7D69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xmlns="" id="{D299D9A9-1DA8-433D-A9BC-FB48D93D421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6" name="Rectangle 195">
            <a:extLst>
              <a:ext uri="{FF2B5EF4-FFF2-40B4-BE49-F238E27FC236}">
                <a16:creationId xmlns:a16="http://schemas.microsoft.com/office/drawing/2014/main" xmlns="" id="{A27F90C0-6841-4262-975F-D9C3AB50CB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xmlns="" id="{22AE7EF9-769D-42F9-9430-F2DF739C97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26608" y="351692"/>
            <a:ext cx="7149073" cy="5763358"/>
          </a:xfrm>
        </p:spPr>
        <p:txBody>
          <a:bodyPr vert="horz" lIns="91440" tIns="45720" rIns="91440" bIns="45720" rtlCol="0" anchor="ctr">
            <a:normAutofit/>
          </a:bodyPr>
          <a:lstStyle/>
          <a:p>
            <a:r>
              <a:rPr lang="hu-HU" sz="2000" cap="none" dirty="0">
                <a:latin typeface="Calibri Light" panose="020F0302020204030204" pitchFamily="34" charset="0"/>
                <a:cs typeface="Calibri Light" panose="020F0302020204030204" pitchFamily="34" charset="0"/>
              </a:rPr>
              <a:t/>
            </a:r>
            <a:br>
              <a:rPr lang="hu-HU" sz="2000" cap="none" dirty="0">
                <a:latin typeface="Calibri Light" panose="020F0302020204030204" pitchFamily="34" charset="0"/>
                <a:cs typeface="Calibri Light" panose="020F0302020204030204" pitchFamily="34" charset="0"/>
              </a:rPr>
            </a:br>
            <a:r>
              <a:rPr lang="en-US" sz="2000" cap="none" dirty="0" err="1" smtClean="0">
                <a:latin typeface="Calibri Light" panose="020F0302020204030204" pitchFamily="34" charset="0"/>
                <a:cs typeface="Calibri Light" panose="020F0302020204030204" pitchFamily="34" charset="0"/>
              </a:rPr>
              <a:t>Bálint</a:t>
            </a:r>
            <a:r>
              <a:rPr lang="en-US" sz="2000" cap="none" dirty="0" smtClean="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házassága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előtt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sokáig</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szerelmes</a:t>
            </a:r>
            <a:r>
              <a:rPr lang="en-US" sz="2000" cap="none" dirty="0">
                <a:latin typeface="Calibri Light" panose="020F0302020204030204" pitchFamily="34" charset="0"/>
                <a:cs typeface="Calibri Light" panose="020F0302020204030204" pitchFamily="34" charset="0"/>
              </a:rPr>
              <a:t> volt </a:t>
            </a:r>
            <a:r>
              <a:rPr lang="en-US" sz="2000" cap="none" dirty="0" err="1">
                <a:latin typeface="Calibri Light" panose="020F0302020204030204" pitchFamily="34" charset="0"/>
                <a:cs typeface="Calibri Light" panose="020F0302020204030204" pitchFamily="34" charset="0"/>
              </a:rPr>
              <a:t>Losonczy</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Annába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akit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verseiben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Júliának</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nevez</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Júliának</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azonban</a:t>
            </a:r>
            <a:r>
              <a:rPr lang="en-US" sz="2000" cap="none" dirty="0">
                <a:latin typeface="Calibri Light" panose="020F0302020204030204" pitchFamily="34" charset="0"/>
                <a:cs typeface="Calibri Light" panose="020F0302020204030204" pitchFamily="34" charset="0"/>
              </a:rPr>
              <a:t> volt </a:t>
            </a:r>
            <a:r>
              <a:rPr lang="en-US" sz="2000" cap="none" dirty="0" err="1">
                <a:latin typeface="Calibri Light" panose="020F0302020204030204" pitchFamily="34" charset="0"/>
                <a:cs typeface="Calibri Light" panose="020F0302020204030204" pitchFamily="34" charset="0"/>
              </a:rPr>
              <a:t>férje</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ezért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szerelmük</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évekig</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plátói</a:t>
            </a:r>
            <a:r>
              <a:rPr lang="en-US" sz="2000" cap="none" dirty="0">
                <a:latin typeface="Calibri Light" panose="020F0302020204030204" pitchFamily="34" charset="0"/>
                <a:cs typeface="Calibri Light" panose="020F0302020204030204" pitchFamily="34" charset="0"/>
              </a:rPr>
              <a:t> volt. </a:t>
            </a:r>
            <a:r>
              <a:rPr lang="en-US" sz="2000" cap="none" dirty="0" err="1">
                <a:latin typeface="Calibri Light" panose="020F0302020204030204" pitchFamily="34" charset="0"/>
                <a:cs typeface="Calibri Light" panose="020F0302020204030204" pitchFamily="34" charset="0"/>
              </a:rPr>
              <a:t>Mikor</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Balassi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házassága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tönkrement</a:t>
            </a:r>
            <a:r>
              <a:rPr lang="en-US" sz="2000" cap="none" dirty="0">
                <a:latin typeface="Calibri Light" panose="020F0302020204030204" pitchFamily="34" charset="0"/>
                <a:cs typeface="Calibri Light" panose="020F0302020204030204" pitchFamily="34" charset="0"/>
              </a:rPr>
              <a:t>, meg </a:t>
            </a:r>
            <a:r>
              <a:rPr lang="en-US" sz="2000" cap="none" dirty="0" err="1">
                <a:latin typeface="Calibri Light" panose="020F0302020204030204" pitchFamily="34" charset="0"/>
                <a:cs typeface="Calibri Light" panose="020F0302020204030204" pitchFamily="34" charset="0"/>
              </a:rPr>
              <a:t>akarta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kérni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Júlia</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kezét</a:t>
            </a:r>
            <a:r>
              <a:rPr lang="en-US" sz="2000" cap="none" dirty="0">
                <a:latin typeface="Calibri Light" panose="020F0302020204030204" pitchFamily="34" charset="0"/>
                <a:cs typeface="Calibri Light" panose="020F0302020204030204" pitchFamily="34" charset="0"/>
              </a:rPr>
              <a:t>, de </a:t>
            </a:r>
            <a:r>
              <a:rPr lang="en-US" sz="2000" cap="none" dirty="0" err="1">
                <a:latin typeface="Calibri Light" panose="020F0302020204030204" pitchFamily="34" charset="0"/>
                <a:cs typeface="Calibri Light" panose="020F0302020204030204" pitchFamily="34" charset="0"/>
              </a:rPr>
              <a:t>szerelme</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nem</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akart</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vele</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összeházasodni</a:t>
            </a:r>
            <a:r>
              <a:rPr lang="en-US" sz="2000" cap="none" dirty="0">
                <a:latin typeface="Calibri Light" panose="020F0302020204030204" pitchFamily="34" charset="0"/>
                <a:cs typeface="Calibri Light" panose="020F0302020204030204" pitchFamily="34" charset="0"/>
              </a:rPr>
              <a:t>.</a:t>
            </a:r>
            <a:br>
              <a:rPr lang="en-US" sz="2000" cap="none" dirty="0">
                <a:latin typeface="Calibri Light" panose="020F0302020204030204" pitchFamily="34" charset="0"/>
                <a:cs typeface="Calibri Light" panose="020F0302020204030204" pitchFamily="34" charset="0"/>
              </a:rPr>
            </a:br>
            <a:r>
              <a:rPr lang="en-US" sz="2000" cap="none" dirty="0" err="1">
                <a:latin typeface="Calibri Light" panose="020F0302020204030204" pitchFamily="34" charset="0"/>
                <a:cs typeface="Calibri Light" panose="020F0302020204030204" pitchFamily="34" charset="0"/>
              </a:rPr>
              <a:t>Balassi</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katonának</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állt</a:t>
            </a:r>
            <a:r>
              <a:rPr lang="en-US" sz="2000" cap="none" dirty="0">
                <a:latin typeface="Calibri Light" panose="020F0302020204030204" pitchFamily="34" charset="0"/>
                <a:cs typeface="Calibri Light" panose="020F0302020204030204" pitchFamily="34" charset="0"/>
              </a:rPr>
              <a:t>. </a:t>
            </a:r>
            <a:r>
              <a:rPr lang="hu-HU" sz="2000" cap="none" dirty="0" smtClean="0">
                <a:latin typeface="Calibri Light" panose="020F0302020204030204" pitchFamily="34" charset="0"/>
                <a:cs typeface="Calibri Light" panose="020F0302020204030204" pitchFamily="34" charset="0"/>
              </a:rPr>
              <a:t/>
            </a:r>
            <a:br>
              <a:rPr lang="hu-HU" sz="2000" cap="none" dirty="0" smtClean="0">
                <a:latin typeface="Calibri Light" panose="020F0302020204030204" pitchFamily="34" charset="0"/>
                <a:cs typeface="Calibri Light" panose="020F0302020204030204" pitchFamily="34" charset="0"/>
              </a:rPr>
            </a:br>
            <a:r>
              <a:rPr lang="hu-HU" sz="2000" cap="none" dirty="0">
                <a:latin typeface="Calibri Light" panose="020F0302020204030204" pitchFamily="34" charset="0"/>
                <a:cs typeface="Calibri Light" panose="020F0302020204030204" pitchFamily="34" charset="0"/>
              </a:rPr>
              <a:t/>
            </a:r>
            <a:br>
              <a:rPr lang="hu-HU" sz="2000" cap="none" dirty="0">
                <a:latin typeface="Calibri Light" panose="020F0302020204030204" pitchFamily="34" charset="0"/>
                <a:cs typeface="Calibri Light" panose="020F0302020204030204" pitchFamily="34" charset="0"/>
              </a:rPr>
            </a:br>
            <a:r>
              <a:rPr lang="hu-HU" sz="2000" cap="none" dirty="0" smtClean="0">
                <a:latin typeface="Calibri Light" panose="020F0302020204030204" pitchFamily="34" charset="0"/>
                <a:cs typeface="Calibri Light" panose="020F0302020204030204" pitchFamily="34" charset="0"/>
              </a:rPr>
              <a:t/>
            </a:r>
            <a:br>
              <a:rPr lang="hu-HU" sz="2000" cap="none" dirty="0" smtClean="0">
                <a:latin typeface="Calibri Light" panose="020F0302020204030204" pitchFamily="34" charset="0"/>
                <a:cs typeface="Calibri Light" panose="020F0302020204030204" pitchFamily="34" charset="0"/>
              </a:rPr>
            </a:br>
            <a:r>
              <a:rPr lang="en-US" sz="2000" cap="none" dirty="0">
                <a:latin typeface="Calibri Light" panose="020F0302020204030204" pitchFamily="34" charset="0"/>
                <a:cs typeface="Calibri Light" panose="020F0302020204030204" pitchFamily="34" charset="0"/>
              </a:rPr>
              <a:t/>
            </a:r>
            <a:br>
              <a:rPr lang="en-US" sz="2000" cap="none" dirty="0">
                <a:latin typeface="Calibri Light" panose="020F0302020204030204" pitchFamily="34" charset="0"/>
                <a:cs typeface="Calibri Light" panose="020F0302020204030204" pitchFamily="34" charset="0"/>
              </a:rPr>
            </a:br>
            <a:r>
              <a:rPr lang="en-US" sz="2000" cap="none" dirty="0">
                <a:latin typeface="Calibri Light" panose="020F0302020204030204" pitchFamily="34" charset="0"/>
                <a:cs typeface="Calibri Light" panose="020F0302020204030204" pitchFamily="34" charset="0"/>
              </a:rPr>
              <a:t>A  15 </a:t>
            </a:r>
            <a:r>
              <a:rPr lang="en-US" sz="2000" cap="none" dirty="0" err="1">
                <a:latin typeface="Calibri Light" panose="020F0302020204030204" pitchFamily="34" charset="0"/>
                <a:cs typeface="Calibri Light" panose="020F0302020204030204" pitchFamily="34" charset="0"/>
              </a:rPr>
              <a:t>éves</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háborúban</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megsebesült</a:t>
            </a:r>
            <a:r>
              <a:rPr lang="en-US" sz="2000" cap="none" dirty="0">
                <a:latin typeface="Calibri Light" panose="020F0302020204030204" pitchFamily="34" charset="0"/>
                <a:cs typeface="Calibri Light" panose="020F0302020204030204" pitchFamily="34" charset="0"/>
              </a:rPr>
              <a:t>, 1594-ben </a:t>
            </a:r>
            <a:r>
              <a:rPr lang="en-US" sz="2000" cap="none" dirty="0" err="1">
                <a:latin typeface="Calibri Light" panose="020F0302020204030204" pitchFamily="34" charset="0"/>
                <a:cs typeface="Calibri Light" panose="020F0302020204030204" pitchFamily="34" charset="0"/>
              </a:rPr>
              <a:t>pedig</a:t>
            </a:r>
            <a:r>
              <a:rPr lang="en-US" sz="2000" cap="none" dirty="0">
                <a:latin typeface="Calibri Light" panose="020F0302020204030204" pitchFamily="34" charset="0"/>
                <a:cs typeface="Calibri Light" panose="020F0302020204030204" pitchFamily="34" charset="0"/>
              </a:rPr>
              <a:t> </a:t>
            </a:r>
            <a:r>
              <a:rPr lang="en-US" sz="2000" cap="none" dirty="0" err="1">
                <a:latin typeface="Calibri Light" panose="020F0302020204030204" pitchFamily="34" charset="0"/>
                <a:cs typeface="Calibri Light" panose="020F0302020204030204" pitchFamily="34" charset="0"/>
              </a:rPr>
              <a:t>meghalt</a:t>
            </a:r>
            <a:r>
              <a:rPr lang="en-US" sz="2000" cap="none" dirty="0" smtClean="0">
                <a:latin typeface="Calibri Light" panose="020F0302020204030204" pitchFamily="34" charset="0"/>
                <a:cs typeface="Calibri Light" panose="020F0302020204030204" pitchFamily="34" charset="0"/>
              </a:rPr>
              <a:t>.</a:t>
            </a:r>
            <a:r>
              <a:rPr lang="en-US" sz="800" dirty="0"/>
              <a:t/>
            </a:r>
            <a:br>
              <a:rPr lang="en-US" sz="800" dirty="0"/>
            </a:br>
            <a:endParaRPr lang="en-US" sz="800" dirty="0"/>
          </a:p>
        </p:txBody>
      </p:sp>
      <p:pic>
        <p:nvPicPr>
          <p:cNvPr id="19458" name="Picture 2" descr="Image result for Balassi BÃ¡lint"/>
          <p:cNvPicPr>
            <a:picLocks noChangeAspect="1" noChangeArrowheads="1"/>
          </p:cNvPicPr>
          <p:nvPr/>
        </p:nvPicPr>
        <p:blipFill rotWithShape="1">
          <a:blip r:embed="rId3">
            <a:extLst>
              <a:ext uri="{28A0092B-C50C-407E-A947-70E740481C1C}">
                <a14:useLocalDpi xmlns:a14="http://schemas.microsoft.com/office/drawing/2010/main" val="0"/>
              </a:ext>
            </a:extLst>
          </a:blip>
          <a:srcRect t="8618" r="-2" b="12908"/>
          <a:stretch/>
        </p:blipFill>
        <p:spPr bwMode="auto">
          <a:xfrm>
            <a:off x="7275985" y="724702"/>
            <a:ext cx="4142704" cy="4660762"/>
          </a:xfrm>
          <a:prstGeom prst="rect">
            <a:avLst/>
          </a:prstGeom>
          <a:noFill/>
          <a:extLst>
            <a:ext uri="{909E8E84-426E-40DD-AFC4-6F175D3DCCD1}">
              <a14:hiddenFill xmlns:a14="http://schemas.microsoft.com/office/drawing/2010/main">
                <a:solidFill>
                  <a:srgbClr val="FFFFFF"/>
                </a:solidFill>
              </a14:hiddenFill>
            </a:ext>
          </a:extLst>
        </p:spPr>
      </p:pic>
      <p:pic>
        <p:nvPicPr>
          <p:cNvPr id="198" name="Picture 197">
            <a:extLst>
              <a:ext uri="{FF2B5EF4-FFF2-40B4-BE49-F238E27FC236}">
                <a16:creationId xmlns:a16="http://schemas.microsoft.com/office/drawing/2014/main" xmlns="" id="{511E2EF0-3BCB-402C-B2C1-C6FC2BA7443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9" name="Straight Connector 198">
            <a:extLst>
              <a:ext uri="{FF2B5EF4-FFF2-40B4-BE49-F238E27FC236}">
                <a16:creationId xmlns:a16="http://schemas.microsoft.com/office/drawing/2014/main" xmlns="" id="{BF68608F-34C2-43D6-84DB-5A870495E70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xmlns="" id="{9B993361-6FDE-4CE2-AC1B-AEFD6F1D3B26}"/>
              </a:ext>
            </a:extLst>
          </p:cNvPr>
          <p:cNvSpPr/>
          <p:nvPr/>
        </p:nvSpPr>
        <p:spPr>
          <a:xfrm>
            <a:off x="0" y="6604616"/>
            <a:ext cx="902811" cy="253916"/>
          </a:xfrm>
          <a:prstGeom prst="rect">
            <a:avLst/>
          </a:prstGeom>
        </p:spPr>
        <p:txBody>
          <a:bodyPr wrap="none">
            <a:spAutoFit/>
          </a:bodyPr>
          <a:lstStyle/>
          <a:p>
            <a:r>
              <a:rPr lang="en-US" sz="1050" dirty="0">
                <a:solidFill>
                  <a:schemeClr val="tx1">
                    <a:lumMod val="50000"/>
                    <a:lumOff val="50000"/>
                  </a:schemeClr>
                </a:solidFill>
              </a:rPr>
              <a:t>wikipedia.org</a:t>
            </a:r>
          </a:p>
        </p:txBody>
      </p:sp>
    </p:spTree>
    <p:extLst>
      <p:ext uri="{BB962C8B-B14F-4D97-AF65-F5344CB8AC3E}">
        <p14:creationId xmlns:p14="http://schemas.microsoft.com/office/powerpoint/2010/main" val="24880092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xmlns="" id="{84C75E2B-CACA-478C-B26B-182AF87A18E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93" name="Picture 192">
            <a:extLst>
              <a:ext uri="{FF2B5EF4-FFF2-40B4-BE49-F238E27FC236}">
                <a16:creationId xmlns:a16="http://schemas.microsoft.com/office/drawing/2014/main" xmlns="" id="{50FF2874-547C-4D14-9E18-28B19002FB8C}"/>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4" name="Straight Connector 193">
            <a:extLst>
              <a:ext uri="{FF2B5EF4-FFF2-40B4-BE49-F238E27FC236}">
                <a16:creationId xmlns:a16="http://schemas.microsoft.com/office/drawing/2014/main" xmlns="" id="{36CF827D-A163-47F7-BD87-34EB4FA7D69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xmlns="" id="{D299D9A9-1DA8-433D-A9BC-FB48D93D421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6" name="Rectangle 195">
            <a:extLst>
              <a:ext uri="{FF2B5EF4-FFF2-40B4-BE49-F238E27FC236}">
                <a16:creationId xmlns:a16="http://schemas.microsoft.com/office/drawing/2014/main" xmlns="" id="{A27F90C0-6841-4262-975F-D9C3AB50CB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xmlns="" id="{22AE7EF9-769D-42F9-9430-F2DF739C97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195753" y="915387"/>
            <a:ext cx="4645023" cy="4279392"/>
          </a:xfrm>
        </p:spPr>
        <p:txBody>
          <a:bodyPr vert="horz" lIns="91440" tIns="45720" rIns="91440" bIns="45720" rtlCol="0" anchor="ctr">
            <a:noAutofit/>
          </a:bodyPr>
          <a:lstStyle/>
          <a:p>
            <a:r>
              <a:rPr lang="en-US" sz="3000" cap="none" dirty="0">
                <a:latin typeface="Calibri Light" panose="020F0302020204030204" pitchFamily="34" charset="0"/>
                <a:cs typeface="Calibri Light" panose="020F0302020204030204" pitchFamily="34" charset="0"/>
              </a:rPr>
              <a:t/>
            </a:r>
            <a:br>
              <a:rPr lang="en-US" sz="3000" cap="none" dirty="0">
                <a:latin typeface="Calibri Light" panose="020F0302020204030204" pitchFamily="34" charset="0"/>
                <a:cs typeface="Calibri Light" panose="020F0302020204030204" pitchFamily="34" charset="0"/>
              </a:rPr>
            </a:br>
            <a:r>
              <a:rPr lang="en-US" sz="3000" cap="none" dirty="0" err="1">
                <a:latin typeface="Calibri Light" panose="020F0302020204030204" pitchFamily="34" charset="0"/>
                <a:cs typeface="Calibri Light" panose="020F0302020204030204" pitchFamily="34" charset="0"/>
              </a:rPr>
              <a:t>Mit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jelent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nemesi</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család</a:t>
            </a:r>
            <a:r>
              <a:rPr lang="en-US" sz="3000" cap="none" dirty="0">
                <a:latin typeface="Calibri Light" panose="020F0302020204030204" pitchFamily="34" charset="0"/>
                <a:cs typeface="Calibri Light" panose="020F0302020204030204" pitchFamily="34" charset="0"/>
              </a:rPr>
              <a:t>?</a:t>
            </a:r>
            <a:br>
              <a:rPr lang="en-US" sz="3000" cap="none" dirty="0">
                <a:latin typeface="Calibri Light" panose="020F0302020204030204" pitchFamily="34" charset="0"/>
                <a:cs typeface="Calibri Light" panose="020F0302020204030204" pitchFamily="34" charset="0"/>
              </a:rPr>
            </a:br>
            <a:r>
              <a:rPr lang="en-US" sz="3000" cap="none" dirty="0" err="1">
                <a:latin typeface="Calibri Light" panose="020F0302020204030204" pitchFamily="34" charset="0"/>
                <a:cs typeface="Calibri Light" panose="020F0302020204030204" pitchFamily="34" charset="0"/>
              </a:rPr>
              <a:t>Mit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csinál</a:t>
            </a:r>
            <a:r>
              <a:rPr lang="en-US" sz="3000" cap="none" dirty="0">
                <a:latin typeface="Calibri Light" panose="020F0302020204030204" pitchFamily="34" charset="0"/>
                <a:cs typeface="Calibri Light" panose="020F0302020204030204" pitchFamily="34" charset="0"/>
              </a:rPr>
              <a:t> a </a:t>
            </a:r>
            <a:r>
              <a:rPr lang="en-US" sz="3000" cap="none" dirty="0" err="1">
                <a:latin typeface="Calibri Light" panose="020F0302020204030204" pitchFamily="34" charset="0"/>
                <a:cs typeface="Calibri Light" panose="020F0302020204030204" pitchFamily="34" charset="0"/>
              </a:rPr>
              <a:t>nevelő</a:t>
            </a:r>
            <a:r>
              <a:rPr lang="en-US" sz="3000" cap="none" dirty="0">
                <a:latin typeface="Calibri Light" panose="020F0302020204030204" pitchFamily="34" charset="0"/>
                <a:cs typeface="Calibri Light" panose="020F0302020204030204" pitchFamily="34" charset="0"/>
              </a:rPr>
              <a:t>?</a:t>
            </a:r>
            <a:br>
              <a:rPr lang="en-US" sz="3000" cap="none" dirty="0">
                <a:latin typeface="Calibri Light" panose="020F0302020204030204" pitchFamily="34" charset="0"/>
                <a:cs typeface="Calibri Light" panose="020F0302020204030204" pitchFamily="34" charset="0"/>
              </a:rPr>
            </a:br>
            <a:r>
              <a:rPr lang="en-US" sz="3000" cap="none" dirty="0" err="1">
                <a:latin typeface="Calibri Light" panose="020F0302020204030204" pitchFamily="34" charset="0"/>
                <a:cs typeface="Calibri Light" panose="020F0302020204030204" pitchFamily="34" charset="0"/>
              </a:rPr>
              <a:t>Mit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csinál</a:t>
            </a:r>
            <a:r>
              <a:rPr lang="en-US" sz="3000" cap="none" dirty="0">
                <a:latin typeface="Calibri Light" panose="020F0302020204030204" pitchFamily="34" charset="0"/>
                <a:cs typeface="Calibri Light" panose="020F0302020204030204" pitchFamily="34" charset="0"/>
              </a:rPr>
              <a:t> a </a:t>
            </a:r>
            <a:r>
              <a:rPr lang="en-US" sz="3000" cap="none" dirty="0" err="1">
                <a:latin typeface="Calibri Light" panose="020F0302020204030204" pitchFamily="34" charset="0"/>
                <a:cs typeface="Calibri Light" panose="020F0302020204030204" pitchFamily="34" charset="0"/>
              </a:rPr>
              <a:t>prédikátor</a:t>
            </a:r>
            <a:r>
              <a:rPr lang="en-US" sz="3000" cap="none" dirty="0">
                <a:latin typeface="Calibri Light" panose="020F0302020204030204" pitchFamily="34" charset="0"/>
                <a:cs typeface="Calibri Light" panose="020F0302020204030204" pitchFamily="34" charset="0"/>
              </a:rPr>
              <a:t>?</a:t>
            </a:r>
            <a:br>
              <a:rPr lang="en-US" sz="3000" cap="none" dirty="0">
                <a:latin typeface="Calibri Light" panose="020F0302020204030204" pitchFamily="34" charset="0"/>
                <a:cs typeface="Calibri Light" panose="020F0302020204030204" pitchFamily="34" charset="0"/>
              </a:rPr>
            </a:br>
            <a:r>
              <a:rPr lang="en-US" sz="3000" cap="none" dirty="0" err="1">
                <a:latin typeface="Calibri Light" panose="020F0302020204030204" pitchFamily="34" charset="0"/>
                <a:cs typeface="Calibri Light" panose="020F0302020204030204" pitchFamily="34" charset="0"/>
              </a:rPr>
              <a:t>Mit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jelent</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plátói</a:t>
            </a:r>
            <a:r>
              <a:rPr lang="en-US" sz="3000" cap="none" dirty="0">
                <a:latin typeface="Calibri Light" panose="020F0302020204030204" pitchFamily="34" charset="0"/>
                <a:cs typeface="Calibri Light" panose="020F0302020204030204" pitchFamily="34" charset="0"/>
              </a:rPr>
              <a:t> </a:t>
            </a:r>
            <a:r>
              <a:rPr lang="en-US" sz="3000" cap="none" dirty="0" err="1">
                <a:latin typeface="Calibri Light" panose="020F0302020204030204" pitchFamily="34" charset="0"/>
                <a:cs typeface="Calibri Light" panose="020F0302020204030204" pitchFamily="34" charset="0"/>
              </a:rPr>
              <a:t>szerelem</a:t>
            </a:r>
            <a:r>
              <a:rPr lang="en-US" sz="3000" cap="none" dirty="0">
                <a:latin typeface="Calibri Light" panose="020F0302020204030204" pitchFamily="34" charset="0"/>
                <a:cs typeface="Calibri Light" panose="020F0302020204030204" pitchFamily="34" charset="0"/>
              </a:rPr>
              <a:t>?</a:t>
            </a:r>
            <a:r>
              <a:rPr lang="en-US" sz="3000" cap="none" dirty="0"/>
              <a:t/>
            </a:r>
            <a:br>
              <a:rPr lang="en-US" sz="3000" cap="none" dirty="0"/>
            </a:br>
            <a:endParaRPr lang="en-US" sz="3000" cap="none" dirty="0"/>
          </a:p>
        </p:txBody>
      </p:sp>
      <p:pic>
        <p:nvPicPr>
          <p:cNvPr id="19458" name="Picture 2" descr="Image result for Balassi BÃ¡lint"/>
          <p:cNvPicPr>
            <a:picLocks noChangeAspect="1" noChangeArrowheads="1"/>
          </p:cNvPicPr>
          <p:nvPr/>
        </p:nvPicPr>
        <p:blipFill rotWithShape="1">
          <a:blip r:embed="rId3">
            <a:extLst>
              <a:ext uri="{28A0092B-C50C-407E-A947-70E740481C1C}">
                <a14:useLocalDpi xmlns:a14="http://schemas.microsoft.com/office/drawing/2010/main" val="0"/>
              </a:ext>
            </a:extLst>
          </a:blip>
          <a:srcRect t="8618" r="-2" b="12908"/>
          <a:stretch/>
        </p:blipFill>
        <p:spPr bwMode="auto">
          <a:xfrm>
            <a:off x="7275985" y="724702"/>
            <a:ext cx="4142704" cy="4660762"/>
          </a:xfrm>
          <a:prstGeom prst="rect">
            <a:avLst/>
          </a:prstGeom>
          <a:noFill/>
          <a:extLst>
            <a:ext uri="{909E8E84-426E-40DD-AFC4-6F175D3DCCD1}">
              <a14:hiddenFill xmlns:a14="http://schemas.microsoft.com/office/drawing/2010/main">
                <a:solidFill>
                  <a:srgbClr val="FFFFFF"/>
                </a:solidFill>
              </a14:hiddenFill>
            </a:ext>
          </a:extLst>
        </p:spPr>
      </p:pic>
      <p:pic>
        <p:nvPicPr>
          <p:cNvPr id="198" name="Picture 197">
            <a:extLst>
              <a:ext uri="{FF2B5EF4-FFF2-40B4-BE49-F238E27FC236}">
                <a16:creationId xmlns:a16="http://schemas.microsoft.com/office/drawing/2014/main" xmlns="" id="{511E2EF0-3BCB-402C-B2C1-C6FC2BA7443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9" name="Straight Connector 198">
            <a:extLst>
              <a:ext uri="{FF2B5EF4-FFF2-40B4-BE49-F238E27FC236}">
                <a16:creationId xmlns:a16="http://schemas.microsoft.com/office/drawing/2014/main" xmlns="" id="{BF68608F-34C2-43D6-84DB-5A870495E70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xmlns="" id="{9B993361-6FDE-4CE2-AC1B-AEFD6F1D3B26}"/>
              </a:ext>
            </a:extLst>
          </p:cNvPr>
          <p:cNvSpPr/>
          <p:nvPr/>
        </p:nvSpPr>
        <p:spPr>
          <a:xfrm>
            <a:off x="0" y="6604616"/>
            <a:ext cx="902811" cy="253916"/>
          </a:xfrm>
          <a:prstGeom prst="rect">
            <a:avLst/>
          </a:prstGeom>
        </p:spPr>
        <p:txBody>
          <a:bodyPr wrap="none">
            <a:spAutoFit/>
          </a:bodyPr>
          <a:lstStyle/>
          <a:p>
            <a:r>
              <a:rPr lang="en-US" sz="1050" dirty="0">
                <a:solidFill>
                  <a:schemeClr val="tx1">
                    <a:lumMod val="50000"/>
                    <a:lumOff val="50000"/>
                  </a:schemeClr>
                </a:solidFill>
              </a:rPr>
              <a:t>wikipedia.org</a:t>
            </a:r>
          </a:p>
        </p:txBody>
      </p:sp>
    </p:spTree>
    <p:extLst>
      <p:ext uri="{BB962C8B-B14F-4D97-AF65-F5344CB8AC3E}">
        <p14:creationId xmlns:p14="http://schemas.microsoft.com/office/powerpoint/2010/main" val="701138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277</TotalTime>
  <Words>26</Words>
  <Application>Microsoft Office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 Light</vt:lpstr>
      <vt:lpstr>Candara</vt:lpstr>
      <vt:lpstr>Gill Sans MT</vt:lpstr>
      <vt:lpstr>Gallery</vt:lpstr>
      <vt:lpstr>Balassi Bálint 1554−1594  </vt:lpstr>
      <vt:lpstr>Balassi Bálint 1554-ben, nemesi családban született, Zólyom várában. (Ez a vár ma már Szlovákiában van.)  Apja Balassi János, költő, anyja Sulyok Anna. Bálint nevelője egy híres prédikátor és író, Bornemisza Péter volt. Bálint Nürbergben tanult, és valószínűleg volt Itáliában, Padovában is. A költő unokatestvérét, Dobó Krisztinát vette feleségül, de később elváltak.   </vt:lpstr>
      <vt:lpstr> Bálint házassága előtt sokáig szerelmes volt Losonczy Annába, akit verseiben Júliának nevez. Júliának azonban volt férje, ezért szerelmük évekig plátói volt. Mikor Balassi házassága tönkrement, meg akarta kérni Júlia kezét, de szerelme nem akart vele összeházasodni. Balassi katonának állt.     A  15 éves háborúban megsebesült, 1594-ben pedig meghalt. </vt:lpstr>
      <vt:lpstr> Mit jelent: nemesi család? Mit csinál a nevelő? Mit csinál a prédikátor? Mit jelent: plátói szerelem?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YAKUP YILDIZLAR</dc:creator>
  <cp:lastModifiedBy>Éva Tóth</cp:lastModifiedBy>
  <cp:revision>57</cp:revision>
  <dcterms:created xsi:type="dcterms:W3CDTF">2018-09-27T18:07:16Z</dcterms:created>
  <dcterms:modified xsi:type="dcterms:W3CDTF">2020-05-12T00:16:50Z</dcterms:modified>
</cp:coreProperties>
</file>