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73" r:id="rId4"/>
    <p:sldId id="259" r:id="rId5"/>
    <p:sldId id="270" r:id="rId6"/>
    <p:sldId id="271" r:id="rId7"/>
    <p:sldId id="274" r:id="rId8"/>
    <p:sldId id="27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33"/>
    <p:restoredTop sz="96928"/>
  </p:normalViewPr>
  <p:slideViewPr>
    <p:cSldViewPr snapToGrid="0">
      <p:cViewPr varScale="1">
        <p:scale>
          <a:sx n="139" d="100"/>
          <a:sy n="139" d="100"/>
        </p:scale>
        <p:origin x="200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7F7DF5-E948-F160-9E1E-2BD153FFE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B62297F-3509-B546-26D9-649ED39C9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3ECAE7-B582-EF96-7499-9404DCEF1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E16E96-5AC3-2D67-3075-D32BEA9B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E4B312-2EA6-90BC-6EAE-38859C84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426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A28BEE-56B2-5506-7E87-6B5723D11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DA95D34-AE8A-336C-D0F2-4520F740D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586C4B-E351-41CF-5496-59A34BF34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5C6836-2CB5-E1D8-1FF0-0ABA0E7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FE0E9A-AA64-618F-FA2F-8E34D1F8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097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03F4753-35B1-58EA-B7FF-3EC073004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772D2F-ACF9-3393-0659-21572ECAB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C216F88-4928-300C-7ED6-B1AF9E596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A7D2D09-26B3-382C-6C0B-DF33213EB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306B3D-ED55-A298-1F01-A94A00E65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068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48AC6E-74CC-4FA2-12EA-579B22A3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FE3853-08BD-8AD6-3EE3-EA0DDCACE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491EA2-059A-938D-E15A-15F54F505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28C5269-F4BE-DF7C-BE7B-49E5136AF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A7018F-F46D-F367-FC73-C5B4DBA8C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1983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9AC17C-BB97-44FB-F5AA-4A744DADC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2034B12-73CD-F70F-3671-8CA880F2C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E3B060-3D1C-E788-CCE2-D0B80EA89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646CE87-7B5E-F850-AFF5-17353C8C4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C43748-8D39-0DD5-8EAC-2319DD04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148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3681FD-8D20-9D98-51D3-7AE7520FA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A2B1C1-B389-C8D9-1A31-9D888BF42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E5EF03A-B7B1-F01E-6EA7-CFABB6858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C18C5E-3A0F-C16B-F473-4BBF0D20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EB8D21-8822-83E0-E61F-6D00956A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AAE17EA-8D82-0019-94CB-652A1323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724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482C83-7053-87E8-85A0-93BBC8D9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E0DFE6-FBE2-97E0-7FD5-2109AAE61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2D0A08D-9884-8FD4-D186-836A6F4EC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02B583F-E5BD-E0D4-4310-F9C4A489A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9771311-BB02-0DB3-F689-D876F0006F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E4C95AB-9EEA-10CA-8330-47B93AD6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B33B0F4-A80A-CF42-E3E7-10DB9E32C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D295C0D-25A9-16B1-21E3-0F7752F58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343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7C8E10-2A4F-57A4-DDE4-D0B99E879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3590F88-80F5-81F1-36AF-112AE374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A85B94E-0168-65A1-5A67-A48B238D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F457EE3-8E04-9609-6CA4-C35C22CB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167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BD3AD1F-9647-752B-2124-44BFF1DF5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E22DD1A-A7FC-2F84-A4A3-A3BEE82E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8FEC919-AF23-10AB-70E9-23C98983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552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D63911-228B-FEE7-AEEE-7E298A7B0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9A523B-A25F-681E-9C4C-118C71E1F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C33E62-5412-5038-71E3-9F2251EE0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83C6DDC-006E-6701-ACFE-CF8788081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68AD91-0D80-0CDC-2E33-E1A8FA9F3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F95D012-67CC-CE57-ED3F-2E137593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226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03012F-C69A-A1A8-5578-A823FBD2C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5BBDD29-26F8-4952-7C32-C4CCF74B60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E975D8-5D32-8EE6-9615-381B8A50C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541F13F-1C58-D02A-C692-26FF52E2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20E081-C776-2CFA-C3A5-7F2757C9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406DF1-4080-2E49-43A4-C0722AD5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821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14E006C-CE93-F934-AB4B-361FD9143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219A0-41EF-0EE3-A0DC-51110F525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9113F8-C30E-B635-E03B-07F0871A03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E1214-98F5-B842-A8CD-83FE063BB7A1}" type="datetimeFigureOut">
              <a:rPr lang="hu-HU" smtClean="0"/>
              <a:t>2023. 01. 04.</a:t>
            </a:fld>
            <a:endParaRPr lang="hu-HU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1811C2-6142-A7CA-2A73-0A1A45D9A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14869D-CC69-6FB4-C912-36ECFE0B8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BD10-4738-274B-A572-2029DAF8CF20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5405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9F913C-6446-9A4B-A3BF-7E31551369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KLASİK MACAR EDEBİYATI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24C43B5-DE4C-9A49-A334-2BFD21AE3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7. </a:t>
            </a:r>
            <a:r>
              <a:rPr lang="hu-HU" dirty="0" err="1"/>
              <a:t>hafta</a:t>
            </a:r>
            <a:endParaRPr lang="hu-HU" dirty="0"/>
          </a:p>
          <a:p>
            <a:r>
              <a:rPr lang="hu-HU" dirty="0" err="1"/>
              <a:t>Reformasyon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0771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BFBA3C-FEC1-1C85-C5C5-1287A0BB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Latince</a:t>
            </a:r>
            <a:r>
              <a:rPr lang="hu-HU" dirty="0"/>
              <a:t> </a:t>
            </a:r>
            <a:r>
              <a:rPr lang="hu-HU" dirty="0" err="1"/>
              <a:t>yazan</a:t>
            </a:r>
            <a:r>
              <a:rPr lang="hu-HU" dirty="0"/>
              <a:t> </a:t>
            </a:r>
            <a:r>
              <a:rPr lang="hu-HU" dirty="0" err="1"/>
              <a:t>hümanist</a:t>
            </a:r>
            <a:r>
              <a:rPr lang="hu-HU" dirty="0"/>
              <a:t> </a:t>
            </a:r>
            <a:r>
              <a:rPr lang="hu-HU" dirty="0" err="1"/>
              <a:t>tarih</a:t>
            </a:r>
            <a:r>
              <a:rPr lang="hu-HU" dirty="0"/>
              <a:t> </a:t>
            </a:r>
            <a:r>
              <a:rPr lang="hu-HU" dirty="0" err="1"/>
              <a:t>yazarları</a:t>
            </a:r>
            <a:r>
              <a:rPr lang="hu-HU" dirty="0"/>
              <a:t>, 17.yy </a:t>
            </a:r>
            <a:r>
              <a:rPr lang="hu-HU" dirty="0" err="1"/>
              <a:t>hatırat</a:t>
            </a:r>
            <a:r>
              <a:rPr lang="hu-HU" dirty="0"/>
              <a:t> </a:t>
            </a:r>
            <a:r>
              <a:rPr lang="hu-HU" dirty="0" err="1"/>
              <a:t>edebiyatı</a:t>
            </a:r>
            <a:r>
              <a:rPr lang="hu-HU" dirty="0"/>
              <a:t> /</a:t>
            </a:r>
            <a:r>
              <a:rPr lang="hu-HU" dirty="0" err="1"/>
              <a:t>anı</a:t>
            </a:r>
            <a:r>
              <a:rPr lang="hu-HU" dirty="0"/>
              <a:t> </a:t>
            </a:r>
            <a:r>
              <a:rPr lang="hu-HU" dirty="0" err="1"/>
              <a:t>yazının</a:t>
            </a:r>
            <a:r>
              <a:rPr lang="hu-HU" dirty="0"/>
              <a:t> </a:t>
            </a:r>
            <a:r>
              <a:rPr lang="hu-HU" dirty="0" err="1"/>
              <a:t>adeta</a:t>
            </a:r>
            <a:r>
              <a:rPr lang="hu-HU" dirty="0"/>
              <a:t> </a:t>
            </a:r>
            <a:r>
              <a:rPr lang="hu-HU" dirty="0" err="1"/>
              <a:t>hazırlayıcısıdır</a:t>
            </a:r>
            <a:r>
              <a:rPr lang="hu-HU" dirty="0"/>
              <a:t> (Kaynak: </a:t>
            </a:r>
            <a:r>
              <a:rPr lang="hu-HU" dirty="0" err="1"/>
              <a:t>G</a:t>
            </a:r>
            <a:r>
              <a:rPr lang="hu-HU" dirty="0"/>
              <a:t>. </a:t>
            </a:r>
            <a:r>
              <a:rPr lang="hu-HU" dirty="0" err="1"/>
              <a:t>Toth</a:t>
            </a:r>
            <a:r>
              <a:rPr lang="hu-HU" dirty="0"/>
              <a:t> </a:t>
            </a:r>
            <a:r>
              <a:rPr lang="hu-HU" dirty="0" err="1"/>
              <a:t>Karoly</a:t>
            </a:r>
            <a:r>
              <a:rPr lang="hu-HU" dirty="0"/>
              <a:t>)</a:t>
            </a:r>
          </a:p>
          <a:p>
            <a:r>
              <a:rPr lang="hu-HU" dirty="0" err="1"/>
              <a:t>Giderek</a:t>
            </a:r>
            <a:r>
              <a:rPr lang="hu-HU" dirty="0"/>
              <a:t> </a:t>
            </a:r>
            <a:r>
              <a:rPr lang="hu-HU" dirty="0" err="1"/>
              <a:t>gelişen</a:t>
            </a:r>
            <a:r>
              <a:rPr lang="hu-HU" dirty="0"/>
              <a:t> Macarca </a:t>
            </a:r>
            <a:r>
              <a:rPr lang="hu-HU" dirty="0" err="1"/>
              <a:t>yazın</a:t>
            </a:r>
            <a:r>
              <a:rPr lang="hu-HU" dirty="0"/>
              <a:t> </a:t>
            </a:r>
            <a:r>
              <a:rPr lang="hu-HU" dirty="0" err="1"/>
              <a:t>içinde</a:t>
            </a:r>
            <a:r>
              <a:rPr lang="hu-HU" dirty="0"/>
              <a:t> </a:t>
            </a:r>
            <a:r>
              <a:rPr lang="hu-HU" dirty="0" err="1"/>
              <a:t>önemli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yeri</a:t>
            </a:r>
            <a:r>
              <a:rPr lang="hu-HU" dirty="0"/>
              <a:t> </a:t>
            </a:r>
            <a:r>
              <a:rPr lang="hu-HU" dirty="0" err="1"/>
              <a:t>olacak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türün</a:t>
            </a:r>
            <a:r>
              <a:rPr lang="hu-HU" dirty="0"/>
              <a:t>.</a:t>
            </a:r>
          </a:p>
          <a:p>
            <a:r>
              <a:rPr lang="hu-HU" dirty="0" err="1"/>
              <a:t>Macarcanın</a:t>
            </a:r>
            <a:r>
              <a:rPr lang="hu-HU" dirty="0"/>
              <a:t> </a:t>
            </a:r>
            <a:r>
              <a:rPr lang="hu-HU" dirty="0" err="1"/>
              <a:t>Latince</a:t>
            </a:r>
            <a:r>
              <a:rPr lang="hu-HU" dirty="0"/>
              <a:t> kadar </a:t>
            </a:r>
            <a:r>
              <a:rPr lang="hu-HU" dirty="0" err="1"/>
              <a:t>önem</a:t>
            </a:r>
            <a:r>
              <a:rPr lang="hu-HU" dirty="0"/>
              <a:t> </a:t>
            </a:r>
            <a:r>
              <a:rPr lang="hu-HU" dirty="0" err="1"/>
              <a:t>kazanması</a:t>
            </a:r>
            <a:r>
              <a:rPr lang="hu-HU" dirty="0"/>
              <a:t> </a:t>
            </a:r>
            <a:r>
              <a:rPr lang="hu-HU" dirty="0" err="1"/>
              <a:t>çabası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9797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48103E-0E36-4F61-6148-0C0C0F8C1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İncil’in</a:t>
            </a:r>
            <a:r>
              <a:rPr lang="hu-HU" dirty="0"/>
              <a:t> belli </a:t>
            </a:r>
            <a:r>
              <a:rPr lang="hu-HU" dirty="0" err="1"/>
              <a:t>bölümlerini</a:t>
            </a:r>
            <a:r>
              <a:rPr lang="hu-HU" dirty="0"/>
              <a:t> </a:t>
            </a:r>
            <a:r>
              <a:rPr lang="hu-HU" dirty="0" err="1"/>
              <a:t>çevirenler</a:t>
            </a:r>
            <a:r>
              <a:rPr lang="hu-HU" dirty="0"/>
              <a:t>:  </a:t>
            </a:r>
            <a:r>
              <a:rPr lang="hu-HU" dirty="0" err="1"/>
              <a:t>Örneğin</a:t>
            </a:r>
            <a:r>
              <a:rPr lang="hu-HU" dirty="0"/>
              <a:t> Komjáti </a:t>
            </a:r>
            <a:r>
              <a:rPr lang="hu-HU" dirty="0" err="1"/>
              <a:t>Benedék</a:t>
            </a:r>
            <a:r>
              <a:rPr lang="hu-HU" dirty="0"/>
              <a:t>- Szt. Pál </a:t>
            </a:r>
            <a:r>
              <a:rPr lang="hu-HU" dirty="0" err="1"/>
              <a:t>Mektuplarını</a:t>
            </a:r>
            <a:r>
              <a:rPr lang="hu-HU" dirty="0"/>
              <a:t> </a:t>
            </a:r>
            <a:r>
              <a:rPr lang="hu-HU" dirty="0" err="1"/>
              <a:t>Macarcaya</a:t>
            </a:r>
            <a:r>
              <a:rPr lang="hu-HU" dirty="0"/>
              <a:t> </a:t>
            </a:r>
            <a:r>
              <a:rPr lang="hu-HU" dirty="0" err="1"/>
              <a:t>çevirdi</a:t>
            </a:r>
            <a:r>
              <a:rPr lang="hu-HU" dirty="0"/>
              <a:t> –Krakov-1533-yayınlanma </a:t>
            </a:r>
            <a:r>
              <a:rPr lang="hu-HU" dirty="0" err="1"/>
              <a:t>tarihi</a:t>
            </a:r>
            <a:r>
              <a:rPr lang="hu-HU" dirty="0"/>
              <a:t> /Pesthi Gábor: „</a:t>
            </a:r>
            <a:r>
              <a:rPr lang="hu-HU" dirty="0" err="1"/>
              <a:t>Çeviri</a:t>
            </a:r>
            <a:r>
              <a:rPr lang="hu-HU" dirty="0"/>
              <a:t>, </a:t>
            </a:r>
            <a:r>
              <a:rPr lang="hu-HU" dirty="0" err="1"/>
              <a:t>yabancı</a:t>
            </a:r>
            <a:r>
              <a:rPr lang="hu-HU" dirty="0"/>
              <a:t> </a:t>
            </a:r>
            <a:r>
              <a:rPr lang="hu-HU" dirty="0" err="1"/>
              <a:t>dilleri</a:t>
            </a:r>
            <a:r>
              <a:rPr lang="hu-HU" dirty="0"/>
              <a:t> </a:t>
            </a:r>
            <a:r>
              <a:rPr lang="hu-HU" dirty="0" err="1"/>
              <a:t>Macarcaya</a:t>
            </a:r>
            <a:r>
              <a:rPr lang="hu-HU" dirty="0"/>
              <a:t> </a:t>
            </a:r>
            <a:r>
              <a:rPr lang="hu-HU" dirty="0" err="1"/>
              <a:t>çevirmek</a:t>
            </a:r>
            <a:r>
              <a:rPr lang="hu-HU" dirty="0"/>
              <a:t> 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yurtseverlik</a:t>
            </a:r>
            <a:r>
              <a:rPr lang="hu-HU" dirty="0"/>
              <a:t> </a:t>
            </a:r>
            <a:r>
              <a:rPr lang="hu-HU" dirty="0" err="1"/>
              <a:t>görevi</a:t>
            </a:r>
            <a:r>
              <a:rPr lang="hu-HU" dirty="0"/>
              <a:t>”: </a:t>
            </a:r>
            <a:r>
              <a:rPr lang="hu-HU" dirty="0" err="1"/>
              <a:t>Ezop</a:t>
            </a:r>
            <a:r>
              <a:rPr lang="hu-HU" dirty="0"/>
              <a:t> </a:t>
            </a:r>
            <a:r>
              <a:rPr lang="hu-HU" dirty="0" err="1"/>
              <a:t>Masallarını</a:t>
            </a:r>
            <a:r>
              <a:rPr lang="hu-HU" dirty="0"/>
              <a:t> </a:t>
            </a:r>
            <a:r>
              <a:rPr lang="hu-HU" dirty="0" err="1"/>
              <a:t>çevirdi</a:t>
            </a:r>
            <a:r>
              <a:rPr lang="hu-HU" dirty="0"/>
              <a:t>.</a:t>
            </a:r>
          </a:p>
          <a:p>
            <a:endParaRPr lang="hu-HU" dirty="0"/>
          </a:p>
          <a:p>
            <a:r>
              <a:rPr lang="hu-H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Emlékirat (</a:t>
            </a:r>
            <a:r>
              <a:rPr lang="hu-H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hu.wikipedia</a:t>
            </a:r>
            <a:r>
              <a:rPr lang="hu-H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)/</a:t>
            </a:r>
            <a:r>
              <a:rPr lang="hu-H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memoir</a:t>
            </a:r>
            <a:r>
              <a:rPr lang="hu-H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u-HU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books</a:t>
            </a:r>
            <a:r>
              <a:rPr lang="hu-H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:  „A memoáríró vállalja saját szubjektív szemléletet. A </a:t>
            </a:r>
            <a:r>
              <a:rPr lang="hu-HU" b="1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memoár</a:t>
            </a:r>
            <a:r>
              <a:rPr lang="hu-H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nélkülözhetetlen forrása a történetírásnak, a művészettörténetnek, az irodalomtörténetnek is”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426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029BCB-1B63-0F79-504D-78C95AE62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/>
              <a:t>Reformasyon</a:t>
            </a:r>
            <a:endParaRPr lang="hu-HU" dirty="0"/>
          </a:p>
          <a:p>
            <a:r>
              <a:rPr lang="hu-HU" dirty="0" err="1"/>
              <a:t>Güçlü</a:t>
            </a:r>
            <a:r>
              <a:rPr lang="hu-HU" dirty="0"/>
              <a:t> </a:t>
            </a:r>
            <a:r>
              <a:rPr lang="hu-HU" dirty="0" err="1"/>
              <a:t>toplumsal-antifeodal</a:t>
            </a:r>
            <a:r>
              <a:rPr lang="hu-HU" dirty="0"/>
              <a:t> </a:t>
            </a:r>
            <a:r>
              <a:rPr lang="hu-HU" dirty="0" err="1"/>
              <a:t>eğilimler</a:t>
            </a:r>
            <a:endParaRPr lang="hu-HU" dirty="0"/>
          </a:p>
          <a:p>
            <a:r>
              <a:rPr lang="hu-HU" dirty="0" err="1"/>
              <a:t>Ülkedeki</a:t>
            </a:r>
            <a:r>
              <a:rPr lang="hu-HU" dirty="0"/>
              <a:t> </a:t>
            </a:r>
            <a:r>
              <a:rPr lang="hu-HU" dirty="0" err="1"/>
              <a:t>yoksulluk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güçlükler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katolik</a:t>
            </a:r>
            <a:r>
              <a:rPr lang="hu-HU" dirty="0"/>
              <a:t> </a:t>
            </a:r>
            <a:r>
              <a:rPr lang="hu-HU" dirty="0" err="1"/>
              <a:t>kilisesinin</a:t>
            </a:r>
            <a:r>
              <a:rPr lang="hu-HU" dirty="0"/>
              <a:t> </a:t>
            </a:r>
            <a:r>
              <a:rPr lang="hu-HU" dirty="0" err="1"/>
              <a:t>sorumluluğu</a:t>
            </a:r>
            <a:endParaRPr lang="hu-HU" dirty="0"/>
          </a:p>
          <a:p>
            <a:r>
              <a:rPr lang="hu-HU" dirty="0"/>
              <a:t>„</a:t>
            </a:r>
            <a:r>
              <a:rPr lang="hu-HU" dirty="0" err="1"/>
              <a:t>Gerçeğin</a:t>
            </a:r>
            <a:r>
              <a:rPr lang="hu-HU" dirty="0"/>
              <a:t> </a:t>
            </a:r>
            <a:r>
              <a:rPr lang="hu-HU" dirty="0" err="1"/>
              <a:t>savunucuları</a:t>
            </a:r>
            <a:r>
              <a:rPr lang="hu-HU" dirty="0"/>
              <a:t>” </a:t>
            </a:r>
            <a:r>
              <a:rPr lang="hu-HU" dirty="0" err="1"/>
              <a:t>Şarkılar</a:t>
            </a:r>
            <a:r>
              <a:rPr lang="hu-HU" dirty="0"/>
              <a:t>, </a:t>
            </a:r>
            <a:r>
              <a:rPr lang="hu-HU" dirty="0" err="1"/>
              <a:t>dramalarda</a:t>
            </a:r>
            <a:r>
              <a:rPr lang="hu-HU" dirty="0"/>
              <a:t> propaganda</a:t>
            </a:r>
          </a:p>
          <a:p>
            <a:r>
              <a:rPr lang="hu-HU" dirty="0"/>
              <a:t>„Vallásos Irodalom” </a:t>
            </a:r>
          </a:p>
          <a:p>
            <a:r>
              <a:rPr lang="hu-HU" dirty="0"/>
              <a:t>Énekelt vers </a:t>
            </a:r>
            <a:r>
              <a:rPr lang="hu-HU" dirty="0" err="1"/>
              <a:t>form</a:t>
            </a:r>
            <a:r>
              <a:rPr lang="hu-HU" dirty="0"/>
              <a:t>:  </a:t>
            </a:r>
            <a:r>
              <a:rPr lang="hu-HU" dirty="0" err="1"/>
              <a:t>En</a:t>
            </a:r>
            <a:r>
              <a:rPr lang="hu-HU" dirty="0"/>
              <a:t> </a:t>
            </a:r>
            <a:r>
              <a:rPr lang="hu-HU" dirty="0" err="1"/>
              <a:t>önemli</a:t>
            </a:r>
            <a:r>
              <a:rPr lang="hu-HU" dirty="0"/>
              <a:t> </a:t>
            </a:r>
            <a:r>
              <a:rPr lang="hu-HU" dirty="0" err="1"/>
              <a:t>türlerinden</a:t>
            </a:r>
            <a:r>
              <a:rPr lang="hu-HU" dirty="0"/>
              <a:t> </a:t>
            </a:r>
            <a:r>
              <a:rPr lang="hu-HU" dirty="0" err="1"/>
              <a:t>biri</a:t>
            </a:r>
            <a:endParaRPr lang="hu-HU" dirty="0"/>
          </a:p>
          <a:p>
            <a:r>
              <a:rPr lang="hu-HU" dirty="0"/>
              <a:t>Világi irodalom /világi elem </a:t>
            </a:r>
            <a:r>
              <a:rPr lang="hu-HU" dirty="0" err="1"/>
              <a:t>giderek</a:t>
            </a:r>
            <a:r>
              <a:rPr lang="hu-HU" dirty="0"/>
              <a:t> </a:t>
            </a:r>
            <a:r>
              <a:rPr lang="hu-HU" dirty="0" err="1"/>
              <a:t>artıyor</a:t>
            </a:r>
            <a:endParaRPr lang="hu-HU" dirty="0"/>
          </a:p>
          <a:p>
            <a:r>
              <a:rPr lang="hu-HU" dirty="0"/>
              <a:t>Széppróza (</a:t>
            </a:r>
            <a:r>
              <a:rPr lang="hu-HU" dirty="0" err="1"/>
              <a:t>nesir</a:t>
            </a:r>
            <a:r>
              <a:rPr lang="hu-HU" dirty="0"/>
              <a:t>) </a:t>
            </a:r>
            <a:r>
              <a:rPr lang="hu-HU" dirty="0" err="1"/>
              <a:t>türünde</a:t>
            </a:r>
            <a:r>
              <a:rPr lang="hu-HU" dirty="0"/>
              <a:t> </a:t>
            </a:r>
            <a:r>
              <a:rPr lang="hu-HU" dirty="0" err="1"/>
              <a:t>en</a:t>
            </a:r>
            <a:r>
              <a:rPr lang="hu-HU" dirty="0"/>
              <a:t> </a:t>
            </a:r>
            <a:r>
              <a:rPr lang="hu-HU" dirty="0" err="1"/>
              <a:t>önemli</a:t>
            </a:r>
            <a:r>
              <a:rPr lang="hu-HU" dirty="0"/>
              <a:t> </a:t>
            </a:r>
            <a:r>
              <a:rPr lang="hu-HU" dirty="0" err="1"/>
              <a:t>temsilci</a:t>
            </a:r>
            <a:r>
              <a:rPr lang="hu-HU" dirty="0"/>
              <a:t>: Heltai Gáspár (1510-1574)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8655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3378CB7-58BE-BA44-7961-BE414ED64A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3"/>
          <a:stretch/>
        </p:blipFill>
        <p:spPr bwMode="auto">
          <a:xfrm>
            <a:off x="20" y="10"/>
            <a:ext cx="4637226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Rectangle 1030">
            <a:extLst>
              <a:ext uri="{FF2B5EF4-FFF2-40B4-BE49-F238E27FC236}">
                <a16:creationId xmlns:a16="http://schemas.microsoft.com/office/drawing/2014/main" id="{B9951BD9-0868-4CDB-ACD6-9C4209B5E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4637247" y="0"/>
            <a:ext cx="755475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7318FA4-B3D8-0E3C-7486-75A5907CD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7328" y="640082"/>
            <a:ext cx="6274591" cy="33516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b="1" i="0" dirty="0">
                <a:solidFill>
                  <a:schemeClr val="bg1"/>
                </a:solidFill>
                <a:effectLst/>
              </a:rPr>
              <a:t>TINÓDI SEBESTYÉN</a:t>
            </a:r>
            <a:br>
              <a:rPr lang="en-US" sz="6000" dirty="0">
                <a:solidFill>
                  <a:schemeClr val="bg1"/>
                </a:solidFill>
              </a:rPr>
            </a:br>
            <a:r>
              <a:rPr lang="en-US" sz="6000" b="0" i="0" dirty="0">
                <a:solidFill>
                  <a:schemeClr val="bg1"/>
                </a:solidFill>
                <a:effectLst/>
              </a:rPr>
              <a:t>(1505(?)-1556)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671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DF852F-5729-7D29-879F-2F67B8BBF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200" dirty="0"/>
              <a:t>MACAR OZANI SEBESTYÉN TINÓDI’NİN (1510?-1556) ESERLERİNDE OSMANLI-MACAR İLİŞKİLERİNİN İZLER</a:t>
            </a:r>
            <a:br>
              <a:rPr lang="tr-TR" sz="1200" dirty="0"/>
            </a:br>
            <a:r>
              <a:rPr lang="tr-TR" sz="1200" dirty="0"/>
              <a:t>Gökhan </a:t>
            </a:r>
            <a:r>
              <a:rPr lang="tr-TR" sz="1200" dirty="0" err="1"/>
              <a:t>Dilbaş</a:t>
            </a:r>
            <a:endParaRPr lang="hu-HU" sz="1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364AC6-5373-9791-54CB-C266AA685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«XVI. yüzyıl Macar edebiyatının en verimli şairi olan </a:t>
            </a:r>
            <a:r>
              <a:rPr lang="tr-TR" dirty="0" err="1"/>
              <a:t>Sebestyén</a:t>
            </a:r>
            <a:r>
              <a:rPr lang="tr-TR" dirty="0"/>
              <a:t> </a:t>
            </a:r>
            <a:r>
              <a:rPr lang="tr-TR" dirty="0" err="1"/>
              <a:t>Tinódi</a:t>
            </a:r>
            <a:r>
              <a:rPr lang="tr-TR" dirty="0"/>
              <a:t> çağında Macaristan’da yaşanan olayları eserlerinde en çarpıcı şekilde işlemiştir»</a:t>
            </a:r>
          </a:p>
          <a:p>
            <a:endParaRPr lang="tr-TR" dirty="0"/>
          </a:p>
          <a:p>
            <a:r>
              <a:rPr lang="tr-TR" dirty="0"/>
              <a:t>«XVI. yüzyıl Macaristan’ında yaşanan olayları, Türklerle mücadeleleri ve halkın gelişmeler karşısındaki duygu ve düşüncelerini en çarpıcı şekilde dile getiren ve bunları lavtasıyla terennüm eden ozan 1 http://</a:t>
            </a:r>
            <a:r>
              <a:rPr lang="tr-TR" dirty="0" err="1"/>
              <a:t>www.tankonyvtar.hu</a:t>
            </a:r>
            <a:r>
              <a:rPr lang="tr-TR" dirty="0"/>
              <a:t>/historia-1981-02/historia-1981-02-lantos, (15.11.2010). GÖKHAN DİLBAŞ 4 BAED 2/2, (2013), 1-25. </a:t>
            </a:r>
            <a:r>
              <a:rPr lang="tr-TR" dirty="0" err="1"/>
              <a:t>Sebestyén</a:t>
            </a:r>
            <a:r>
              <a:rPr lang="tr-TR" dirty="0"/>
              <a:t> </a:t>
            </a:r>
            <a:r>
              <a:rPr lang="tr-TR" dirty="0" err="1"/>
              <a:t>Tinódi’dir</a:t>
            </a:r>
            <a:r>
              <a:rPr lang="tr-TR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93614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B42CC1-B433-3E20-BC52-35DED26F1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«O, Macar müziğinin saf formunun korunmasında ve Macaristan topraklarında vuku bulan olayların yazılı halde günümüze kadar gelmesinde büyük pay sahibidir. </a:t>
            </a:r>
            <a:r>
              <a:rPr lang="tr-TR" dirty="0" err="1"/>
              <a:t>Tinódi</a:t>
            </a:r>
            <a:r>
              <a:rPr lang="tr-TR" dirty="0"/>
              <a:t>, XVI. yüzyıl Macar edebiyatının son kahramanı, ozanı ve lavtacısıdır. Antik değere sahip lavtasıyla bugün bile hatırlanan, Macar ulusunu bir arada tutan ve geçmişini unutmamasını sağlayan eserler vermeyi başarmıştır. </a:t>
            </a:r>
            <a:r>
              <a:rPr lang="tr-TR" dirty="0" err="1"/>
              <a:t>Ferenc</a:t>
            </a:r>
            <a:r>
              <a:rPr lang="tr-TR" dirty="0"/>
              <a:t> </a:t>
            </a:r>
            <a:r>
              <a:rPr lang="tr-TR" dirty="0" err="1"/>
              <a:t>Liszt</a:t>
            </a:r>
            <a:r>
              <a:rPr lang="tr-TR" dirty="0"/>
              <a:t> (1811-1886) A </a:t>
            </a:r>
            <a:r>
              <a:rPr lang="tr-TR" dirty="0" err="1"/>
              <a:t>czigányokról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czigányzenéről</a:t>
            </a:r>
            <a:r>
              <a:rPr lang="tr-TR" dirty="0"/>
              <a:t> </a:t>
            </a:r>
            <a:r>
              <a:rPr lang="tr-TR" dirty="0" err="1"/>
              <a:t>Magyarországon</a:t>
            </a:r>
            <a:r>
              <a:rPr lang="tr-TR" dirty="0"/>
              <a:t> adlı eserinde “Macar müziğinin en eski hatıralarına sahibiz ve onları net bir şekilde </a:t>
            </a:r>
            <a:r>
              <a:rPr lang="tr-TR" dirty="0" err="1"/>
              <a:t>Sebestyén</a:t>
            </a:r>
            <a:r>
              <a:rPr lang="tr-TR" dirty="0"/>
              <a:t> </a:t>
            </a:r>
            <a:r>
              <a:rPr lang="tr-TR" dirty="0" err="1"/>
              <a:t>Tinódi</a:t>
            </a:r>
            <a:r>
              <a:rPr lang="tr-TR" dirty="0"/>
              <a:t> Macar dilinde meydana getirmiştir…” diyerek bir gerçeğin altını çizmektedir.» http://</a:t>
            </a:r>
            <a:r>
              <a:rPr lang="tr-TR" dirty="0" err="1"/>
              <a:t>www.tankonyvtar.hu</a:t>
            </a:r>
            <a:r>
              <a:rPr lang="tr-TR" dirty="0"/>
              <a:t>/historia-1981-02/historia-1981-02-lantos, (15.11.2010). GÖKHAN DİLBAŞ 4 BAED 2/2, (2013), 1-25. </a:t>
            </a:r>
            <a:r>
              <a:rPr lang="tr-TR" dirty="0" err="1"/>
              <a:t>Sebestyén</a:t>
            </a:r>
            <a:r>
              <a:rPr lang="tr-TR" dirty="0"/>
              <a:t> </a:t>
            </a:r>
            <a:r>
              <a:rPr lang="tr-TR" dirty="0" err="1"/>
              <a:t>Tinódi’dir</a:t>
            </a:r>
            <a:r>
              <a:rPr lang="tr-TR" dirty="0"/>
              <a:t>»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53913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E5DF01-1CAC-BC8A-15A5-EBE278462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4DE973-7320-0037-FCF9-3F2C0C23A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Tinód</a:t>
            </a:r>
            <a:r>
              <a:rPr lang="tr-TR" dirty="0"/>
              <a:t> köyü, doğum tarihi olarak da 1505-1510 yılları arası kabul edilir. </a:t>
            </a:r>
            <a:r>
              <a:rPr lang="tr-TR" dirty="0" err="1"/>
              <a:t>Tinódi</a:t>
            </a:r>
            <a:r>
              <a:rPr lang="tr-TR" dirty="0"/>
              <a:t> eğitimine büyük bir ihtimalle </a:t>
            </a:r>
            <a:r>
              <a:rPr lang="tr-TR" dirty="0" err="1"/>
              <a:t>Székesfehérvár’da</a:t>
            </a:r>
            <a:r>
              <a:rPr lang="tr-TR" dirty="0"/>
              <a:t> veya </a:t>
            </a:r>
            <a:r>
              <a:rPr lang="tr-TR" dirty="0" err="1"/>
              <a:t>Tolna’da</a:t>
            </a:r>
            <a:r>
              <a:rPr lang="tr-TR" dirty="0"/>
              <a:t> bulunan bir okulda başlamıştır. Latince öğrenmiş, notaların ve şarkıların değerini erken yaşlardan itibaren kavramıştır</a:t>
            </a:r>
          </a:p>
          <a:p>
            <a:r>
              <a:rPr lang="tr-TR" dirty="0"/>
              <a:t>Macar tarihinde </a:t>
            </a:r>
            <a:r>
              <a:rPr lang="tr-TR" dirty="0" err="1"/>
              <a:t>Tinódi</a:t>
            </a:r>
            <a:r>
              <a:rPr lang="tr-TR" dirty="0"/>
              <a:t> gibi olayları en ince ayrıntısına kadar kaydeden, ayrıntılarla bu kadar yoğun bir şekilde uğraşan çok az gözlemci vardır.</a:t>
            </a:r>
          </a:p>
          <a:p>
            <a:r>
              <a:rPr lang="tr-TR" dirty="0"/>
              <a:t>Osmanlılar ve Macarlar arasında yaşanan savaşların en heyecanlı dönemlerinde gezgin bir ozan olarak ülkenin bir başından öbür başına gezmiş, kalelerde ve sınır boylarında yaşanan olayları kaydetmiştir.</a:t>
            </a:r>
          </a:p>
          <a:p>
            <a:endParaRPr lang="tr-TR" dirty="0"/>
          </a:p>
          <a:p>
            <a:r>
              <a:rPr lang="tr-TR" dirty="0"/>
              <a:t>«Macar Orta Çağ tarihini, özellikle Osmanlılarla yapılan mücadeleleri yazmak isteyen tarihçiler </a:t>
            </a:r>
            <a:r>
              <a:rPr lang="tr-TR" dirty="0" err="1"/>
              <a:t>Tinódi’nin</a:t>
            </a:r>
            <a:r>
              <a:rPr lang="tr-TR" dirty="0"/>
              <a:t> eseri </a:t>
            </a:r>
            <a:r>
              <a:rPr lang="tr-TR" dirty="0" err="1"/>
              <a:t>Cronica’yı</a:t>
            </a:r>
            <a:r>
              <a:rPr lang="tr-TR" dirty="0"/>
              <a:t> mutlaka gözden geçirmişler ve ondan yararlanmışlardır.»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359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508</Words>
  <Application>Microsoft Macintosh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Arial</vt:lpstr>
      <vt:lpstr>Calibri</vt:lpstr>
      <vt:lpstr>Calibri Light</vt:lpstr>
      <vt:lpstr>Office Teması</vt:lpstr>
      <vt:lpstr>KLASİK MACAR EDEBİYATI</vt:lpstr>
      <vt:lpstr>PowerPoint Sunusu</vt:lpstr>
      <vt:lpstr>PowerPoint Sunusu</vt:lpstr>
      <vt:lpstr>PowerPoint Sunusu</vt:lpstr>
      <vt:lpstr>TINÓDI SEBESTYÉN (1505(?)-1556)</vt:lpstr>
      <vt:lpstr>MACAR OZANI SEBESTYÉN TINÓDI’NİN (1510?-1556) ESERLERİNDE OSMANLI-MACAR İLİŞKİLERİNİN İZLER Gökhan Dilbaş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12</cp:revision>
  <dcterms:created xsi:type="dcterms:W3CDTF">2022-10-24T09:59:30Z</dcterms:created>
  <dcterms:modified xsi:type="dcterms:W3CDTF">2023-01-04T12:48:44Z</dcterms:modified>
</cp:coreProperties>
</file>