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ctrTitle"/>
          </p:nvPr>
        </p:nvSpPr>
        <p:spPr bwMode="auto">
          <a:xfrm>
            <a:off x="2286000" y="3124200"/>
            <a:ext cx="6172200" cy="18938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Klinik Nükleer Tıp Uygulamaları</a:t>
            </a:r>
            <a:b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cap="none" dirty="0" smtClean="0">
                <a:solidFill>
                  <a:schemeClr val="tx1"/>
                </a:solidFill>
              </a:rPr>
              <a:t>Tanı</a:t>
            </a:r>
          </a:p>
        </p:txBody>
      </p:sp>
      <p:sp>
        <p:nvSpPr>
          <p:cNvPr id="1024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Uz.</a:t>
            </a:r>
            <a:r>
              <a:rPr lang="tr-TR" dirty="0" err="1" smtClean="0"/>
              <a:t>Dr.Mine</a:t>
            </a:r>
            <a:r>
              <a:rPr lang="tr-TR" smtClean="0"/>
              <a:t> ARAZ</a:t>
            </a:r>
            <a:endParaRPr lang="tr-TR" dirty="0" smtClean="0"/>
          </a:p>
          <a:p>
            <a:pPr eaLnBrk="1" hangingPunct="1"/>
            <a:r>
              <a:rPr lang="tr-TR" dirty="0" smtClean="0"/>
              <a:t>AÜTF Nükleer Tıp Anabilim Dalı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Nükleer Tıp Görüntüleme Yöntemleri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267" name="2 İçerik Yer Tutucusu"/>
          <p:cNvSpPr>
            <a:spLocks noGrp="1"/>
          </p:cNvSpPr>
          <p:nvPr>
            <p:ph sz="quarter" idx="2"/>
          </p:nvPr>
        </p:nvSpPr>
        <p:spPr>
          <a:xfrm>
            <a:off x="323850" y="1628775"/>
            <a:ext cx="4103688" cy="4979988"/>
          </a:xfrm>
        </p:spPr>
        <p:txBody>
          <a:bodyPr/>
          <a:lstStyle/>
          <a:p>
            <a:pPr algn="just" eaLnBrk="1" hangingPunct="1"/>
            <a:r>
              <a:rPr lang="tr-TR" sz="1600" b="1" smtClean="0"/>
              <a:t>Emisyon görüntüleme:</a:t>
            </a:r>
            <a:r>
              <a:rPr lang="tr-TR" sz="1600" smtClean="0"/>
              <a:t> Vücut içine verilen radyofarmasötiklerden yayılan gama ışınları, özel deteksiyon sistemleri ile tespit edilir </a:t>
            </a:r>
          </a:p>
          <a:p>
            <a:pPr algn="just" eaLnBrk="1" hangingPunct="1"/>
            <a:endParaRPr lang="tr-TR" sz="1600" smtClean="0"/>
          </a:p>
          <a:p>
            <a:pPr algn="just" eaLnBrk="1" hangingPunct="1"/>
            <a:r>
              <a:rPr lang="tr-TR" sz="1600" smtClean="0"/>
              <a:t>Emisyon görüntülemede hastaya kısıtlı miktarda radyoaktivite verilebilmekte ve bu da elde edilen görüntü çözünürlüğünün (rezolüsyon) sınırlı olmasına neden olmaktadır. </a:t>
            </a:r>
          </a:p>
          <a:p>
            <a:pPr algn="just" eaLnBrk="1" hangingPunct="1"/>
            <a:endParaRPr lang="tr-TR" sz="1600" b="1" smtClean="0"/>
          </a:p>
          <a:p>
            <a:pPr algn="just" eaLnBrk="1" hangingPunct="1"/>
            <a:r>
              <a:rPr lang="tr-TR" sz="1600" b="1" smtClean="0"/>
              <a:t>Transmisyon görüntüleme:</a:t>
            </a:r>
            <a:r>
              <a:rPr lang="tr-TR" sz="1600" smtClean="0"/>
              <a:t> X-ışını tüpü kontrollü olarak açılıp kapanarak yüksek çözünürlükte görüntüler elde edilebilmektedir. Anlık olmak şartıyla yüksek radyasyon verilebilmektedir.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412875"/>
            <a:ext cx="3992562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7 İçerik Yer Tutucusu"/>
          <p:cNvSpPr>
            <a:spLocks noGrp="1"/>
          </p:cNvSpPr>
          <p:nvPr>
            <p:ph sz="quarter" idx="1"/>
          </p:nvPr>
        </p:nvSpPr>
        <p:spPr>
          <a:xfrm>
            <a:off x="395288" y="404813"/>
            <a:ext cx="8424862" cy="4873625"/>
          </a:xfrm>
        </p:spPr>
        <p:txBody>
          <a:bodyPr>
            <a:normAutofit fontScale="70000" lnSpcReduction="20000"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tr-TR" smtClean="0"/>
              <a:t>	Nükleer tıp görüntülemelerinde kullanılan radyonüklidler iki temel grupta incelenebilir:</a:t>
            </a:r>
          </a:p>
          <a:p>
            <a:pPr lvl="1" eaLnBrk="1" hangingPunct="1"/>
            <a:r>
              <a:rPr lang="tr-TR" smtClean="0"/>
              <a:t>Tek foton yayıcılar (Single photon emitters),</a:t>
            </a:r>
          </a:p>
          <a:p>
            <a:pPr lvl="1" eaLnBrk="1" hangingPunct="1"/>
            <a:r>
              <a:rPr lang="tr-TR" smtClean="0"/>
              <a:t>Pozitron yayıcılar (Positron emitters)</a:t>
            </a:r>
          </a:p>
          <a:p>
            <a:pPr lvl="1" eaLnBrk="1" hangingPunct="1"/>
            <a:endParaRPr lang="tr-TR" smtClean="0"/>
          </a:p>
          <a:p>
            <a:pPr eaLnBrk="1" hangingPunct="1">
              <a:buFont typeface="Wingdings" pitchFamily="2" charset="2"/>
              <a:buNone/>
            </a:pPr>
            <a:r>
              <a:rPr lang="tr-TR" b="1" smtClean="0"/>
              <a:t>Tek foton yayıcı radyonüklidler</a:t>
            </a:r>
          </a:p>
          <a:p>
            <a:pPr eaLnBrk="1" hangingPunct="1"/>
            <a:r>
              <a:rPr lang="tr-TR" smtClean="0"/>
              <a:t>Konvansiyonel NT uygulamalarında kullanılan başta (Tc)-99m olmak üzere, Indiyum (In)-111, İyot (I)-123, I-131, Talyum(Tl)-201 ve Galyum(Ga)-67 gibi radyonüklidlerdir. 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Ortak özelliği her bir radyoaktif bozunma için bir gama fotonu yaymalarıdır. 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Yayılan gama ışınları, “gama kamera” denilen sistemler aracılığıyla tespit edilir.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Gama Kamera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31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6375" y="1844675"/>
            <a:ext cx="5753100" cy="3829050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288" y="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Pozitron yayıcı radyonüklidler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339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341438"/>
            <a:ext cx="7467600" cy="48736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sz="2000" smtClean="0"/>
              <a:t>Genellikle düşük atom numaralı ve çok kısa yarı ömürlü elementlerdir. </a:t>
            </a:r>
          </a:p>
          <a:p>
            <a:pPr eaLnBrk="1" hangingPunct="1">
              <a:spcBef>
                <a:spcPct val="0"/>
              </a:spcBef>
            </a:pPr>
            <a:endParaRPr lang="tr-TR" sz="2000" smtClean="0"/>
          </a:p>
          <a:p>
            <a:pPr eaLnBrk="1" hangingPunct="1">
              <a:spcBef>
                <a:spcPct val="0"/>
              </a:spcBef>
            </a:pPr>
            <a:r>
              <a:rPr lang="tr-TR" sz="2000" smtClean="0"/>
              <a:t>Siklotron adı verilen sistemlerde yapay olarak üretilirler </a:t>
            </a:r>
          </a:p>
          <a:p>
            <a:pPr eaLnBrk="1" hangingPunct="1">
              <a:spcBef>
                <a:spcPct val="0"/>
              </a:spcBef>
            </a:pPr>
            <a:endParaRPr lang="tr-TR" sz="2000" smtClean="0"/>
          </a:p>
          <a:p>
            <a:pPr eaLnBrk="1" hangingPunct="1">
              <a:spcBef>
                <a:spcPct val="0"/>
              </a:spcBef>
            </a:pPr>
            <a:r>
              <a:rPr lang="tr-TR" sz="2000" smtClean="0"/>
              <a:t>Radyoaktif bozunmaları sonucunda birbirine 180 derece zıt hareket eden 511 keV sabit enerjide bir gama ışın çifti yayarlar. </a:t>
            </a:r>
          </a:p>
          <a:p>
            <a:pPr eaLnBrk="1" hangingPunct="1">
              <a:spcBef>
                <a:spcPct val="0"/>
              </a:spcBef>
            </a:pPr>
            <a:endParaRPr lang="tr-TR" sz="2000" smtClean="0"/>
          </a:p>
          <a:p>
            <a:pPr eaLnBrk="1" hangingPunct="1">
              <a:spcBef>
                <a:spcPct val="0"/>
              </a:spcBef>
            </a:pPr>
            <a:r>
              <a:rPr lang="tr-TR" sz="2000" smtClean="0"/>
              <a:t>Oluşan yüksek enerjili bu foton çifti “koinsidens (eş zamanlı) deteksiyon” yapabilen PET tarayıcılarda tespit edilebilir</a:t>
            </a:r>
          </a:p>
          <a:p>
            <a:pPr eaLnBrk="1" hangingPunct="1">
              <a:spcBef>
                <a:spcPct val="0"/>
              </a:spcBef>
            </a:pPr>
            <a:endParaRPr lang="tr-TR" sz="2000" smtClean="0"/>
          </a:p>
          <a:p>
            <a:pPr eaLnBrk="1" hangingPunct="1">
              <a:spcBef>
                <a:spcPct val="0"/>
              </a:spcBef>
            </a:pPr>
            <a:r>
              <a:rPr lang="tr-TR" sz="2000" smtClean="0"/>
              <a:t>Gama kameralarda tek doğrultuda yayılan gama fotonu, PET kamera ise aynı anda aynı yerde oluşan ve zıt doğrultuda hareket eden fotonlar dedekte edilmektedir.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Ekran Gösterisi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Klinik Nükleer Tıp Uygulamaları Tanı</vt:lpstr>
      <vt:lpstr>  Nükleer Tıp Görüntüleme Yöntemleri </vt:lpstr>
      <vt:lpstr>Slayt 3</vt:lpstr>
      <vt:lpstr>Gama Kamera</vt:lpstr>
      <vt:lpstr>Pozitron yayıcı radyonüklidler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 Nükleer Tıp Uygulamaları Tanı</dc:title>
  <dc:creator>user</dc:creator>
  <cp:lastModifiedBy>user</cp:lastModifiedBy>
  <cp:revision>1</cp:revision>
  <dcterms:created xsi:type="dcterms:W3CDTF">2019-10-23T08:08:06Z</dcterms:created>
  <dcterms:modified xsi:type="dcterms:W3CDTF">2019-10-23T08:08:38Z</dcterms:modified>
</cp:coreProperties>
</file>