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126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3853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8557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306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160050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90408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2029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53274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10537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29996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4708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0080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294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7937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550791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35688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8576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87624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038F6-396B-44E3-815F-8C98BBD4B451}" type="datetimeFigureOut">
              <a:rPr lang="tr-TR" smtClean="0"/>
              <a:t>17.12.2019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166A34-060D-4B24-934D-BDF52169110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4004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01600" y="2733709"/>
            <a:ext cx="8722856" cy="1373070"/>
          </a:xfrm>
        </p:spPr>
        <p:txBody>
          <a:bodyPr/>
          <a:lstStyle/>
          <a:p>
            <a:r>
              <a:rPr lang="tr-TR" dirty="0" smtClean="0"/>
              <a:t>Çocuk İhmali ve İstismarı IV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45818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Çocuklar yaşanan istismar olayını      	niye anlatmazlar</a:t>
            </a:r>
            <a:r>
              <a:rPr lang="en-US" b="1" dirty="0"/>
              <a:t>?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tr-T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1985-89 yılları arasında cinsel istismar iddiası ile gelen  630 çocuğun  %79 ı istismarı yalanlamış, açıklama yapanların da ¾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r>
              <a:rPr lang="en-US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kazara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</a:t>
            </a:r>
            <a:r>
              <a:rPr lang="tr-TR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çı</a:t>
            </a:r>
            <a:r>
              <a:rPr lang="en-US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klama</a:t>
            </a:r>
            <a:r>
              <a:rPr lang="en-US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yapm</a:t>
            </a:r>
            <a:r>
              <a:rPr lang="tr-TR" sz="28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ış</a:t>
            </a:r>
            <a:r>
              <a:rPr lang="tr-TR" sz="28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açıklama yapanların da %22 si de ifadesini geri almıştır.</a:t>
            </a:r>
            <a:endParaRPr lang="en-US" sz="28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lnSpc>
                <a:spcPct val="150000"/>
              </a:lnSpc>
            </a:pP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4113920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Hangi Çocuklar Daha Fazla Risk Altında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tr-TR" dirty="0"/>
              <a:t>F</a:t>
            </a:r>
            <a:r>
              <a:rPr lang="tr-TR" dirty="0" smtClean="0"/>
              <a:t>iziksel</a:t>
            </a:r>
            <a:r>
              <a:rPr lang="tr-TR" dirty="0"/>
              <a:t>, zihinsel veya gelişimsel bir problemi bulunan, </a:t>
            </a:r>
            <a:endParaRPr lang="tr-TR" dirty="0" smtClean="0"/>
          </a:p>
          <a:p>
            <a:r>
              <a:rPr lang="tr-TR" dirty="0" smtClean="0"/>
              <a:t>sosyal </a:t>
            </a:r>
            <a:r>
              <a:rPr lang="tr-TR" dirty="0"/>
              <a:t>olarak yalnız, </a:t>
            </a:r>
            <a:endParaRPr lang="tr-TR" dirty="0" smtClean="0"/>
          </a:p>
          <a:p>
            <a:r>
              <a:rPr lang="tr-TR" dirty="0" smtClean="0"/>
              <a:t>daha </a:t>
            </a:r>
            <a:r>
              <a:rPr lang="tr-TR" dirty="0"/>
              <a:t>kolay itaat eden, </a:t>
            </a:r>
            <a:endParaRPr lang="tr-TR" dirty="0" smtClean="0"/>
          </a:p>
          <a:p>
            <a:r>
              <a:rPr lang="tr-TR" dirty="0" smtClean="0"/>
              <a:t>erişkinleri </a:t>
            </a:r>
            <a:r>
              <a:rPr lang="tr-TR" dirty="0"/>
              <a:t>etkilemeye çalışan</a:t>
            </a:r>
            <a:r>
              <a:rPr lang="tr-TR" dirty="0" smtClean="0"/>
              <a:t>,</a:t>
            </a:r>
          </a:p>
          <a:p>
            <a:r>
              <a:rPr lang="tr-TR" dirty="0" smtClean="0"/>
              <a:t> </a:t>
            </a:r>
            <a:r>
              <a:rPr lang="tr-TR" dirty="0"/>
              <a:t>ilgi görme gereksinimi olan, </a:t>
            </a:r>
            <a:endParaRPr lang="tr-TR" dirty="0" smtClean="0"/>
          </a:p>
          <a:p>
            <a:r>
              <a:rPr lang="tr-TR" dirty="0" smtClean="0"/>
              <a:t>erken </a:t>
            </a:r>
            <a:r>
              <a:rPr lang="tr-TR" dirty="0"/>
              <a:t>yaşta cinsel olgunluğa erişmiş ve fiziksel olarak çekici olan çocukların cinsel saldırıya uğrama risklerinin daha fazla olduğu ileri sürülmüştür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Bunların yanı sıra daha sakin, çekingen ve en önemlisi “hayır” diyemeyen çocukların istismar tehdidi ile karşılaştığında kaçmayı ve yardım istemeyi başaramayabileceği belirtilmiştir (</a:t>
            </a:r>
            <a:r>
              <a:rPr lang="tr-TR" dirty="0" err="1"/>
              <a:t>Katz</a:t>
            </a:r>
            <a:r>
              <a:rPr lang="tr-TR" dirty="0"/>
              <a:t> ve Hamama, 2013; Dönmez vd., 2014; </a:t>
            </a:r>
            <a:r>
              <a:rPr lang="tr-TR" dirty="0" err="1"/>
              <a:t>Ulukol</a:t>
            </a:r>
            <a:r>
              <a:rPr lang="tr-TR" dirty="0"/>
              <a:t>, 2014).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80137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Çocuğun cinsel yönelimi bir risk </a:t>
            </a:r>
            <a:r>
              <a:rPr lang="tr-TR" sz="3600" smtClean="0"/>
              <a:t>faktörü müdür?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5930763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Ailede Risk Etmenleri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Anne babanın daha önce çocukluk döneminde istismara maruz kalması</a:t>
            </a:r>
          </a:p>
          <a:p>
            <a:r>
              <a:rPr lang="tr-TR" dirty="0"/>
              <a:t>Ailede Alkol ya da madde bağımlısının olması,</a:t>
            </a:r>
          </a:p>
          <a:p>
            <a:r>
              <a:rPr lang="tr-TR" dirty="0"/>
              <a:t>Annenin olmaması veya pasif </a:t>
            </a:r>
            <a:r>
              <a:rPr lang="tr-TR" dirty="0" smtClean="0"/>
              <a:t>olması</a:t>
            </a:r>
            <a:endParaRPr lang="tr-TR" dirty="0"/>
          </a:p>
          <a:p>
            <a:r>
              <a:rPr lang="tr-TR" dirty="0"/>
              <a:t>Babanın olmaması veya pasif </a:t>
            </a:r>
            <a:r>
              <a:rPr lang="tr-TR" dirty="0" smtClean="0"/>
              <a:t>olması</a:t>
            </a:r>
            <a:endParaRPr lang="tr-TR" dirty="0"/>
          </a:p>
          <a:p>
            <a:r>
              <a:rPr lang="tr-TR" dirty="0"/>
              <a:t>Ebeveyn olmayışı (ölmesi) </a:t>
            </a:r>
          </a:p>
          <a:p>
            <a:r>
              <a:rPr lang="tr-TR" dirty="0"/>
              <a:t>Ebeveynlerin üvey olma durumu</a:t>
            </a:r>
          </a:p>
          <a:p>
            <a:r>
              <a:rPr lang="tr-TR" dirty="0"/>
              <a:t>Ailede ruhsal ve fiziksel hastalık olması,</a:t>
            </a:r>
          </a:p>
          <a:p>
            <a:r>
              <a:rPr lang="tr-TR" dirty="0"/>
              <a:t>Aynı evde birden fazla ailenin </a:t>
            </a:r>
            <a:r>
              <a:rPr lang="tr-TR" dirty="0" smtClean="0"/>
              <a:t>yaşaması,</a:t>
            </a:r>
            <a:endParaRPr lang="tr-TR" dirty="0"/>
          </a:p>
          <a:p>
            <a:r>
              <a:rPr lang="tr-TR" dirty="0"/>
              <a:t>Parçalanmış aile,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54665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Cinsel İstismar Sonrası     	Davranış Değişiklikleri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US" dirty="0" err="1"/>
              <a:t>Uyku</a:t>
            </a:r>
            <a:r>
              <a:rPr lang="en-US" dirty="0"/>
              <a:t> </a:t>
            </a:r>
            <a:r>
              <a:rPr lang="en-US" dirty="0" err="1"/>
              <a:t>bozukluklar</a:t>
            </a:r>
            <a:r>
              <a:rPr lang="tr-TR" dirty="0" smtClean="0"/>
              <a:t>ı</a:t>
            </a:r>
            <a:endParaRPr lang="tr-TR" dirty="0"/>
          </a:p>
          <a:p>
            <a:pPr>
              <a:lnSpc>
                <a:spcPct val="110000"/>
              </a:lnSpc>
            </a:pPr>
            <a:r>
              <a:rPr lang="tr-TR" dirty="0"/>
              <a:t>İştah değişiklikleri </a:t>
            </a:r>
          </a:p>
          <a:p>
            <a:pPr>
              <a:lnSpc>
                <a:spcPct val="110000"/>
              </a:lnSpc>
            </a:pPr>
            <a:r>
              <a:rPr lang="tr-TR" dirty="0"/>
              <a:t>Olayı anımsatan kişilerden ve görüntülerden panikleyip </a:t>
            </a:r>
            <a:r>
              <a:rPr lang="tr-TR" dirty="0" smtClean="0"/>
              <a:t>kaçma, </a:t>
            </a:r>
            <a:endParaRPr lang="tr-TR" dirty="0"/>
          </a:p>
          <a:p>
            <a:pPr>
              <a:lnSpc>
                <a:spcPct val="110000"/>
              </a:lnSpc>
            </a:pPr>
            <a:r>
              <a:rPr lang="tr-TR" dirty="0"/>
              <a:t>Evden kaçar, aileden </a:t>
            </a:r>
            <a:r>
              <a:rPr lang="tr-TR" dirty="0" smtClean="0"/>
              <a:t>uzaklaşma</a:t>
            </a:r>
            <a:endParaRPr lang="tr-TR" dirty="0"/>
          </a:p>
          <a:p>
            <a:pPr>
              <a:lnSpc>
                <a:spcPct val="110000"/>
              </a:lnSpc>
            </a:pPr>
            <a:r>
              <a:rPr lang="tr-TR" dirty="0"/>
              <a:t>İntihar </a:t>
            </a:r>
            <a:r>
              <a:rPr lang="tr-TR" dirty="0" smtClean="0"/>
              <a:t>girişimi</a:t>
            </a:r>
            <a:endParaRPr lang="tr-TR" dirty="0"/>
          </a:p>
          <a:p>
            <a:pPr>
              <a:lnSpc>
                <a:spcPct val="110000"/>
              </a:lnSpc>
            </a:pPr>
            <a:r>
              <a:rPr lang="tr-TR" dirty="0"/>
              <a:t>Self </a:t>
            </a:r>
            <a:r>
              <a:rPr lang="tr-TR" dirty="0" err="1"/>
              <a:t>Mutilasyon</a:t>
            </a:r>
            <a:r>
              <a:rPr lang="tr-TR" dirty="0"/>
              <a:t>(kişinin vücuduna zarar vermesi; jilet ile </a:t>
            </a:r>
            <a:r>
              <a:rPr lang="tr-TR" dirty="0" err="1"/>
              <a:t>kesme,sigara</a:t>
            </a:r>
            <a:r>
              <a:rPr lang="tr-TR" dirty="0"/>
              <a:t> söndürme gibi)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8745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Unvan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tr-TR" dirty="0"/>
              <a:t>Agresif davranışlar gösterir</a:t>
            </a:r>
          </a:p>
          <a:p>
            <a:pPr>
              <a:lnSpc>
                <a:spcPct val="100000"/>
              </a:lnSpc>
            </a:pPr>
            <a:r>
              <a:rPr lang="tr-TR" dirty="0"/>
              <a:t>Okuldan kaçar ve disiplin problemleri yaşar</a:t>
            </a:r>
          </a:p>
          <a:p>
            <a:pPr>
              <a:lnSpc>
                <a:spcPct val="100000"/>
              </a:lnSpc>
            </a:pPr>
            <a:r>
              <a:rPr lang="tr-TR" dirty="0"/>
              <a:t>Ders başarısında düşme </a:t>
            </a:r>
          </a:p>
          <a:p>
            <a:pPr>
              <a:lnSpc>
                <a:spcPct val="100000"/>
              </a:lnSpc>
            </a:pPr>
            <a:r>
              <a:rPr lang="tr-TR" dirty="0"/>
              <a:t>Madde kullanmaya </a:t>
            </a:r>
            <a:r>
              <a:rPr lang="tr-TR" dirty="0" smtClean="0"/>
              <a:t>başlar</a:t>
            </a:r>
          </a:p>
          <a:p>
            <a:pPr>
              <a:lnSpc>
                <a:spcPct val="100000"/>
              </a:lnSpc>
            </a:pPr>
            <a:r>
              <a:rPr lang="tr-TR" dirty="0"/>
              <a:t>Olayla ilgili kabuslar 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5" name="İçerik Yer Tutucusu 4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 smtClean="0"/>
              <a:t>Saldırganlık </a:t>
            </a:r>
            <a:r>
              <a:rPr lang="tr-TR" dirty="0"/>
              <a:t>ve öfke patlamaları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Konsantrasyon güçlüğü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Suçluluk ve utanç duyma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İçe </a:t>
            </a:r>
            <a:r>
              <a:rPr lang="tr-TR" dirty="0" smtClean="0"/>
              <a:t>kapanma</a:t>
            </a:r>
            <a:endParaRPr lang="tr-TR" dirty="0"/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İnsanlara karşı güven kaybı </a:t>
            </a:r>
          </a:p>
          <a:p>
            <a:pP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r>
              <a:rPr lang="tr-TR" dirty="0"/>
              <a:t>Kendini </a:t>
            </a:r>
            <a:r>
              <a:rPr lang="tr-TR" dirty="0" smtClean="0"/>
              <a:t>kirli hissetme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65100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van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Uygun Olmayan  Cinsel Gelişim Davranışları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Aşırı </a:t>
            </a:r>
            <a:r>
              <a:rPr lang="tr-TR" dirty="0" err="1"/>
              <a:t>masturbasyon</a:t>
            </a:r>
            <a:r>
              <a:rPr lang="tr-TR" dirty="0"/>
              <a:t> düşüncesi oluşur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konuşma ile karşısındakini mahcup etmeye çalışır,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içerikli oyun oynamak ister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Karşısındakinin cinsel organını görmeye çalışır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agresif pornografi ile ilgilenir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İzinsiz cinsel alana dokunur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/>
              <a:t>Cinsel istismarda  bulunmaya çalışır</a:t>
            </a:r>
          </a:p>
          <a:p>
            <a:pPr marL="360000" indent="-360000">
              <a:lnSpc>
                <a:spcPct val="120000"/>
              </a:lnSpc>
              <a:spcBef>
                <a:spcPts val="0"/>
              </a:spcBef>
              <a:defRPr/>
            </a:pPr>
            <a:r>
              <a:rPr lang="tr-TR" dirty="0" smtClean="0"/>
              <a:t>Cinselliğini çıkar amaçlı kullanma eğilimi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03421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tr-TR" dirty="0"/>
              <a:t>Cinsel istismar vakaları her zaman istismar belirtileri ile ortaya çıkmamaktadır. KATÜ Tıp Fak. Çocuk ergen psikiyatri </a:t>
            </a:r>
            <a:r>
              <a:rPr lang="tr-TR" dirty="0" err="1"/>
              <a:t>poliklininde</a:t>
            </a:r>
            <a:r>
              <a:rPr lang="tr-TR" dirty="0"/>
              <a:t> 2008-2010 tarihleri arasında </a:t>
            </a:r>
            <a:r>
              <a:rPr lang="tr-TR" dirty="0" smtClean="0"/>
              <a:t>başvuran </a:t>
            </a:r>
            <a:r>
              <a:rPr lang="tr-TR" dirty="0"/>
              <a:t>118 olgu incelendiğinde (%82.2 mağdur, % 11.9 sanık) 7 olgudan 5’inin ailesi tarafından içe kapanıklık, ders </a:t>
            </a:r>
            <a:r>
              <a:rPr lang="tr-TR" dirty="0" smtClean="0"/>
              <a:t>başarısında </a:t>
            </a:r>
            <a:r>
              <a:rPr lang="tr-TR" dirty="0"/>
              <a:t>düşme, hırçınlık ya da kaka kaçırma gibi yakınmalarla getirildikleri ve psikiyatrik muayenede, cinsel istismara uğradıklarının belirlendiği öğrenilmiştir. </a:t>
            </a:r>
          </a:p>
        </p:txBody>
      </p:sp>
    </p:spTree>
    <p:extLst>
      <p:ext uri="{BB962C8B-B14F-4D97-AF65-F5344CB8AC3E}">
        <p14:creationId xmlns:p14="http://schemas.microsoft.com/office/powerpoint/2010/main" val="366180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sz="2800" dirty="0"/>
              <a:t>Diğer 2 olgu ise, uyuşturucu madde bulundurmak, tedbir amaçlı ruh sağlığı muayenesi gibi farklı sebeplerle adli olgu olarak başvuru yapmış ve değerlendirmede cinsel istismara uğradıkları tespit edilmiştir.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6553487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</TotalTime>
  <Words>419</Words>
  <Application>Microsoft Office PowerPoint</Application>
  <PresentationFormat>Geniş ekran</PresentationFormat>
  <Paragraphs>51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4" baseType="lpstr">
      <vt:lpstr>Arial</vt:lpstr>
      <vt:lpstr>Trebuchet MS</vt:lpstr>
      <vt:lpstr>Verdana</vt:lpstr>
      <vt:lpstr>Berlin</vt:lpstr>
      <vt:lpstr>Çocuk İhmali ve İstismarı IV</vt:lpstr>
      <vt:lpstr>Hangi Çocuklar Daha Fazla Risk Altında</vt:lpstr>
      <vt:lpstr>PowerPoint Sunusu</vt:lpstr>
      <vt:lpstr>Ailede Risk Etmenleri</vt:lpstr>
      <vt:lpstr>Cinsel İstismar Sonrası      Davranış Değişiklikleri</vt:lpstr>
      <vt:lpstr>PowerPoint Sunusu</vt:lpstr>
      <vt:lpstr>Uygun Olmayan  Cinsel Gelişim Davranışları</vt:lpstr>
      <vt:lpstr>PowerPoint Sunusu</vt:lpstr>
      <vt:lpstr>PowerPoint Sunusu</vt:lpstr>
      <vt:lpstr>Çocuklar yaşanan istismar olayını       niye anlatmazlar?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Çocuk İhmali ve İstismarı IV</dc:title>
  <dc:creator>EYLEMTURK</dc:creator>
  <cp:lastModifiedBy>EYLEMTURK</cp:lastModifiedBy>
  <cp:revision>1</cp:revision>
  <dcterms:created xsi:type="dcterms:W3CDTF">2019-12-17T09:11:09Z</dcterms:created>
  <dcterms:modified xsi:type="dcterms:W3CDTF">2019-12-17T09:12:26Z</dcterms:modified>
</cp:coreProperties>
</file>