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04935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5594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509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76827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40409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3985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66840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36204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269184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1887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767741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10.1.2020</a:t>
            </a:fld>
            <a:endParaRPr lang="tr-TR">
              <a:solidFill>
                <a:prstClr val="black">
                  <a:tint val="75000"/>
                </a:prstClr>
              </a:solidFill>
            </a:endParaRP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619250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0070" y="880745"/>
            <a:ext cx="7886700" cy="5535295"/>
          </a:xfrm>
        </p:spPr>
        <p:txBody>
          <a:bodyPr>
            <a:normAutofit fontScale="92500" lnSpcReduction="20000"/>
          </a:bodyPr>
          <a:lstStyle/>
          <a:p>
            <a:pPr marL="0" indent="0">
              <a:spcAft>
                <a:spcPts val="0"/>
              </a:spcAft>
              <a:buNone/>
              <a:tabLst>
                <a:tab pos="1914525" algn="l"/>
                <a:tab pos="1981200" algn="l"/>
              </a:tabLst>
            </a:pPr>
            <a:r>
              <a:rPr lang="tr-TR" b="1" dirty="0" smtClean="0">
                <a:latin typeface="Times New Roman" panose="02020603050405020304" pitchFamily="18" charset="0"/>
                <a:ea typeface="Times New Roman" panose="02020603050405020304" pitchFamily="18" charset="0"/>
              </a:rPr>
              <a:t>2. RİJİT CİSİMLERİN DENGESİ</a:t>
            </a:r>
          </a:p>
          <a:p>
            <a:pPr marL="0" indent="0" algn="just">
              <a:spcAft>
                <a:spcPts val="0"/>
              </a:spcAft>
              <a:buNone/>
              <a:tabLst>
                <a:tab pos="1914525" algn="l"/>
                <a:tab pos="1981200" algn="l"/>
              </a:tabLst>
            </a:pPr>
            <a:r>
              <a:rPr lang="tr-TR" dirty="0">
                <a:latin typeface="Times New Roman" panose="02020603050405020304" pitchFamily="18" charset="0"/>
                <a:ea typeface="Times New Roman" panose="02020603050405020304" pitchFamily="18" charset="0"/>
              </a:rPr>
              <a:t>Daha önceki bölümlerde de belirtildiği gibi statikte, kuvvet sistemlerinin denge halindeki </a:t>
            </a:r>
            <a:r>
              <a:rPr lang="tr-TR" dirty="0" err="1">
                <a:latin typeface="Times New Roman" panose="02020603050405020304" pitchFamily="18" charset="0"/>
                <a:ea typeface="Times New Roman" panose="02020603050405020304" pitchFamily="18" charset="0"/>
              </a:rPr>
              <a:t>rijit</a:t>
            </a:r>
            <a:r>
              <a:rPr lang="tr-TR" dirty="0">
                <a:latin typeface="Times New Roman" panose="02020603050405020304" pitchFamily="18" charset="0"/>
                <a:ea typeface="Times New Roman" panose="02020603050405020304" pitchFamily="18" charset="0"/>
              </a:rPr>
              <a:t> cisimler üzerindeki etkileri incelenir. Bu nedenle gerek </a:t>
            </a:r>
            <a:r>
              <a:rPr lang="tr-TR" dirty="0" err="1">
                <a:latin typeface="Times New Roman" panose="02020603050405020304" pitchFamily="18" charset="0"/>
                <a:ea typeface="Times New Roman" panose="02020603050405020304" pitchFamily="18" charset="0"/>
              </a:rPr>
              <a:t>rijit</a:t>
            </a:r>
            <a:r>
              <a:rPr lang="tr-TR" dirty="0">
                <a:latin typeface="Times New Roman" panose="02020603050405020304" pitchFamily="18" charset="0"/>
                <a:ea typeface="Times New Roman" panose="02020603050405020304" pitchFamily="18" charset="0"/>
              </a:rPr>
              <a:t> cisimler ve gerekse denge konusu statiğin temel konularını oluşturur. Dengenin anlamı, cismin durağan (hareketsiz) halde olması ya da doğrusal bir yörüngede sabit bir hızla hareket </a:t>
            </a:r>
            <a:r>
              <a:rPr lang="tr-TR" dirty="0" smtClean="0">
                <a:latin typeface="Times New Roman" panose="02020603050405020304" pitchFamily="18" charset="0"/>
                <a:ea typeface="Times New Roman" panose="02020603050405020304" pitchFamily="18" charset="0"/>
              </a:rPr>
              <a:t>etmesidir. Bir </a:t>
            </a:r>
            <a:r>
              <a:rPr lang="tr-TR" dirty="0">
                <a:latin typeface="Times New Roman" panose="02020603050405020304" pitchFamily="18" charset="0"/>
                <a:ea typeface="Times New Roman" panose="02020603050405020304" pitchFamily="18" charset="0"/>
              </a:rPr>
              <a:t>cismin hareketsiz kalabilmesi için cismin hiçbir doğrultuda öteleme yapmaması ve hiçbir eksen etrafında dönmemesi </a:t>
            </a:r>
            <a:r>
              <a:rPr lang="tr-TR" dirty="0" smtClean="0">
                <a:latin typeface="Times New Roman" panose="02020603050405020304" pitchFamily="18" charset="0"/>
                <a:ea typeface="Times New Roman" panose="02020603050405020304" pitchFamily="18" charset="0"/>
              </a:rPr>
              <a:t>gerekir.</a:t>
            </a:r>
          </a:p>
          <a:p>
            <a:pPr indent="0" algn="ctr">
              <a:spcAft>
                <a:spcPts val="0"/>
              </a:spcAft>
              <a:buNone/>
            </a:pPr>
            <a:r>
              <a:rPr lang="tr-TR" dirty="0">
                <a:latin typeface="Times New Roman" panose="02020603050405020304" pitchFamily="18" charset="0"/>
                <a:ea typeface="Times New Roman" panose="02020603050405020304" pitchFamily="18" charset="0"/>
              </a:rPr>
              <a:t>∑ F = 0       ve         ∑ </a:t>
            </a:r>
            <a:r>
              <a:rPr lang="tr-TR" dirty="0" err="1">
                <a:latin typeface="Times New Roman" panose="02020603050405020304" pitchFamily="18" charset="0"/>
                <a:ea typeface="Times New Roman" panose="02020603050405020304" pitchFamily="18" charset="0"/>
              </a:rPr>
              <a:t>M</a:t>
            </a:r>
            <a:r>
              <a:rPr lang="tr-TR" baseline="-25000" dirty="0" err="1">
                <a:latin typeface="Times New Roman" panose="02020603050405020304" pitchFamily="18" charset="0"/>
                <a:ea typeface="Times New Roman" panose="02020603050405020304" pitchFamily="18" charset="0"/>
              </a:rPr>
              <a:t>o</a:t>
            </a:r>
            <a:r>
              <a:rPr lang="tr-TR" dirty="0">
                <a:latin typeface="Times New Roman" panose="02020603050405020304" pitchFamily="18" charset="0"/>
                <a:ea typeface="Times New Roman" panose="02020603050405020304" pitchFamily="18" charset="0"/>
              </a:rPr>
              <a:t> = 0</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tabLst>
                <a:tab pos="1914525" algn="l"/>
                <a:tab pos="1981200" algn="l"/>
              </a:tabLst>
            </a:pPr>
            <a:r>
              <a:rPr lang="tr-TR" sz="2400" b="1" dirty="0" smtClean="0">
                <a:latin typeface="Times New Roman" panose="02020603050405020304" pitchFamily="18" charset="0"/>
                <a:ea typeface="Times New Roman" panose="02020603050405020304" pitchFamily="18" charset="0"/>
              </a:rPr>
              <a:t>CİSİMLERİN DÜZLEMDE BAĞLANMASI</a:t>
            </a:r>
          </a:p>
          <a:p>
            <a:pPr marL="0" indent="0" algn="just">
              <a:spcAft>
                <a:spcPts val="0"/>
              </a:spcAft>
              <a:buNone/>
              <a:tabLst>
                <a:tab pos="1914525" algn="l"/>
                <a:tab pos="1981200" algn="l"/>
              </a:tabLst>
            </a:pPr>
            <a:r>
              <a:rPr lang="tr-TR" dirty="0" smtClean="0">
                <a:latin typeface="Times New Roman" panose="02020603050405020304" pitchFamily="18" charset="0"/>
                <a:ea typeface="Times New Roman" panose="02020603050405020304" pitchFamily="18" charset="0"/>
              </a:rPr>
              <a:t>Cisimlerin </a:t>
            </a:r>
            <a:r>
              <a:rPr lang="tr-TR" dirty="0">
                <a:latin typeface="Times New Roman" panose="02020603050405020304" pitchFamily="18" charset="0"/>
                <a:ea typeface="Times New Roman" panose="02020603050405020304" pitchFamily="18" charset="0"/>
              </a:rPr>
              <a:t>bağlanması mühendisliğin en önemli konularından birisidir.  Özellikle   yapılar  ve  yapıları   oluşturan   elemanların   büyük  bir </a:t>
            </a:r>
            <a:r>
              <a:rPr lang="tr-TR" dirty="0" smtClean="0">
                <a:latin typeface="Times New Roman" panose="02020603050405020304" pitchFamily="18" charset="0"/>
                <a:ea typeface="Times New Roman" panose="02020603050405020304" pitchFamily="18" charset="0"/>
              </a:rPr>
              <a:t>çoğunluğu </a:t>
            </a:r>
            <a:r>
              <a:rPr lang="tr-TR" dirty="0">
                <a:latin typeface="Times New Roman" panose="02020603050405020304" pitchFamily="18" charset="0"/>
                <a:ea typeface="Times New Roman" panose="02020603050405020304" pitchFamily="18" charset="0"/>
              </a:rPr>
              <a:t>uzayda serbestçe hareket edemeyecek şekilde kısmen veya tamamen bağlanırlar. </a:t>
            </a:r>
            <a:endParaRPr lang="tr-TR" b="1" dirty="0" smtClean="0">
              <a:latin typeface="Times New Roman" panose="02020603050405020304" pitchFamily="18" charset="0"/>
              <a:ea typeface="Times New Roman" panose="02020603050405020304" pitchFamily="18" charset="0"/>
            </a:endParaRPr>
          </a:p>
          <a:p>
            <a:pPr marL="0" indent="0" algn="just">
              <a:spcAft>
                <a:spcPts val="0"/>
              </a:spcAft>
              <a:buNone/>
              <a:tabLst>
                <a:tab pos="1914525" algn="l"/>
                <a:tab pos="1981200" algn="l"/>
              </a:tabLst>
            </a:pP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3882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14350" y="789307"/>
            <a:ext cx="7886700" cy="5641975"/>
          </a:xfrm>
        </p:spPr>
        <p:txBody>
          <a:bodyPr>
            <a:normAutofit lnSpcReduction="10000"/>
          </a:bodyPr>
          <a:lstStyle/>
          <a:p>
            <a:pPr marL="0" indent="0" algn="just">
              <a:buNone/>
            </a:pPr>
            <a:r>
              <a:rPr lang="tr-TR" dirty="0">
                <a:latin typeface="Times New Roman" panose="02020603050405020304" pitchFamily="18" charset="0"/>
                <a:ea typeface="Times New Roman" panose="02020603050405020304" pitchFamily="18" charset="0"/>
              </a:rPr>
              <a:t>Bağlanan iki cisim birbirlerine mesnet (bağ) aracılığı ile kuvvet aktarırlar. Bu kuvvetlere </a:t>
            </a:r>
            <a:r>
              <a:rPr lang="tr-TR" b="1" i="1" dirty="0">
                <a:latin typeface="Times New Roman" panose="02020603050405020304" pitchFamily="18" charset="0"/>
                <a:ea typeface="Times New Roman" panose="02020603050405020304" pitchFamily="18" charset="0"/>
              </a:rPr>
              <a:t>mesnet (bağ) kuvvetleri</a:t>
            </a:r>
            <a:r>
              <a:rPr lang="tr-TR" dirty="0">
                <a:latin typeface="Times New Roman" panose="02020603050405020304" pitchFamily="18" charset="0"/>
                <a:ea typeface="Times New Roman" panose="02020603050405020304" pitchFamily="18" charset="0"/>
              </a:rPr>
              <a:t> adı verilir ve bunlar karşılıklı etki tepkiden oluşan kuvvetlerdir. </a:t>
            </a:r>
          </a:p>
          <a:p>
            <a:pPr marL="0" indent="0" algn="just">
              <a:buNone/>
            </a:pPr>
            <a:r>
              <a:rPr lang="tr-TR" sz="2400" b="1" dirty="0" smtClean="0">
                <a:latin typeface="Times New Roman" panose="02020603050405020304" pitchFamily="18" charset="0"/>
                <a:ea typeface="Times New Roman" panose="02020603050405020304" pitchFamily="18" charset="0"/>
              </a:rPr>
              <a:t>DÜZLEMDE </a:t>
            </a:r>
            <a:r>
              <a:rPr lang="tr-TR" sz="2400" b="1" dirty="0">
                <a:latin typeface="Times New Roman" panose="02020603050405020304" pitchFamily="18" charset="0"/>
                <a:ea typeface="Times New Roman" panose="02020603050405020304" pitchFamily="18" charset="0"/>
              </a:rPr>
              <a:t>MESNET </a:t>
            </a:r>
            <a:r>
              <a:rPr lang="tr-TR" sz="2400" b="1" dirty="0" smtClean="0">
                <a:latin typeface="Times New Roman" panose="02020603050405020304" pitchFamily="18" charset="0"/>
                <a:ea typeface="Times New Roman" panose="02020603050405020304" pitchFamily="18" charset="0"/>
              </a:rPr>
              <a:t>TİPLERİ</a:t>
            </a:r>
          </a:p>
          <a:p>
            <a:pPr marL="0" indent="0" algn="just">
              <a:buNone/>
            </a:pPr>
            <a:r>
              <a:rPr lang="tr-TR" dirty="0" smtClean="0">
                <a:latin typeface="Times New Roman" panose="02020603050405020304" pitchFamily="18" charset="0"/>
                <a:ea typeface="Times New Roman" panose="02020603050405020304" pitchFamily="18" charset="0"/>
              </a:rPr>
              <a:t>Bir </a:t>
            </a:r>
            <a:r>
              <a:rPr lang="tr-TR" dirty="0">
                <a:latin typeface="Times New Roman" panose="02020603050405020304" pitchFamily="18" charset="0"/>
                <a:ea typeface="Times New Roman" panose="02020603050405020304" pitchFamily="18" charset="0"/>
              </a:rPr>
              <a:t>cismin dış kuvvetlerin etkisi altında hareket etmemesi için çevresine çeşitli mesnetlerle bağlanmış olması gerekir. Bir cismin diğer bir cisme bağlanması, bağlanacak cismin serbestlik derecesinin yok edilmesi ile gerçekleşir. Cismin serbestlik derecesinin tamamı yok edilirse </a:t>
            </a:r>
            <a:r>
              <a:rPr lang="tr-TR" b="1" i="1" dirty="0">
                <a:latin typeface="Times New Roman" panose="02020603050405020304" pitchFamily="18" charset="0"/>
                <a:ea typeface="Times New Roman" panose="02020603050405020304" pitchFamily="18" charset="0"/>
              </a:rPr>
              <a:t>tam bağlı (statikçe belirli veya </a:t>
            </a:r>
            <a:r>
              <a:rPr lang="tr-TR" b="1" i="1" dirty="0" err="1">
                <a:latin typeface="Times New Roman" panose="02020603050405020304" pitchFamily="18" charset="0"/>
                <a:ea typeface="Times New Roman" panose="02020603050405020304" pitchFamily="18" charset="0"/>
              </a:rPr>
              <a:t>izostatik</a:t>
            </a:r>
            <a:r>
              <a:rPr lang="tr-TR" b="1" i="1" dirty="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bir kısmı yok edilirse </a:t>
            </a:r>
            <a:r>
              <a:rPr lang="tr-TR" b="1" i="1" dirty="0">
                <a:latin typeface="Times New Roman" panose="02020603050405020304" pitchFamily="18" charset="0"/>
                <a:ea typeface="Times New Roman" panose="02020603050405020304" pitchFamily="18" charset="0"/>
              </a:rPr>
              <a:t>eksik bağlı (oynak)</a:t>
            </a:r>
            <a:r>
              <a:rPr lang="tr-TR" dirty="0">
                <a:latin typeface="Times New Roman" panose="02020603050405020304" pitchFamily="18" charset="0"/>
                <a:ea typeface="Times New Roman" panose="02020603050405020304" pitchFamily="18" charset="0"/>
              </a:rPr>
              <a:t>, cismin serbestlik derecesinden fazlası yok edilirse </a:t>
            </a:r>
            <a:r>
              <a:rPr lang="tr-TR" b="1" i="1" dirty="0">
                <a:latin typeface="Times New Roman" panose="02020603050405020304" pitchFamily="18" charset="0"/>
                <a:ea typeface="Times New Roman" panose="02020603050405020304" pitchFamily="18" charset="0"/>
              </a:rPr>
              <a:t>fazla bağlı (statikçe belirsiz veya </a:t>
            </a:r>
            <a:r>
              <a:rPr lang="tr-TR" b="1" i="1" dirty="0" err="1">
                <a:latin typeface="Times New Roman" panose="02020603050405020304" pitchFamily="18" charset="0"/>
                <a:ea typeface="Times New Roman" panose="02020603050405020304" pitchFamily="18" charset="0"/>
              </a:rPr>
              <a:t>hiperstatik</a:t>
            </a:r>
            <a:r>
              <a:rPr lang="tr-TR" b="1" i="1" dirty="0">
                <a:latin typeface="Times New Roman" panose="02020603050405020304" pitchFamily="18" charset="0"/>
                <a:ea typeface="Times New Roman" panose="02020603050405020304" pitchFamily="18" charset="0"/>
              </a:rPr>
              <a:t>) sistemler </a:t>
            </a:r>
            <a:r>
              <a:rPr lang="tr-TR" dirty="0">
                <a:latin typeface="Times New Roman" panose="02020603050405020304" pitchFamily="18" charset="0"/>
                <a:ea typeface="Times New Roman" panose="02020603050405020304" pitchFamily="18" charset="0"/>
              </a:rPr>
              <a:t>adları </a:t>
            </a:r>
            <a:r>
              <a:rPr lang="tr-TR" dirty="0" smtClean="0">
                <a:latin typeface="Times New Roman" panose="02020603050405020304" pitchFamily="18" charset="0"/>
                <a:ea typeface="Times New Roman" panose="02020603050405020304" pitchFamily="18" charset="0"/>
              </a:rPr>
              <a:t>verilir.</a:t>
            </a:r>
            <a:endParaRPr lang="tr-TR" dirty="0"/>
          </a:p>
        </p:txBody>
      </p:sp>
    </p:spTree>
    <p:extLst>
      <p:ext uri="{BB962C8B-B14F-4D97-AF65-F5344CB8AC3E}">
        <p14:creationId xmlns:p14="http://schemas.microsoft.com/office/powerpoint/2010/main" val="1322034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377190" y="850267"/>
            <a:ext cx="7886700" cy="5367655"/>
          </a:xfrm>
        </p:spPr>
        <p:txBody>
          <a:bodyPr>
            <a:normAutofit fontScale="92500" lnSpcReduction="10000"/>
          </a:bodyPr>
          <a:lstStyle/>
          <a:p>
            <a:pPr marL="0" indent="0" algn="just">
              <a:spcAft>
                <a:spcPts val="0"/>
              </a:spcAft>
              <a:buNone/>
            </a:pPr>
            <a:r>
              <a:rPr lang="tr-TR" dirty="0" smtClean="0">
                <a:latin typeface="Times New Roman" panose="02020603050405020304" pitchFamily="18" charset="0"/>
                <a:ea typeface="Times New Roman" panose="02020603050405020304" pitchFamily="18" charset="0"/>
              </a:rPr>
              <a:t>Bir </a:t>
            </a:r>
            <a:r>
              <a:rPr lang="tr-TR" dirty="0">
                <a:latin typeface="Times New Roman" panose="02020603050405020304" pitchFamily="18" charset="0"/>
                <a:ea typeface="Times New Roman" panose="02020603050405020304" pitchFamily="18" charset="0"/>
              </a:rPr>
              <a:t>cismin sabit bir cisme bağlandığı yere </a:t>
            </a:r>
            <a:r>
              <a:rPr lang="tr-TR" b="1" i="1" dirty="0">
                <a:latin typeface="Times New Roman" panose="02020603050405020304" pitchFamily="18" charset="0"/>
                <a:ea typeface="Times New Roman" panose="02020603050405020304" pitchFamily="18" charset="0"/>
              </a:rPr>
              <a:t>mesnet (bağ) </a:t>
            </a:r>
            <a:r>
              <a:rPr lang="tr-TR" dirty="0">
                <a:latin typeface="Times New Roman" panose="02020603050405020304" pitchFamily="18" charset="0"/>
                <a:ea typeface="Times New Roman" panose="02020603050405020304" pitchFamily="18" charset="0"/>
              </a:rPr>
              <a:t>adı verilir. Diğer bir deyişle mesnet, bağlanılan ya da dayanılan yer demektir. Mesnetler içerisinde ötelenme serbestliği olanlarına genelde </a:t>
            </a:r>
            <a:r>
              <a:rPr lang="tr-TR" b="1" i="1" dirty="0">
                <a:latin typeface="Times New Roman" panose="02020603050405020304" pitchFamily="18" charset="0"/>
                <a:ea typeface="Times New Roman" panose="02020603050405020304" pitchFamily="18" charset="0"/>
              </a:rPr>
              <a:t>kayıcı mesnetler</a:t>
            </a:r>
            <a:r>
              <a:rPr lang="tr-TR" dirty="0">
                <a:latin typeface="Times New Roman" panose="02020603050405020304" pitchFamily="18" charset="0"/>
                <a:ea typeface="Times New Roman" panose="02020603050405020304" pitchFamily="18" charset="0"/>
              </a:rPr>
              <a:t>,  dönme  serbestliği   olanlarına   </a:t>
            </a:r>
            <a:r>
              <a:rPr lang="tr-TR" b="1" i="1" dirty="0">
                <a:latin typeface="Times New Roman" panose="02020603050405020304" pitchFamily="18" charset="0"/>
                <a:ea typeface="Times New Roman" panose="02020603050405020304" pitchFamily="18" charset="0"/>
              </a:rPr>
              <a:t>mafsallı  mesnetler</a:t>
            </a:r>
            <a:r>
              <a:rPr lang="tr-TR" dirty="0">
                <a:latin typeface="Times New Roman" panose="02020603050405020304" pitchFamily="18" charset="0"/>
                <a:ea typeface="Times New Roman" panose="02020603050405020304" pitchFamily="18" charset="0"/>
              </a:rPr>
              <a:t>   adı   verilir. Ötelenme serbestliği bulunmayan mesnetlere </a:t>
            </a:r>
            <a:r>
              <a:rPr lang="tr-TR" b="1" i="1" dirty="0">
                <a:latin typeface="Times New Roman" panose="02020603050405020304" pitchFamily="18" charset="0"/>
                <a:ea typeface="Times New Roman" panose="02020603050405020304" pitchFamily="18" charset="0"/>
              </a:rPr>
              <a:t>sabit mesnetler</a:t>
            </a:r>
            <a:r>
              <a:rPr lang="tr-TR" dirty="0">
                <a:latin typeface="Times New Roman" panose="02020603050405020304" pitchFamily="18" charset="0"/>
                <a:ea typeface="Times New Roman" panose="02020603050405020304" pitchFamily="18" charset="0"/>
              </a:rPr>
              <a:t>, dönme serbestliği bulunmayan mesnetlere de </a:t>
            </a:r>
            <a:r>
              <a:rPr lang="tr-TR" b="1" i="1" dirty="0">
                <a:latin typeface="Times New Roman" panose="02020603050405020304" pitchFamily="18" charset="0"/>
                <a:ea typeface="Times New Roman" panose="02020603050405020304" pitchFamily="18" charset="0"/>
              </a:rPr>
              <a:t>ankastre mesnetler</a:t>
            </a:r>
            <a:r>
              <a:rPr lang="tr-TR" dirty="0">
                <a:latin typeface="Times New Roman" panose="02020603050405020304" pitchFamily="18" charset="0"/>
                <a:ea typeface="Times New Roman" panose="02020603050405020304" pitchFamily="18" charset="0"/>
              </a:rPr>
              <a:t> denir. İki boyutlu bir yapıya gelen tepkiler, mesnetlerin çeşidine göre üç grupta </a:t>
            </a:r>
            <a:r>
              <a:rPr lang="tr-TR" dirty="0" smtClean="0">
                <a:latin typeface="Times New Roman" panose="02020603050405020304" pitchFamily="18" charset="0"/>
                <a:ea typeface="Times New Roman" panose="02020603050405020304" pitchFamily="18" charset="0"/>
              </a:rPr>
              <a:t>toplanabilirler:</a:t>
            </a:r>
            <a:endParaRPr lang="tr-TR" dirty="0">
              <a:latin typeface="Times New Roman" panose="02020603050405020304" pitchFamily="18" charset="0"/>
              <a:ea typeface="Times New Roman" panose="02020603050405020304" pitchFamily="18" charset="0"/>
            </a:endParaRPr>
          </a:p>
          <a:p>
            <a:pPr marL="0" indent="0" algn="just">
              <a:spcAft>
                <a:spcPts val="0"/>
              </a:spcAft>
              <a:buNone/>
            </a:pPr>
            <a:r>
              <a:rPr lang="tr-TR" b="1" i="1" dirty="0">
                <a:latin typeface="Times New Roman" panose="02020603050405020304" pitchFamily="18" charset="0"/>
                <a:ea typeface="Times New Roman" panose="02020603050405020304" pitchFamily="18" charset="0"/>
              </a:rPr>
              <a:t>Doğrultusu Belirli Bir Tepki Kuvveti Veren </a:t>
            </a:r>
            <a:r>
              <a:rPr lang="tr-TR" b="1" i="1" dirty="0" smtClean="0">
                <a:latin typeface="Times New Roman" panose="02020603050405020304" pitchFamily="18" charset="0"/>
                <a:ea typeface="Times New Roman" panose="02020603050405020304" pitchFamily="18" charset="0"/>
              </a:rPr>
              <a:t>Mesnetler: </a:t>
            </a:r>
            <a:r>
              <a:rPr lang="tr-TR" dirty="0">
                <a:latin typeface="Times New Roman" panose="02020603050405020304" pitchFamily="18" charset="0"/>
                <a:ea typeface="Times New Roman" panose="02020603050405020304" pitchFamily="18" charset="0"/>
              </a:rPr>
              <a:t>Bu tip mesnetler ancak tek doğrultuda harekete engel olabilirler. Bu gruptaki mesnetler; kayıcı mafsallar, cilalı yüzeyler, pandül ayaklar, kablolar, cilalı yarıktan geçen pimler şeklinde olabilirler.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i="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64837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8630" y="895987"/>
            <a:ext cx="7886700" cy="5626735"/>
          </a:xfrm>
        </p:spPr>
        <p:txBody>
          <a:bodyPr>
            <a:normAutofit fontScale="92500" lnSpcReduction="10000"/>
          </a:bodyPr>
          <a:lstStyle/>
          <a:p>
            <a:pPr marL="0" indent="0" algn="just">
              <a:spcAft>
                <a:spcPts val="0"/>
              </a:spcAft>
              <a:buNone/>
            </a:pPr>
            <a:r>
              <a:rPr lang="tr-TR" b="1" i="1" dirty="0" smtClean="0">
                <a:latin typeface="Times New Roman" panose="02020603050405020304" pitchFamily="18" charset="0"/>
                <a:ea typeface="Times New Roman" panose="02020603050405020304" pitchFamily="18" charset="0"/>
              </a:rPr>
              <a:t>Doğrultusu Belirli Olmayan Bir Tepki Kuvveti Veren Mesnetler: </a:t>
            </a:r>
            <a:r>
              <a:rPr lang="tr-TR" dirty="0" smtClean="0">
                <a:latin typeface="Times New Roman" panose="02020603050405020304" pitchFamily="18" charset="0"/>
                <a:ea typeface="Times New Roman" panose="02020603050405020304" pitchFamily="18" charset="0"/>
              </a:rPr>
              <a:t>Bu tip mesnetler serbest cismin her doğrultudaki ötelenme hareketine engel olurlarken, cismin bağ etrafında dönmesini engelleyemezler. Bu gruptaki mesnetler, mafsallar ve pürüzlü yüzeylerdir.</a:t>
            </a:r>
          </a:p>
          <a:p>
            <a:pPr marL="0" indent="0" algn="just">
              <a:spcAft>
                <a:spcPts val="0"/>
              </a:spcAft>
              <a:buNone/>
            </a:pPr>
            <a:r>
              <a:rPr lang="tr-TR" b="1" i="1" dirty="0">
                <a:latin typeface="Times New Roman" panose="02020603050405020304" pitchFamily="18" charset="0"/>
                <a:ea typeface="Times New Roman" panose="02020603050405020304" pitchFamily="18" charset="0"/>
              </a:rPr>
              <a:t>Bir Kuvvet ve Kuvvet Çifti Veren </a:t>
            </a:r>
            <a:r>
              <a:rPr lang="tr-TR" b="1" i="1" dirty="0" smtClean="0">
                <a:latin typeface="Times New Roman" panose="02020603050405020304" pitchFamily="18" charset="0"/>
                <a:ea typeface="Times New Roman" panose="02020603050405020304" pitchFamily="18" charset="0"/>
              </a:rPr>
              <a:t>Mesnetler: </a:t>
            </a:r>
            <a:r>
              <a:rPr lang="tr-TR" dirty="0" smtClean="0">
                <a:latin typeface="Times New Roman" panose="02020603050405020304" pitchFamily="18" charset="0"/>
                <a:ea typeface="Times New Roman" panose="02020603050405020304" pitchFamily="18" charset="0"/>
              </a:rPr>
              <a:t>Bu </a:t>
            </a:r>
            <a:r>
              <a:rPr lang="tr-TR" dirty="0">
                <a:latin typeface="Times New Roman" panose="02020603050405020304" pitchFamily="18" charset="0"/>
                <a:ea typeface="Times New Roman" panose="02020603050405020304" pitchFamily="18" charset="0"/>
              </a:rPr>
              <a:t>gruptaki mesnetlerin en tipik olanı ankastre mesnetlerdir. Bunlar cismin her türlü hareketine engel olan ve dolayısıyla cismi tam olarak bağlayan mesnetlerdir.</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b="1" dirty="0">
                <a:latin typeface="Times New Roman" panose="02020603050405020304" pitchFamily="18" charset="0"/>
                <a:ea typeface="Times New Roman" panose="02020603050405020304" pitchFamily="18" charset="0"/>
              </a:rPr>
              <a:t>RİJİT CİSİMLERDE YÜKLEME </a:t>
            </a:r>
            <a:r>
              <a:rPr lang="tr-TR" b="1" dirty="0" smtClean="0">
                <a:latin typeface="Times New Roman" panose="02020603050405020304" pitchFamily="18" charset="0"/>
                <a:ea typeface="Times New Roman" panose="02020603050405020304" pitchFamily="18" charset="0"/>
              </a:rPr>
              <a:t>DURUMLARI</a:t>
            </a:r>
          </a:p>
          <a:p>
            <a:pPr marL="0" indent="0" algn="just">
              <a:spcAft>
                <a:spcPts val="0"/>
              </a:spcAft>
              <a:buNone/>
            </a:pPr>
            <a:r>
              <a:rPr lang="tr-TR" dirty="0" err="1" smtClean="0">
                <a:latin typeface="Times New Roman" panose="02020603050405020304" pitchFamily="18" charset="0"/>
                <a:ea typeface="Times New Roman" panose="02020603050405020304" pitchFamily="18" charset="0"/>
              </a:rPr>
              <a:t>Rijit</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cisimlere gelen yükler etki ediş biçimlerine </a:t>
            </a:r>
            <a:r>
              <a:rPr lang="tr-TR" dirty="0" smtClean="0">
                <a:latin typeface="Times New Roman" panose="02020603050405020304" pitchFamily="18" charset="0"/>
                <a:ea typeface="Times New Roman" panose="02020603050405020304" pitchFamily="18" charset="0"/>
              </a:rPr>
              <a:t>göre; </a:t>
            </a:r>
            <a:r>
              <a:rPr lang="tr-TR" i="1" dirty="0">
                <a:latin typeface="Times New Roman" panose="02020603050405020304" pitchFamily="18" charset="0"/>
                <a:ea typeface="Times New Roman" panose="02020603050405020304" pitchFamily="18" charset="0"/>
              </a:rPr>
              <a:t>Tekil (bireysel, konsantre) yükler </a:t>
            </a:r>
            <a:r>
              <a:rPr lang="tr-TR" dirty="0" smtClean="0">
                <a:latin typeface="Times New Roman" panose="02020603050405020304" pitchFamily="18" charset="0"/>
                <a:ea typeface="Times New Roman" panose="02020603050405020304" pitchFamily="18" charset="0"/>
              </a:rPr>
              <a:t>ve </a:t>
            </a:r>
            <a:r>
              <a:rPr lang="tr-TR" i="1" dirty="0">
                <a:latin typeface="Times New Roman" panose="02020603050405020304" pitchFamily="18" charset="0"/>
                <a:ea typeface="Times New Roman" panose="02020603050405020304" pitchFamily="18" charset="0"/>
              </a:rPr>
              <a:t>Yayılı yükler </a:t>
            </a:r>
            <a:r>
              <a:rPr lang="tr-TR" dirty="0">
                <a:latin typeface="Times New Roman" panose="02020603050405020304" pitchFamily="18" charset="0"/>
                <a:ea typeface="Times New Roman" panose="02020603050405020304" pitchFamily="18" charset="0"/>
              </a:rPr>
              <a:t>olmak üzere iki grupta toplanabilir.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Tekil yükler; </a:t>
            </a:r>
            <a:r>
              <a:rPr lang="tr-TR" dirty="0" err="1">
                <a:latin typeface="Times New Roman" panose="02020603050405020304" pitchFamily="18" charset="0"/>
                <a:ea typeface="Times New Roman" panose="02020603050405020304" pitchFamily="18" charset="0"/>
              </a:rPr>
              <a:t>rijit</a:t>
            </a:r>
            <a:r>
              <a:rPr lang="tr-TR" dirty="0">
                <a:latin typeface="Times New Roman" panose="02020603050405020304" pitchFamily="18" charset="0"/>
                <a:ea typeface="Times New Roman" panose="02020603050405020304" pitchFamily="18" charset="0"/>
              </a:rPr>
              <a:t> cismin herhangi bir noktası veya çizgisi boyunca etki eden </a:t>
            </a:r>
            <a:r>
              <a:rPr lang="tr-TR" dirty="0" smtClean="0">
                <a:latin typeface="Times New Roman" panose="02020603050405020304" pitchFamily="18" charset="0"/>
                <a:ea typeface="Times New Roman" panose="02020603050405020304" pitchFamily="18" charset="0"/>
              </a:rPr>
              <a:t>yüklerdir.</a:t>
            </a: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50112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80060" y="835027"/>
            <a:ext cx="7886700" cy="5611495"/>
          </a:xfrm>
        </p:spPr>
        <p:txBody>
          <a:bodyPr>
            <a:normAutofit fontScale="925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Yayılı yükler; bir çubuk ekseni boyunca veya büyük bir alan üzerine etki eden </a:t>
            </a:r>
            <a:r>
              <a:rPr lang="tr-TR" dirty="0" smtClean="0">
                <a:latin typeface="Times New Roman" panose="02020603050405020304" pitchFamily="18" charset="0"/>
                <a:ea typeface="Times New Roman" panose="02020603050405020304" pitchFamily="18" charset="0"/>
              </a:rPr>
              <a:t>yüklerdir.</a:t>
            </a:r>
            <a:r>
              <a:rPr lang="tr-TR" dirty="0">
                <a:latin typeface="Times New Roman" panose="02020603050405020304" pitchFamily="18" charset="0"/>
                <a:ea typeface="Times New Roman" panose="02020603050405020304" pitchFamily="18" charset="0"/>
              </a:rPr>
              <a:t> Mühendislik uygulamalarında en sık karşılaşılan yüklerdir. Yayılı yükler, depolanan bir malzemenin ağırlığı, kar, rüzgar, su, toprak vb. yüklerden oluşabilir. Yük, tüm eksen uzunluğuna veya alana eş bir şekilde (doğrusal) dağılmış ise </a:t>
            </a:r>
            <a:r>
              <a:rPr lang="tr-TR" b="1" i="1" dirty="0">
                <a:latin typeface="Times New Roman" panose="02020603050405020304" pitchFamily="18" charset="0"/>
                <a:ea typeface="Times New Roman" panose="02020603050405020304" pitchFamily="18" charset="0"/>
              </a:rPr>
              <a:t>düzgün yayılı yük</a:t>
            </a:r>
            <a:r>
              <a:rPr lang="tr-TR" dirty="0">
                <a:latin typeface="Times New Roman" panose="02020603050405020304" pitchFamily="18" charset="0"/>
                <a:ea typeface="Times New Roman" panose="02020603050405020304" pitchFamily="18" charset="0"/>
              </a:rPr>
              <a:t>, eş bir şekilde dağılmamış ise </a:t>
            </a:r>
            <a:r>
              <a:rPr lang="tr-TR" b="1" i="1" dirty="0">
                <a:latin typeface="Times New Roman" panose="02020603050405020304" pitchFamily="18" charset="0"/>
                <a:ea typeface="Times New Roman" panose="02020603050405020304" pitchFamily="18" charset="0"/>
              </a:rPr>
              <a:t>düzgün olmayan (değişken) yayılı yük</a:t>
            </a:r>
            <a:r>
              <a:rPr lang="tr-TR" dirty="0">
                <a:latin typeface="Times New Roman" panose="02020603050405020304" pitchFamily="18" charset="0"/>
                <a:ea typeface="Times New Roman" panose="02020603050405020304" pitchFamily="18" charset="0"/>
              </a:rPr>
              <a:t> olarak ifade edilir.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dirty="0" err="1" smtClean="0">
                <a:latin typeface="Times New Roman" panose="02020603050405020304" pitchFamily="18" charset="0"/>
                <a:ea typeface="Times New Roman" panose="02020603050405020304" pitchFamily="18" charset="0"/>
              </a:rPr>
              <a:t>Rijit</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cisimlere etki eden yayılı yükler, hesaplamalarda kolaylık sağlamak amacıyla sistemin statik durumunu değiştirmeyecek biçimde </a:t>
            </a:r>
            <a:r>
              <a:rPr lang="tr-TR" b="1" i="1" dirty="0">
                <a:latin typeface="Times New Roman" panose="02020603050405020304" pitchFamily="18" charset="0"/>
                <a:ea typeface="Times New Roman" panose="02020603050405020304" pitchFamily="18" charset="0"/>
              </a:rPr>
              <a:t>eşdeğer tekil kuvvetler </a:t>
            </a:r>
            <a:r>
              <a:rPr lang="tr-TR" dirty="0">
                <a:latin typeface="Times New Roman" panose="02020603050405020304" pitchFamily="18" charset="0"/>
                <a:ea typeface="Times New Roman" panose="02020603050405020304" pitchFamily="18" charset="0"/>
              </a:rPr>
              <a:t>ile ifade edilebilirler. Eşdeğer tekil yükün büyüklüğü, verilen yayılı yük diyagramı altında kalan alana eşittir. Bu yükün uygulama noktası ise, yayılı yük diyagramının ağırlık merkezi veya geometrik merkezidir.</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5649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1500" y="774067"/>
            <a:ext cx="7886700" cy="5489575"/>
          </a:xfrm>
        </p:spPr>
        <p:txBody>
          <a:bodyPr/>
          <a:lstStyle/>
          <a:p>
            <a:pPr marL="0" indent="0">
              <a:spcAft>
                <a:spcPts val="0"/>
              </a:spcAft>
              <a:buNone/>
            </a:pPr>
            <a:r>
              <a:rPr lang="tr-TR" b="1" dirty="0" smtClean="0">
                <a:latin typeface="Times New Roman" panose="02020603050405020304" pitchFamily="18" charset="0"/>
                <a:ea typeface="Times New Roman" panose="02020603050405020304" pitchFamily="18" charset="0"/>
              </a:rPr>
              <a:t>DÜZLEM </a:t>
            </a:r>
            <a:r>
              <a:rPr lang="tr-TR" b="1" dirty="0">
                <a:latin typeface="Times New Roman" panose="02020603050405020304" pitchFamily="18" charset="0"/>
                <a:ea typeface="Times New Roman" panose="02020603050405020304" pitchFamily="18" charset="0"/>
              </a:rPr>
              <a:t>KUVVETLER SİSTEMİNİN </a:t>
            </a:r>
            <a:r>
              <a:rPr lang="tr-TR" b="1" dirty="0" smtClean="0">
                <a:latin typeface="Times New Roman" panose="02020603050405020304" pitchFamily="18" charset="0"/>
                <a:ea typeface="Times New Roman" panose="02020603050405020304" pitchFamily="18" charset="0"/>
              </a:rPr>
              <a:t>DENGESİ</a:t>
            </a:r>
          </a:p>
          <a:p>
            <a:pPr marL="0" indent="0">
              <a:spcAft>
                <a:spcPts val="0"/>
              </a:spcAft>
              <a:buNone/>
            </a:pPr>
            <a:r>
              <a:rPr lang="tr-TR" b="1" i="1" dirty="0" smtClean="0">
                <a:latin typeface="Times New Roman" panose="02020603050405020304" pitchFamily="18" charset="0"/>
                <a:ea typeface="Times New Roman" panose="02020603050405020304" pitchFamily="18" charset="0"/>
              </a:rPr>
              <a:t>Bir </a:t>
            </a:r>
            <a:r>
              <a:rPr lang="tr-TR" b="1" i="1" dirty="0">
                <a:latin typeface="Times New Roman" panose="02020603050405020304" pitchFamily="18" charset="0"/>
                <a:ea typeface="Times New Roman" panose="02020603050405020304" pitchFamily="18" charset="0"/>
              </a:rPr>
              <a:t>Noktada Kesişen Kuvvetler Sisteminin </a:t>
            </a:r>
            <a:r>
              <a:rPr lang="tr-TR" b="1" i="1" dirty="0" smtClean="0">
                <a:latin typeface="Times New Roman" panose="02020603050405020304" pitchFamily="18" charset="0"/>
                <a:ea typeface="Times New Roman" panose="02020603050405020304" pitchFamily="18" charset="0"/>
              </a:rPr>
              <a:t>Dengesi</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Bir </a:t>
            </a:r>
            <a:r>
              <a:rPr lang="tr-TR" dirty="0">
                <a:latin typeface="Times New Roman" panose="02020603050405020304" pitchFamily="18" charset="0"/>
                <a:ea typeface="Times New Roman" panose="02020603050405020304" pitchFamily="18" charset="0"/>
              </a:rPr>
              <a:t>noktada kesişen kuvvetler sisteminde kesim noktasının dengede kalabilmesi için bileşkenin sıfır olması gerekir</a:t>
            </a: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Analitik olarak bileşkenin sıfır olabilmesi için bileşkenin x ve y eksenleri üzerindeki bileşenlerinin (</a:t>
            </a:r>
            <a:r>
              <a:rPr lang="tr-TR" dirty="0" err="1">
                <a:latin typeface="Times New Roman" panose="02020603050405020304" pitchFamily="18" charset="0"/>
                <a:ea typeface="Times New Roman" panose="02020603050405020304" pitchFamily="18" charset="0"/>
              </a:rPr>
              <a:t>R</a:t>
            </a:r>
            <a:r>
              <a:rPr lang="tr-TR" baseline="-25000" dirty="0" err="1">
                <a:latin typeface="Times New Roman" panose="02020603050405020304" pitchFamily="18" charset="0"/>
                <a:ea typeface="Times New Roman" panose="02020603050405020304" pitchFamily="18" charset="0"/>
              </a:rPr>
              <a:t>x</a:t>
            </a:r>
            <a:r>
              <a:rPr lang="tr-TR" dirty="0">
                <a:latin typeface="Times New Roman" panose="02020603050405020304" pitchFamily="18" charset="0"/>
                <a:ea typeface="Times New Roman" panose="02020603050405020304" pitchFamily="18" charset="0"/>
              </a:rPr>
              <a:t> ve </a:t>
            </a:r>
            <a:r>
              <a:rPr lang="tr-TR" dirty="0" err="1">
                <a:latin typeface="Times New Roman" panose="02020603050405020304" pitchFamily="18" charset="0"/>
                <a:ea typeface="Times New Roman" panose="02020603050405020304" pitchFamily="18" charset="0"/>
              </a:rPr>
              <a:t>R</a:t>
            </a:r>
            <a:r>
              <a:rPr lang="tr-TR" baseline="-25000" dirty="0" err="1">
                <a:latin typeface="Times New Roman" panose="02020603050405020304" pitchFamily="18" charset="0"/>
                <a:ea typeface="Times New Roman" panose="02020603050405020304" pitchFamily="18" charset="0"/>
              </a:rPr>
              <a:t>y</a:t>
            </a:r>
            <a:r>
              <a:rPr lang="tr-TR" dirty="0">
                <a:latin typeface="Times New Roman" panose="02020603050405020304" pitchFamily="18" charset="0"/>
                <a:ea typeface="Times New Roman" panose="02020603050405020304" pitchFamily="18" charset="0"/>
              </a:rPr>
              <a:t>) ayrı ayrı sıfır olması gerekir. </a:t>
            </a:r>
            <a:endParaRPr lang="tr-TR" dirty="0" smtClean="0">
              <a:latin typeface="Times New Roman" panose="02020603050405020304" pitchFamily="18" charset="0"/>
              <a:ea typeface="Times New Roman" panose="02020603050405020304" pitchFamily="18" charset="0"/>
            </a:endParaRPr>
          </a:p>
          <a:p>
            <a:pPr indent="0" algn="ctr">
              <a:spcAft>
                <a:spcPts val="0"/>
              </a:spcAft>
              <a:buNone/>
            </a:pPr>
            <a:r>
              <a:rPr lang="tr-TR" sz="3200" dirty="0">
                <a:latin typeface="Times New Roman" panose="02020603050405020304" pitchFamily="18" charset="0"/>
                <a:ea typeface="Times New Roman" panose="02020603050405020304" pitchFamily="18" charset="0"/>
              </a:rPr>
              <a:t>∑ </a:t>
            </a:r>
            <a:r>
              <a:rPr lang="tr-TR" sz="3200" dirty="0" err="1">
                <a:latin typeface="Times New Roman" panose="02020603050405020304" pitchFamily="18" charset="0"/>
                <a:ea typeface="Times New Roman" panose="02020603050405020304" pitchFamily="18" charset="0"/>
              </a:rPr>
              <a:t>F</a:t>
            </a:r>
            <a:r>
              <a:rPr lang="tr-TR" sz="3200" baseline="-25000" dirty="0" err="1">
                <a:latin typeface="Times New Roman" panose="02020603050405020304" pitchFamily="18" charset="0"/>
                <a:ea typeface="Times New Roman" panose="02020603050405020304" pitchFamily="18" charset="0"/>
              </a:rPr>
              <a:t>x</a:t>
            </a:r>
            <a:r>
              <a:rPr lang="tr-TR" sz="3200" baseline="-25000" dirty="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  </a:t>
            </a:r>
            <a:r>
              <a:rPr lang="tr-TR" sz="3200" dirty="0" smtClean="0">
                <a:latin typeface="Times New Roman" panose="02020603050405020304" pitchFamily="18" charset="0"/>
                <a:ea typeface="Times New Roman" panose="02020603050405020304" pitchFamily="18" charset="0"/>
              </a:rPr>
              <a:t>0                ∑ </a:t>
            </a:r>
            <a:r>
              <a:rPr lang="tr-TR" sz="3200" dirty="0" err="1">
                <a:latin typeface="Times New Roman" panose="02020603050405020304" pitchFamily="18" charset="0"/>
                <a:ea typeface="Times New Roman" panose="02020603050405020304" pitchFamily="18" charset="0"/>
              </a:rPr>
              <a:t>F</a:t>
            </a:r>
            <a:r>
              <a:rPr lang="tr-TR" sz="3200" baseline="-25000" dirty="0" err="1">
                <a:latin typeface="Times New Roman" panose="02020603050405020304" pitchFamily="18" charset="0"/>
                <a:ea typeface="Times New Roman" panose="02020603050405020304" pitchFamily="18" charset="0"/>
              </a:rPr>
              <a:t>y</a:t>
            </a:r>
            <a:r>
              <a:rPr lang="tr-TR" sz="3200" baseline="-25000" dirty="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  0</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Bu eşitlikler moment eşitlikleri ile değiştirilebilir. Buna göre denge denklemleri:</a:t>
            </a:r>
          </a:p>
          <a:p>
            <a:pPr marL="0" indent="0" algn="just">
              <a:spcAft>
                <a:spcPts val="0"/>
              </a:spcAft>
              <a:buNone/>
            </a:pPr>
            <a:endParaRPr lang="tr-TR" dirty="0">
              <a:latin typeface="Times New Roman" panose="02020603050405020304" pitchFamily="18" charset="0"/>
              <a:ea typeface="Times New Roman" panose="02020603050405020304" pitchFamily="18" charset="0"/>
            </a:endParaRPr>
          </a:p>
          <a:p>
            <a:pPr marL="0" indent="0">
              <a:buNone/>
            </a:pPr>
            <a:endParaRPr lang="tr-TR" dirty="0"/>
          </a:p>
        </p:txBody>
      </p:sp>
      <p:pic>
        <p:nvPicPr>
          <p:cNvPr id="4" name="Resim 3"/>
          <p:cNvPicPr>
            <a:picLocks noChangeAspect="1"/>
          </p:cNvPicPr>
          <p:nvPr/>
        </p:nvPicPr>
        <p:blipFill>
          <a:blip r:embed="rId2"/>
          <a:stretch>
            <a:fillRect/>
          </a:stretch>
        </p:blipFill>
        <p:spPr>
          <a:xfrm>
            <a:off x="1180316" y="5105403"/>
            <a:ext cx="6990400" cy="1388613"/>
          </a:xfrm>
          <a:prstGeom prst="rect">
            <a:avLst/>
          </a:prstGeom>
        </p:spPr>
      </p:pic>
    </p:spTree>
    <p:extLst>
      <p:ext uri="{BB962C8B-B14F-4D97-AF65-F5344CB8AC3E}">
        <p14:creationId xmlns:p14="http://schemas.microsoft.com/office/powerpoint/2010/main" val="1335655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0090" y="819784"/>
            <a:ext cx="7886700" cy="5245735"/>
          </a:xfrm>
        </p:spPr>
        <p:txBody>
          <a:bodyPr>
            <a:normAutofit lnSpcReduction="10000"/>
          </a:bodyPr>
          <a:lstStyle/>
          <a:p>
            <a:pPr marL="0" indent="0" algn="just">
              <a:spcAft>
                <a:spcPts val="0"/>
              </a:spcAft>
              <a:buNone/>
            </a:pPr>
            <a:r>
              <a:rPr lang="tr-TR" b="1" i="1" dirty="0">
                <a:latin typeface="Times New Roman" panose="02020603050405020304" pitchFamily="18" charset="0"/>
                <a:ea typeface="Times New Roman" panose="02020603050405020304" pitchFamily="18" charset="0"/>
              </a:rPr>
              <a:t>Paralel Kuvvetler Sisteminin </a:t>
            </a:r>
            <a:r>
              <a:rPr lang="tr-TR" b="1" i="1" dirty="0" smtClean="0">
                <a:latin typeface="Times New Roman" panose="02020603050405020304" pitchFamily="18" charset="0"/>
                <a:ea typeface="Times New Roman" panose="02020603050405020304" pitchFamily="18" charset="0"/>
              </a:rPr>
              <a:t>Dengesi</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Paralel </a:t>
            </a:r>
            <a:r>
              <a:rPr lang="tr-TR" dirty="0">
                <a:latin typeface="Times New Roman" panose="02020603050405020304" pitchFamily="18" charset="0"/>
                <a:ea typeface="Times New Roman" panose="02020603050405020304" pitchFamily="18" charset="0"/>
              </a:rPr>
              <a:t>kuvvetler sisteminin dengede olabilmesi için gerekli koşullardan birisi, bileşke kuvvetin ya da kuvvetlerin cebirsel toplamının sıfıra eşit olmasıdır (R = ∑ F = 0) . Bu koşul gerekli ancak yeterli değildir. Çünkü kuvvetlerin cebirsel toplamı sıfır olmasına karşın sistem bir kuvvet çifti olabilir. Bu nedenle kuvvetlerin bir noktaya göre momentlerinin de sıfıra eşit olması gerekir. Buna göre paralel kuvvetler sisteminin denge denklemleri; </a:t>
            </a:r>
            <a:r>
              <a:rPr lang="tr-TR" b="1" dirty="0">
                <a:latin typeface="Times New Roman" panose="02020603050405020304" pitchFamily="18" charset="0"/>
                <a:ea typeface="Times New Roman" panose="02020603050405020304" pitchFamily="18" charset="0"/>
              </a:rPr>
              <a:t> </a:t>
            </a:r>
            <a:endParaRPr lang="tr-TR" sz="3200" dirty="0" smtClean="0">
              <a:latin typeface="Times New Roman" panose="02020603050405020304" pitchFamily="18" charset="0"/>
              <a:ea typeface="Times New Roman" panose="02020603050405020304" pitchFamily="18" charset="0"/>
            </a:endParaRPr>
          </a:p>
          <a:p>
            <a:pPr marL="0" indent="0" algn="ctr">
              <a:spcAft>
                <a:spcPts val="0"/>
              </a:spcAft>
              <a:buNone/>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F  =  </a:t>
            </a:r>
            <a:r>
              <a:rPr lang="tr-TR" dirty="0" smtClean="0">
                <a:latin typeface="Times New Roman" panose="02020603050405020304" pitchFamily="18" charset="0"/>
                <a:ea typeface="Times New Roman" panose="02020603050405020304" pitchFamily="18" charset="0"/>
              </a:rPr>
              <a:t>0            ∑ </a:t>
            </a:r>
            <a:r>
              <a:rPr lang="tr-TR" dirty="0">
                <a:latin typeface="Times New Roman" panose="02020603050405020304" pitchFamily="18" charset="0"/>
                <a:ea typeface="Times New Roman" panose="02020603050405020304" pitchFamily="18" charset="0"/>
              </a:rPr>
              <a:t>M</a:t>
            </a:r>
            <a:r>
              <a:rPr lang="tr-TR" baseline="-25000"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  0</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 </a:t>
            </a:r>
            <a:endParaRPr lang="tr-TR" sz="3200" dirty="0">
              <a:latin typeface="Times New Roman" panose="02020603050405020304" pitchFamily="18" charset="0"/>
              <a:ea typeface="Times New Roman" panose="02020603050405020304" pitchFamily="18" charset="0"/>
            </a:endParaRPr>
          </a:p>
          <a:p>
            <a:pPr marL="0" indent="0">
              <a:buNone/>
            </a:pPr>
            <a:r>
              <a:rPr lang="tr-TR" dirty="0">
                <a:latin typeface="Times New Roman" panose="02020603050405020304" pitchFamily="18" charset="0"/>
                <a:ea typeface="Times New Roman" panose="02020603050405020304" pitchFamily="18" charset="0"/>
              </a:rPr>
              <a:t>şeklinde yazılabilir. </a:t>
            </a:r>
            <a:endParaRPr lang="tr-TR" dirty="0"/>
          </a:p>
        </p:txBody>
      </p:sp>
    </p:spTree>
    <p:extLst>
      <p:ext uri="{BB962C8B-B14F-4D97-AF65-F5344CB8AC3E}">
        <p14:creationId xmlns:p14="http://schemas.microsoft.com/office/powerpoint/2010/main" val="1113586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00050" y="423544"/>
            <a:ext cx="7886700" cy="6327776"/>
          </a:xfrm>
        </p:spPr>
        <p:txBody>
          <a:bodyPr>
            <a:normAutofit fontScale="92500" lnSpcReduction="10000"/>
          </a:bodyPr>
          <a:lstStyle/>
          <a:p>
            <a:pPr marL="0" indent="0" algn="just">
              <a:spcAft>
                <a:spcPts val="0"/>
              </a:spcAft>
              <a:buNone/>
            </a:pPr>
            <a:r>
              <a:rPr lang="tr-TR" b="1" i="1" dirty="0">
                <a:latin typeface="Times New Roman" panose="02020603050405020304" pitchFamily="18" charset="0"/>
                <a:ea typeface="Times New Roman" panose="02020603050405020304" pitchFamily="18" charset="0"/>
              </a:rPr>
              <a:t>Genel Kuvvetler Sisteminin </a:t>
            </a:r>
            <a:r>
              <a:rPr lang="tr-TR" b="1" i="1" dirty="0" smtClean="0">
                <a:latin typeface="Times New Roman" panose="02020603050405020304" pitchFamily="18" charset="0"/>
                <a:ea typeface="Times New Roman" panose="02020603050405020304" pitchFamily="18" charset="0"/>
              </a:rPr>
              <a:t>Dengesi</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Daha </a:t>
            </a:r>
            <a:r>
              <a:rPr lang="tr-TR" dirty="0">
                <a:latin typeface="Times New Roman" panose="02020603050405020304" pitchFamily="18" charset="0"/>
                <a:ea typeface="Times New Roman" panose="02020603050405020304" pitchFamily="18" charset="0"/>
              </a:rPr>
              <a:t>önce de belirtildiği gibi cisimler üzerine çoğunlukla genel kuvvetler sistemi etki eder. Diğer bir deyişle bu kuvvetler sisteminin ortak bir kesim noktası olmadığı gibi birbirlerine paralel de değildirler. Böyle bir kuvvetler sisteminin cisimler üzerindeki etkisi, belirli bir doğrultu ve noktada etki yapan bir bileşke kuvvet veya kuvvet çifti olabilir</a:t>
            </a:r>
            <a:r>
              <a:rPr lang="tr-TR" dirty="0" smtClean="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Bu nedenle genel kuvvetler sisteminin etkisi altında olan bir cismin dengede kalabilmesi için gerekli denge denklemleri;</a:t>
            </a:r>
            <a:endParaRPr lang="tr-TR" sz="3200" dirty="0">
              <a:latin typeface="Times New Roman" panose="02020603050405020304" pitchFamily="18" charset="0"/>
              <a:ea typeface="Times New Roman" panose="02020603050405020304" pitchFamily="18" charset="0"/>
            </a:endParaRPr>
          </a:p>
          <a:p>
            <a:pPr marL="0" indent="0" algn="ctr">
              <a:spcAft>
                <a:spcPts val="0"/>
              </a:spcAft>
              <a:buNone/>
            </a:pPr>
            <a:r>
              <a:rPr lang="tr-TR" dirty="0" smtClean="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F</a:t>
            </a:r>
            <a:r>
              <a:rPr lang="tr-TR" baseline="-25000" dirty="0" err="1">
                <a:latin typeface="Times New Roman" panose="02020603050405020304" pitchFamily="18" charset="0"/>
                <a:ea typeface="Times New Roman" panose="02020603050405020304" pitchFamily="18" charset="0"/>
              </a:rPr>
              <a:t>x</a:t>
            </a:r>
            <a:r>
              <a:rPr lang="tr-TR" dirty="0">
                <a:latin typeface="Times New Roman" panose="02020603050405020304" pitchFamily="18" charset="0"/>
                <a:ea typeface="Times New Roman" panose="02020603050405020304" pitchFamily="18" charset="0"/>
              </a:rPr>
              <a:t>   = 0</a:t>
            </a:r>
            <a:endParaRPr lang="tr-TR" sz="3200" dirty="0">
              <a:latin typeface="Times New Roman" panose="02020603050405020304" pitchFamily="18" charset="0"/>
              <a:ea typeface="Times New Roman" panose="02020603050405020304" pitchFamily="18" charset="0"/>
            </a:endParaRPr>
          </a:p>
          <a:p>
            <a:pPr marL="0" indent="0" algn="ctr">
              <a:spcAft>
                <a:spcPts val="0"/>
              </a:spcAft>
              <a:buNone/>
            </a:pPr>
            <a:r>
              <a:rPr lang="tr-TR" dirty="0" smtClean="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F</a:t>
            </a:r>
            <a:r>
              <a:rPr lang="tr-TR" baseline="-25000" dirty="0" err="1">
                <a:latin typeface="Times New Roman" panose="02020603050405020304" pitchFamily="18" charset="0"/>
                <a:ea typeface="Times New Roman" panose="02020603050405020304" pitchFamily="18" charset="0"/>
              </a:rPr>
              <a:t>y</a:t>
            </a:r>
            <a:r>
              <a:rPr lang="tr-TR" dirty="0">
                <a:latin typeface="Times New Roman" panose="02020603050405020304" pitchFamily="18" charset="0"/>
                <a:ea typeface="Times New Roman" panose="02020603050405020304" pitchFamily="18" charset="0"/>
              </a:rPr>
              <a:t>   = 0</a:t>
            </a:r>
            <a:endParaRPr lang="tr-TR" sz="3200" dirty="0">
              <a:latin typeface="Times New Roman" panose="02020603050405020304" pitchFamily="18" charset="0"/>
              <a:ea typeface="Times New Roman" panose="02020603050405020304" pitchFamily="18" charset="0"/>
            </a:endParaRPr>
          </a:p>
          <a:p>
            <a:pPr marL="0" indent="0" algn="ctr">
              <a:spcAft>
                <a:spcPts val="0"/>
              </a:spcAft>
              <a:buNone/>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M</a:t>
            </a:r>
            <a:r>
              <a:rPr lang="tr-TR" baseline="-25000" dirty="0">
                <a:latin typeface="Times New Roman" panose="02020603050405020304" pitchFamily="18" charset="0"/>
                <a:ea typeface="Times New Roman" panose="02020603050405020304" pitchFamily="18" charset="0"/>
              </a:rPr>
              <a:t> A </a:t>
            </a:r>
            <a:r>
              <a:rPr lang="tr-TR" dirty="0">
                <a:latin typeface="Times New Roman" panose="02020603050405020304" pitchFamily="18" charset="0"/>
                <a:ea typeface="Times New Roman" panose="02020603050405020304" pitchFamily="18" charset="0"/>
              </a:rPr>
              <a:t>= 0</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şeklinde yazılabilir. Burada kuvvet toplamları, moment denklemleri ile yer değiştirebilir. Buna göre denge </a:t>
            </a:r>
            <a:r>
              <a:rPr lang="tr-TR" dirty="0" smtClean="0">
                <a:latin typeface="Times New Roman" panose="02020603050405020304" pitchFamily="18" charset="0"/>
                <a:ea typeface="Times New Roman" panose="02020603050405020304" pitchFamily="18" charset="0"/>
              </a:rPr>
              <a:t>denklemleri aşağıdaki şekilde yazılabilir: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1596717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8" name="İçerik Yer Tutucusu 7"/>
          <p:cNvPicPr>
            <a:picLocks noGrp="1" noChangeAspect="1"/>
          </p:cNvPicPr>
          <p:nvPr>
            <p:ph idx="1"/>
          </p:nvPr>
        </p:nvPicPr>
        <p:blipFill>
          <a:blip r:embed="rId2"/>
          <a:stretch>
            <a:fillRect/>
          </a:stretch>
        </p:blipFill>
        <p:spPr>
          <a:xfrm>
            <a:off x="514351" y="1475145"/>
            <a:ext cx="7890089" cy="2230575"/>
          </a:xfrm>
          <a:prstGeom prst="rect">
            <a:avLst/>
          </a:prstGeom>
        </p:spPr>
      </p:pic>
    </p:spTree>
    <p:extLst>
      <p:ext uri="{BB962C8B-B14F-4D97-AF65-F5344CB8AC3E}">
        <p14:creationId xmlns:p14="http://schemas.microsoft.com/office/powerpoint/2010/main" val="212246381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827</Words>
  <Application>Microsoft Office PowerPoint</Application>
  <PresentationFormat>Ekran Gösterisi (4:3)</PresentationFormat>
  <Paragraphs>33</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HAFTA</dc:title>
  <dc:creator>fenbil</dc:creator>
  <cp:lastModifiedBy>fenbil</cp:lastModifiedBy>
  <cp:revision>2</cp:revision>
  <dcterms:created xsi:type="dcterms:W3CDTF">2020-01-10T12:02:32Z</dcterms:created>
  <dcterms:modified xsi:type="dcterms:W3CDTF">2020-01-10T12:31:12Z</dcterms:modified>
</cp:coreProperties>
</file>