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7BBCC-9945-47B9-B1B0-FB7717BBE917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ABA22A-EFD0-4C33-B9EE-73729D01836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Puberta</a:t>
            </a:r>
            <a:r>
              <a:rPr lang="tr-TR" dirty="0" smtClean="0"/>
              <a:t> ve </a:t>
            </a:r>
            <a:r>
              <a:rPr lang="tr-TR" dirty="0" err="1" smtClean="0"/>
              <a:t>Seksuel</a:t>
            </a:r>
            <a:r>
              <a:rPr lang="tr-TR" dirty="0" smtClean="0"/>
              <a:t> </a:t>
            </a:r>
            <a:r>
              <a:rPr lang="tr-TR" dirty="0" err="1" smtClean="0"/>
              <a:t>Siklus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tr-TR" b="1" dirty="0" smtClean="0"/>
              <a:t>Köpek dişi-erkek 6-12 aylık </a:t>
            </a:r>
            <a:r>
              <a:rPr lang="tr-TR" b="1" dirty="0" err="1" smtClean="0"/>
              <a:t>pubertaya</a:t>
            </a:r>
            <a:r>
              <a:rPr lang="tr-TR" b="1" dirty="0" smtClean="0"/>
              <a:t> ulaşırlar</a:t>
            </a:r>
          </a:p>
          <a:p>
            <a:pPr fontAlgn="t">
              <a:buNone/>
            </a:pPr>
            <a:endParaRPr lang="tr-TR" b="1" dirty="0" smtClean="0"/>
          </a:p>
          <a:p>
            <a:pPr fontAlgn="t"/>
            <a:r>
              <a:rPr lang="tr-TR" b="1" dirty="0" smtClean="0"/>
              <a:t> Yetiştirme yaşları 18-24 ay dır.</a:t>
            </a:r>
          </a:p>
          <a:p>
            <a:pPr fontAlgn="t"/>
            <a:endParaRPr lang="tr-TR" b="1" dirty="0" smtClean="0"/>
          </a:p>
          <a:p>
            <a:pPr fontAlgn="t"/>
            <a:r>
              <a:rPr lang="tr-TR" b="1" dirty="0" smtClean="0"/>
              <a:t>Mevsime bağlı </a:t>
            </a:r>
            <a:r>
              <a:rPr lang="tr-TR" b="1" dirty="0" err="1" smtClean="0"/>
              <a:t>Monoöstrik</a:t>
            </a:r>
            <a:r>
              <a:rPr lang="tr-TR" b="1" dirty="0" smtClean="0"/>
              <a:t> hayvanlardır.</a:t>
            </a:r>
            <a:endParaRPr lang="tr-TR" b="1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Köpeklerde Seksüel Siklus</a:t>
            </a:r>
          </a:p>
        </p:txBody>
      </p:sp>
      <p:sp>
        <p:nvSpPr>
          <p:cNvPr id="87043" name="2 İçerik Yer Tutucusu"/>
          <p:cNvSpPr>
            <a:spLocks noGrp="1"/>
          </p:cNvSpPr>
          <p:nvPr>
            <p:ph idx="1"/>
          </p:nvPr>
        </p:nvSpPr>
        <p:spPr>
          <a:xfrm>
            <a:off x="684213" y="1484313"/>
            <a:ext cx="6191250" cy="4525962"/>
          </a:xfrm>
        </p:spPr>
        <p:txBody>
          <a:bodyPr/>
          <a:lstStyle/>
          <a:p>
            <a:pPr algn="just"/>
            <a:r>
              <a:rPr lang="tr-TR" sz="2000" smtClean="0"/>
              <a:t>Köpekler </a:t>
            </a:r>
            <a:r>
              <a:rPr lang="tr-TR" sz="2000" b="1" smtClean="0"/>
              <a:t>monoöstrik</a:t>
            </a:r>
            <a:r>
              <a:rPr lang="tr-TR" sz="2000" smtClean="0"/>
              <a:t> hayvanlardır</a:t>
            </a:r>
          </a:p>
          <a:p>
            <a:pPr algn="just"/>
            <a:r>
              <a:rPr lang="tr-TR" sz="2000" smtClean="0"/>
              <a:t>Proöstrusa yaklaştıkça salgılanan </a:t>
            </a:r>
            <a:r>
              <a:rPr lang="tr-TR" sz="2000" b="1" smtClean="0"/>
              <a:t>FSH</a:t>
            </a:r>
            <a:r>
              <a:rPr lang="tr-TR" sz="2000" smtClean="0"/>
              <a:t> düzeyinin artması </a:t>
            </a:r>
            <a:r>
              <a:rPr lang="tr-TR" sz="2000" b="1" smtClean="0"/>
              <a:t>follikülerin gelişmesine</a:t>
            </a:r>
            <a:r>
              <a:rPr lang="tr-TR" sz="2000" smtClean="0"/>
              <a:t> sebep olur.Gelişen folliküllerden </a:t>
            </a:r>
            <a:r>
              <a:rPr lang="tr-TR" sz="2000" b="1" smtClean="0"/>
              <a:t>östrojen</a:t>
            </a:r>
            <a:r>
              <a:rPr lang="tr-TR" sz="2000" smtClean="0"/>
              <a:t> salgınarak </a:t>
            </a:r>
            <a:r>
              <a:rPr lang="tr-TR" sz="2000" b="1" smtClean="0"/>
              <a:t>kan östrojen seviyesi</a:t>
            </a:r>
            <a:r>
              <a:rPr lang="tr-TR" sz="2000" smtClean="0"/>
              <a:t> yükselir</a:t>
            </a:r>
          </a:p>
          <a:p>
            <a:pPr algn="just"/>
            <a:r>
              <a:rPr lang="tr-TR" sz="2000" b="1" smtClean="0"/>
              <a:t>Östrojen</a:t>
            </a:r>
            <a:r>
              <a:rPr lang="tr-TR" sz="2000" smtClean="0"/>
              <a:t> seviyesinin artması </a:t>
            </a:r>
            <a:r>
              <a:rPr lang="tr-TR" sz="2000" b="1" smtClean="0"/>
              <a:t>inhibin </a:t>
            </a:r>
            <a:r>
              <a:rPr lang="tr-TR" sz="2000" smtClean="0"/>
              <a:t>aracılığıyla </a:t>
            </a:r>
            <a:r>
              <a:rPr lang="tr-TR" sz="2000" b="1" smtClean="0"/>
              <a:t>FSH</a:t>
            </a:r>
            <a:r>
              <a:rPr lang="tr-TR" sz="2000" smtClean="0"/>
              <a:t> salgılanmasını baskılarken </a:t>
            </a:r>
            <a:r>
              <a:rPr lang="tr-TR" sz="2000" b="1" smtClean="0"/>
              <a:t>LH </a:t>
            </a:r>
            <a:r>
              <a:rPr lang="tr-TR" sz="2000" smtClean="0"/>
              <a:t>salgısı başlatır</a:t>
            </a:r>
          </a:p>
          <a:p>
            <a:pPr algn="just"/>
            <a:r>
              <a:rPr lang="tr-TR" sz="2000" b="1" smtClean="0"/>
              <a:t>LH</a:t>
            </a:r>
            <a:r>
              <a:rPr lang="tr-TR" sz="2000" smtClean="0"/>
              <a:t> köpeklerde </a:t>
            </a:r>
            <a:r>
              <a:rPr lang="tr-TR" sz="2000" b="1" smtClean="0"/>
              <a:t>folliküler luteinizasyona </a:t>
            </a:r>
            <a:r>
              <a:rPr lang="tr-TR" sz="2000" smtClean="0"/>
              <a:t>sebep olarak östrusta </a:t>
            </a:r>
            <a:r>
              <a:rPr lang="tr-TR" sz="2000" b="1" smtClean="0"/>
              <a:t>progesteron</a:t>
            </a:r>
            <a:r>
              <a:rPr lang="tr-TR" sz="2000" smtClean="0"/>
              <a:t> salgılanmasına yol açar.</a:t>
            </a:r>
          </a:p>
          <a:p>
            <a:pPr algn="just"/>
            <a:r>
              <a:rPr lang="tr-TR" sz="2000" smtClean="0"/>
              <a:t>Diğer hayvanlardan farklı olarak köpeklerde östrusta </a:t>
            </a:r>
            <a:r>
              <a:rPr lang="tr-TR" sz="2000" b="1" smtClean="0"/>
              <a:t>progesteronun kan seviyesi</a:t>
            </a:r>
            <a:r>
              <a:rPr lang="tr-TR" sz="2000" smtClean="0"/>
              <a:t> hızla artarken östrojenin hızla düştüğü görülür. Bu nedenle östrus belirtileri </a:t>
            </a:r>
            <a:r>
              <a:rPr lang="tr-TR" sz="2000" b="1" smtClean="0"/>
              <a:t>progesteron</a:t>
            </a:r>
            <a:r>
              <a:rPr lang="tr-TR" sz="2000" smtClean="0"/>
              <a:t> etkisi altında şekillenir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Başlık"/>
          <p:cNvSpPr>
            <a:spLocks noGrp="1"/>
          </p:cNvSpPr>
          <p:nvPr>
            <p:ph type="title"/>
          </p:nvPr>
        </p:nvSpPr>
        <p:spPr>
          <a:xfrm>
            <a:off x="1258888" y="476250"/>
            <a:ext cx="7086600" cy="731838"/>
          </a:xfrm>
        </p:spPr>
        <p:txBody>
          <a:bodyPr>
            <a:normAutofit fontScale="90000"/>
          </a:bodyPr>
          <a:lstStyle/>
          <a:p>
            <a:r>
              <a:rPr lang="tr-TR" b="1" smtClean="0"/>
              <a:t>Köpeklerde Seksüel Siklus</a:t>
            </a:r>
            <a:endParaRPr lang="tr-TR" smtClean="0"/>
          </a:p>
        </p:txBody>
      </p:sp>
      <p:sp>
        <p:nvSpPr>
          <p:cNvPr id="88067" name="2 İçerik Yer Tutucusu"/>
          <p:cNvSpPr>
            <a:spLocks noGrp="1"/>
          </p:cNvSpPr>
          <p:nvPr>
            <p:ph idx="1"/>
          </p:nvPr>
        </p:nvSpPr>
        <p:spPr>
          <a:xfrm>
            <a:off x="684213" y="1196975"/>
            <a:ext cx="6337300" cy="5472113"/>
          </a:xfrm>
        </p:spPr>
        <p:txBody>
          <a:bodyPr/>
          <a:lstStyle/>
          <a:p>
            <a:pPr algn="just"/>
            <a:r>
              <a:rPr lang="tr-TR" sz="2000" b="1" smtClean="0"/>
              <a:t>Ovulasyonlar</a:t>
            </a:r>
            <a:r>
              <a:rPr lang="tr-TR" sz="2000" smtClean="0"/>
              <a:t> </a:t>
            </a:r>
            <a:r>
              <a:rPr lang="tr-TR" sz="2000" b="1" smtClean="0"/>
              <a:t>LH salgısı </a:t>
            </a:r>
            <a:r>
              <a:rPr lang="tr-TR" sz="2000" smtClean="0"/>
              <a:t>takiben </a:t>
            </a:r>
            <a:r>
              <a:rPr lang="tr-TR" sz="2000" b="1" smtClean="0"/>
              <a:t>48-72 saat </a:t>
            </a:r>
            <a:r>
              <a:rPr lang="tr-TR" sz="2000" smtClean="0"/>
              <a:t>içerisinde gerçekleşir ve sonrasında LH etkisiyle </a:t>
            </a:r>
            <a:r>
              <a:rPr lang="tr-TR" sz="2000" b="1" smtClean="0"/>
              <a:t>corpus luteum </a:t>
            </a:r>
            <a:r>
              <a:rPr lang="tr-TR" sz="2000" smtClean="0"/>
              <a:t>şekillenerek </a:t>
            </a:r>
            <a:r>
              <a:rPr lang="tr-TR" sz="2000" b="1" smtClean="0"/>
              <a:t>progesteron</a:t>
            </a:r>
            <a:r>
              <a:rPr lang="tr-TR" sz="2000" smtClean="0"/>
              <a:t> salgısı başlar</a:t>
            </a:r>
          </a:p>
          <a:p>
            <a:pPr algn="just"/>
            <a:r>
              <a:rPr lang="tr-TR" sz="2000" b="1" smtClean="0"/>
              <a:t>Corpus luteum</a:t>
            </a:r>
            <a:r>
              <a:rPr lang="tr-TR" sz="2000" smtClean="0"/>
              <a:t>, ovulasyondan sonra gebelik olsun veya olmasın </a:t>
            </a:r>
            <a:r>
              <a:rPr lang="tr-TR" sz="2000" b="1" smtClean="0"/>
              <a:t>50-70. güne </a:t>
            </a:r>
            <a:r>
              <a:rPr lang="tr-TR" sz="2000" smtClean="0"/>
              <a:t>kadar </a:t>
            </a:r>
            <a:r>
              <a:rPr lang="tr-TR" sz="2000" b="1" smtClean="0"/>
              <a:t>progesteron</a:t>
            </a:r>
            <a:r>
              <a:rPr lang="tr-TR" sz="2000" smtClean="0"/>
              <a:t> salgılamaya devam eder</a:t>
            </a:r>
          </a:p>
          <a:p>
            <a:pPr algn="just"/>
            <a:r>
              <a:rPr lang="tr-TR" sz="2000" b="1" smtClean="0"/>
              <a:t>Progesteron</a:t>
            </a:r>
            <a:r>
              <a:rPr lang="tr-TR" sz="2000" smtClean="0"/>
              <a:t> düzeyi geç proöstrus sırasında 0,2-0,5 ng/ml bazal seviyesinden 0,6-1,0 ng/ml’ ye yükselirken LH piki sırasında </a:t>
            </a:r>
            <a:r>
              <a:rPr lang="tr-TR" sz="2000" b="1" smtClean="0"/>
              <a:t>1-3 ng/ml’ ye </a:t>
            </a:r>
            <a:r>
              <a:rPr lang="tr-TR" sz="2000" smtClean="0"/>
              <a:t>kadar artış gösterir. LH piki sonrası 120. günden sonrada basal seviyesi olan 0,3-0,4 ng/ml’ ye tekrar düşer</a:t>
            </a:r>
          </a:p>
          <a:p>
            <a:pPr algn="just"/>
            <a:r>
              <a:rPr lang="tr-TR" sz="2000" smtClean="0"/>
              <a:t>Siklusun yıl içerisindeki şekillenme zamanın belirlenmesinde </a:t>
            </a:r>
            <a:r>
              <a:rPr lang="tr-TR" sz="2000" b="1" smtClean="0"/>
              <a:t>prolaktinin</a:t>
            </a:r>
            <a:r>
              <a:rPr lang="tr-TR" sz="2000" smtClean="0"/>
              <a:t> kan düzeyi önemlidir. </a:t>
            </a:r>
            <a:r>
              <a:rPr lang="tr-TR" sz="2000" b="1" smtClean="0"/>
              <a:t>Prolaktin</a:t>
            </a:r>
            <a:r>
              <a:rPr lang="tr-TR" sz="2000" smtClean="0"/>
              <a:t> düzeyindeki azalma proöstrusun başlamasında etkin bir rol oynar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Köpeklerde Seksüel Siklus</a:t>
            </a:r>
            <a:endParaRPr lang="tr-TR" smtClean="0"/>
          </a:p>
        </p:txBody>
      </p:sp>
      <p:sp>
        <p:nvSpPr>
          <p:cNvPr id="89091" name="Rectangle 4"/>
          <p:cNvSpPr>
            <a:spLocks noGrp="1" noChangeArrowheads="1"/>
          </p:cNvSpPr>
          <p:nvPr>
            <p:ph idx="1"/>
          </p:nvPr>
        </p:nvSpPr>
        <p:spPr>
          <a:xfrm>
            <a:off x="539750" y="1600200"/>
            <a:ext cx="7993063" cy="4525963"/>
          </a:xfrm>
        </p:spPr>
        <p:txBody>
          <a:bodyPr/>
          <a:lstStyle/>
          <a:p>
            <a:pPr marL="447675" indent="-382588" algn="just"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    </a:t>
            </a:r>
            <a:r>
              <a:rPr lang="tr-TR" b="1" smtClean="0"/>
              <a:t>Bazı köpek ırklarında östrus ortalama   aralıkları</a:t>
            </a:r>
          </a:p>
          <a:p>
            <a:pPr marL="447675" indent="-382588" eaLnBrk="1" hangingPunct="1">
              <a:lnSpc>
                <a:spcPct val="90000"/>
              </a:lnSpc>
              <a:buFont typeface="Wingdings 2" pitchFamily="18" charset="2"/>
              <a:buChar char=""/>
            </a:pPr>
            <a:endParaRPr lang="tr-TR" sz="2400" u="sng" smtClean="0"/>
          </a:p>
          <a:p>
            <a:pPr marL="447675" indent="-382588" algn="just" eaLnBrk="1" hangingPunct="1">
              <a:lnSpc>
                <a:spcPct val="90000"/>
              </a:lnSpc>
            </a:pPr>
            <a:r>
              <a:rPr lang="tr-TR" sz="2400" smtClean="0"/>
              <a:t>Alman Çoban     5 ay</a:t>
            </a:r>
          </a:p>
          <a:p>
            <a:pPr marL="447675" indent="-382588" algn="just" eaLnBrk="1" hangingPunct="1">
              <a:lnSpc>
                <a:spcPct val="90000"/>
              </a:lnSpc>
            </a:pPr>
            <a:r>
              <a:rPr lang="tr-TR" sz="2400" smtClean="0"/>
              <a:t>Boxer                    8 ay</a:t>
            </a:r>
          </a:p>
          <a:p>
            <a:pPr marL="447675" indent="-382588" algn="just" eaLnBrk="1" hangingPunct="1">
              <a:lnSpc>
                <a:spcPct val="90000"/>
              </a:lnSpc>
            </a:pPr>
            <a:r>
              <a:rPr lang="tr-TR" sz="2400" smtClean="0"/>
              <a:t>Sivas Kangal        6 ay</a:t>
            </a:r>
          </a:p>
          <a:p>
            <a:pPr marL="447675" indent="-382588" algn="just" eaLnBrk="1" hangingPunct="1">
              <a:lnSpc>
                <a:spcPct val="90000"/>
              </a:lnSpc>
            </a:pPr>
            <a:r>
              <a:rPr lang="tr-TR" sz="2400" smtClean="0"/>
              <a:t>Scottish terrier      6.5 ay</a:t>
            </a:r>
          </a:p>
          <a:p>
            <a:pPr marL="447675" indent="-382588" algn="just" eaLnBrk="1" hangingPunct="1">
              <a:lnSpc>
                <a:spcPct val="90000"/>
              </a:lnSpc>
            </a:pPr>
            <a:r>
              <a:rPr lang="tr-TR" sz="2400" smtClean="0"/>
              <a:t>Pekingese            7.7 ay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Microsoft Office PowerPoint</Application>
  <PresentationFormat>Ekran Gösterisi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Puberta ve Seksuel Siklus</vt:lpstr>
      <vt:lpstr>Slayt 2</vt:lpstr>
      <vt:lpstr>Köpeklerde Seksüel Siklus</vt:lpstr>
      <vt:lpstr>Köpeklerde Seksüel Siklus</vt:lpstr>
      <vt:lpstr>Köpeklerde Seksüel Siklus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Puberta ve Seksuel Siklus</dc:title>
  <dc:creator>Borga TIRPAN</dc:creator>
  <cp:lastModifiedBy>masa üstü</cp:lastModifiedBy>
  <cp:revision>1</cp:revision>
  <dcterms:created xsi:type="dcterms:W3CDTF">2017-11-06T09:47:09Z</dcterms:created>
  <dcterms:modified xsi:type="dcterms:W3CDTF">2017-11-06T09:57:57Z</dcterms:modified>
</cp:coreProperties>
</file>