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DACFDA0-14F8-4ECE-82D0-3B845B84F459}"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C7E8BA-0758-4D0E-B52F-5FA95D974214}" type="slidenum">
              <a:rPr lang="tr-TR" smtClean="0"/>
              <a:t>‹#›</a:t>
            </a:fld>
            <a:endParaRPr lang="tr-TR"/>
          </a:p>
        </p:txBody>
      </p:sp>
    </p:spTree>
    <p:extLst>
      <p:ext uri="{BB962C8B-B14F-4D97-AF65-F5344CB8AC3E}">
        <p14:creationId xmlns:p14="http://schemas.microsoft.com/office/powerpoint/2010/main" val="99837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DACFDA0-14F8-4ECE-82D0-3B845B84F459}"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C7E8BA-0758-4D0E-B52F-5FA95D974214}" type="slidenum">
              <a:rPr lang="tr-TR" smtClean="0"/>
              <a:t>‹#›</a:t>
            </a:fld>
            <a:endParaRPr lang="tr-TR"/>
          </a:p>
        </p:txBody>
      </p:sp>
    </p:spTree>
    <p:extLst>
      <p:ext uri="{BB962C8B-B14F-4D97-AF65-F5344CB8AC3E}">
        <p14:creationId xmlns:p14="http://schemas.microsoft.com/office/powerpoint/2010/main" val="2204288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DACFDA0-14F8-4ECE-82D0-3B845B84F459}"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C7E8BA-0758-4D0E-B52F-5FA95D974214}" type="slidenum">
              <a:rPr lang="tr-TR" smtClean="0"/>
              <a:t>‹#›</a:t>
            </a:fld>
            <a:endParaRPr lang="tr-TR"/>
          </a:p>
        </p:txBody>
      </p:sp>
    </p:spTree>
    <p:extLst>
      <p:ext uri="{BB962C8B-B14F-4D97-AF65-F5344CB8AC3E}">
        <p14:creationId xmlns:p14="http://schemas.microsoft.com/office/powerpoint/2010/main" val="784610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DACFDA0-14F8-4ECE-82D0-3B845B84F459}"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C7E8BA-0758-4D0E-B52F-5FA95D974214}" type="slidenum">
              <a:rPr lang="tr-TR" smtClean="0"/>
              <a:t>‹#›</a:t>
            </a:fld>
            <a:endParaRPr lang="tr-TR"/>
          </a:p>
        </p:txBody>
      </p:sp>
    </p:spTree>
    <p:extLst>
      <p:ext uri="{BB962C8B-B14F-4D97-AF65-F5344CB8AC3E}">
        <p14:creationId xmlns:p14="http://schemas.microsoft.com/office/powerpoint/2010/main" val="2684721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DACFDA0-14F8-4ECE-82D0-3B845B84F459}"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3C7E8BA-0758-4D0E-B52F-5FA95D974214}" type="slidenum">
              <a:rPr lang="tr-TR" smtClean="0"/>
              <a:t>‹#›</a:t>
            </a:fld>
            <a:endParaRPr lang="tr-TR"/>
          </a:p>
        </p:txBody>
      </p:sp>
    </p:spTree>
    <p:extLst>
      <p:ext uri="{BB962C8B-B14F-4D97-AF65-F5344CB8AC3E}">
        <p14:creationId xmlns:p14="http://schemas.microsoft.com/office/powerpoint/2010/main" val="295219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DACFDA0-14F8-4ECE-82D0-3B845B84F459}"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3C7E8BA-0758-4D0E-B52F-5FA95D974214}" type="slidenum">
              <a:rPr lang="tr-TR" smtClean="0"/>
              <a:t>‹#›</a:t>
            </a:fld>
            <a:endParaRPr lang="tr-TR"/>
          </a:p>
        </p:txBody>
      </p:sp>
    </p:spTree>
    <p:extLst>
      <p:ext uri="{BB962C8B-B14F-4D97-AF65-F5344CB8AC3E}">
        <p14:creationId xmlns:p14="http://schemas.microsoft.com/office/powerpoint/2010/main" val="3970460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DACFDA0-14F8-4ECE-82D0-3B845B84F459}" type="datetimeFigureOut">
              <a:rPr lang="tr-TR" smtClean="0"/>
              <a:t>27.7.2021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3C7E8BA-0758-4D0E-B52F-5FA95D974214}" type="slidenum">
              <a:rPr lang="tr-TR" smtClean="0"/>
              <a:t>‹#›</a:t>
            </a:fld>
            <a:endParaRPr lang="tr-TR"/>
          </a:p>
        </p:txBody>
      </p:sp>
    </p:spTree>
    <p:extLst>
      <p:ext uri="{BB962C8B-B14F-4D97-AF65-F5344CB8AC3E}">
        <p14:creationId xmlns:p14="http://schemas.microsoft.com/office/powerpoint/2010/main" val="2515017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DACFDA0-14F8-4ECE-82D0-3B845B84F459}" type="datetimeFigureOut">
              <a:rPr lang="tr-TR" smtClean="0"/>
              <a:t>27.7.2021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3C7E8BA-0758-4D0E-B52F-5FA95D974214}" type="slidenum">
              <a:rPr lang="tr-TR" smtClean="0"/>
              <a:t>‹#›</a:t>
            </a:fld>
            <a:endParaRPr lang="tr-TR"/>
          </a:p>
        </p:txBody>
      </p:sp>
    </p:spTree>
    <p:extLst>
      <p:ext uri="{BB962C8B-B14F-4D97-AF65-F5344CB8AC3E}">
        <p14:creationId xmlns:p14="http://schemas.microsoft.com/office/powerpoint/2010/main" val="1202862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DACFDA0-14F8-4ECE-82D0-3B845B84F459}" type="datetimeFigureOut">
              <a:rPr lang="tr-TR" smtClean="0"/>
              <a:t>27.7.2021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3C7E8BA-0758-4D0E-B52F-5FA95D974214}" type="slidenum">
              <a:rPr lang="tr-TR" smtClean="0"/>
              <a:t>‹#›</a:t>
            </a:fld>
            <a:endParaRPr lang="tr-TR"/>
          </a:p>
        </p:txBody>
      </p:sp>
    </p:spTree>
    <p:extLst>
      <p:ext uri="{BB962C8B-B14F-4D97-AF65-F5344CB8AC3E}">
        <p14:creationId xmlns:p14="http://schemas.microsoft.com/office/powerpoint/2010/main" val="515038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DACFDA0-14F8-4ECE-82D0-3B845B84F459}"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3C7E8BA-0758-4D0E-B52F-5FA95D974214}" type="slidenum">
              <a:rPr lang="tr-TR" smtClean="0"/>
              <a:t>‹#›</a:t>
            </a:fld>
            <a:endParaRPr lang="tr-TR"/>
          </a:p>
        </p:txBody>
      </p:sp>
    </p:spTree>
    <p:extLst>
      <p:ext uri="{BB962C8B-B14F-4D97-AF65-F5344CB8AC3E}">
        <p14:creationId xmlns:p14="http://schemas.microsoft.com/office/powerpoint/2010/main" val="4076825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DACFDA0-14F8-4ECE-82D0-3B845B84F459}"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3C7E8BA-0758-4D0E-B52F-5FA95D974214}" type="slidenum">
              <a:rPr lang="tr-TR" smtClean="0"/>
              <a:t>‹#›</a:t>
            </a:fld>
            <a:endParaRPr lang="tr-TR"/>
          </a:p>
        </p:txBody>
      </p:sp>
    </p:spTree>
    <p:extLst>
      <p:ext uri="{BB962C8B-B14F-4D97-AF65-F5344CB8AC3E}">
        <p14:creationId xmlns:p14="http://schemas.microsoft.com/office/powerpoint/2010/main" val="3080262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ACFDA0-14F8-4ECE-82D0-3B845B84F459}" type="datetimeFigureOut">
              <a:rPr lang="tr-TR" smtClean="0"/>
              <a:t>27.7.2021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C7E8BA-0758-4D0E-B52F-5FA95D974214}" type="slidenum">
              <a:rPr lang="tr-TR" smtClean="0"/>
              <a:t>‹#›</a:t>
            </a:fld>
            <a:endParaRPr lang="tr-TR"/>
          </a:p>
        </p:txBody>
      </p:sp>
    </p:spTree>
    <p:extLst>
      <p:ext uri="{BB962C8B-B14F-4D97-AF65-F5344CB8AC3E}">
        <p14:creationId xmlns:p14="http://schemas.microsoft.com/office/powerpoint/2010/main" val="23321813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3934269"/>
          </a:xfrm>
        </p:spPr>
        <p:txBody>
          <a:bodyPr>
            <a:normAutofit fontScale="90000"/>
          </a:bodyPr>
          <a:lstStyle/>
          <a:p>
            <a:r>
              <a:rPr lang="tr-TR" b="1" dirty="0"/>
              <a:t>Tanzimat Dönemi Tiyatrosunda Komedi</a:t>
            </a:r>
            <a:r>
              <a:rPr lang="tr-TR" dirty="0"/>
              <a:t/>
            </a:r>
            <a:br>
              <a:rPr lang="tr-TR" dirty="0"/>
            </a:br>
            <a:r>
              <a:rPr lang="tr-TR" b="1" dirty="0"/>
              <a:t>Ahmet Mithat Efendi</a:t>
            </a:r>
            <a:r>
              <a:rPr lang="tr-TR" dirty="0"/>
              <a:t/>
            </a:r>
            <a:br>
              <a:rPr lang="tr-TR" dirty="0"/>
            </a:br>
            <a:r>
              <a:rPr lang="tr-TR" b="1" i="1" dirty="0"/>
              <a:t>Açıkbaş</a:t>
            </a:r>
            <a:r>
              <a:rPr lang="tr-TR" dirty="0"/>
              <a:t/>
            </a:r>
            <a:br>
              <a:rPr lang="tr-TR" dirty="0"/>
            </a:br>
            <a:endParaRPr lang="tr-TR" dirty="0"/>
          </a:p>
        </p:txBody>
      </p:sp>
    </p:spTree>
    <p:extLst>
      <p:ext uri="{BB962C8B-B14F-4D97-AF65-F5344CB8AC3E}">
        <p14:creationId xmlns:p14="http://schemas.microsoft.com/office/powerpoint/2010/main" val="2645107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7512" y="749808"/>
            <a:ext cx="10686288" cy="5427155"/>
          </a:xfrm>
        </p:spPr>
        <p:txBody>
          <a:bodyPr>
            <a:normAutofit fontScale="92500" lnSpcReduction="20000"/>
          </a:bodyPr>
          <a:lstStyle/>
          <a:p>
            <a:r>
              <a:rPr lang="tr-TR" dirty="0"/>
              <a:t>-Tanzimat Döneminde Komedinin Kaynakları</a:t>
            </a:r>
          </a:p>
          <a:p>
            <a:r>
              <a:rPr lang="tr-TR" dirty="0"/>
              <a:t>-Moliere Etkileri</a:t>
            </a:r>
          </a:p>
          <a:p>
            <a:r>
              <a:rPr lang="tr-TR" dirty="0"/>
              <a:t>-Geleneksel Türk Tiyatrosu Etkileri</a:t>
            </a:r>
          </a:p>
          <a:p>
            <a:r>
              <a:rPr lang="tr-TR" dirty="0"/>
              <a:t>- Ahmet Mithat Efendi</a:t>
            </a:r>
          </a:p>
          <a:p>
            <a:r>
              <a:rPr lang="tr-TR" dirty="0"/>
              <a:t>-Ahmet Mithat Efendi’nin yazarlığı ve Batılılaşma ile ilişkisi</a:t>
            </a:r>
          </a:p>
          <a:p>
            <a:r>
              <a:rPr lang="tr-TR" dirty="0"/>
              <a:t>- Ahmet Mithat’ın oyunlarındaki genel görüşler</a:t>
            </a:r>
          </a:p>
          <a:p>
            <a:r>
              <a:rPr lang="tr-TR" dirty="0"/>
              <a:t>- </a:t>
            </a:r>
            <a:r>
              <a:rPr lang="tr-TR" dirty="0" err="1"/>
              <a:t>Batılılaşmıs</a:t>
            </a:r>
            <a:r>
              <a:rPr lang="tr-TR" dirty="0"/>
              <a:t>̧ </a:t>
            </a:r>
            <a:r>
              <a:rPr lang="tr-TR" dirty="0" err="1"/>
              <a:t>züppe</a:t>
            </a:r>
            <a:r>
              <a:rPr lang="tr-TR" dirty="0"/>
              <a:t> tipi </a:t>
            </a:r>
          </a:p>
          <a:p>
            <a:r>
              <a:rPr lang="tr-TR" dirty="0"/>
              <a:t>- Toplumsal düzeltme açısından komedi ve Ahmet </a:t>
            </a:r>
            <a:r>
              <a:rPr lang="tr-TR" dirty="0" err="1"/>
              <a:t>Midhat</a:t>
            </a:r>
            <a:r>
              <a:rPr lang="tr-TR" dirty="0"/>
              <a:t> Efendi’nin komedileri</a:t>
            </a:r>
          </a:p>
          <a:p>
            <a:r>
              <a:rPr lang="tr-TR" dirty="0"/>
              <a:t>-Ahmet </a:t>
            </a:r>
            <a:r>
              <a:rPr lang="tr-TR" dirty="0" err="1"/>
              <a:t>Midhat</a:t>
            </a:r>
            <a:r>
              <a:rPr lang="tr-TR" dirty="0"/>
              <a:t> Efendi’nin Oyunlarında Komedi yapısı</a:t>
            </a:r>
          </a:p>
          <a:p>
            <a:r>
              <a:rPr lang="tr-TR" b="1" dirty="0"/>
              <a:t>-</a:t>
            </a:r>
            <a:r>
              <a:rPr lang="tr-TR" dirty="0"/>
              <a:t> aldatma-entrika, oyuna getirme, oyun-karşı oyun, söz ve durum komikleri</a:t>
            </a:r>
          </a:p>
          <a:p>
            <a:r>
              <a:rPr lang="tr-TR" dirty="0"/>
              <a:t>- Evlilik meselesi, batıl inançlar, din sömürüsü, modaya uyma, yaşına göre davranmama, dil farklılıkları, müsriflik</a:t>
            </a:r>
          </a:p>
        </p:txBody>
      </p:sp>
    </p:spTree>
    <p:extLst>
      <p:ext uri="{BB962C8B-B14F-4D97-AF65-F5344CB8AC3E}">
        <p14:creationId xmlns:p14="http://schemas.microsoft.com/office/powerpoint/2010/main" val="3021587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-Çengi yahut </a:t>
            </a:r>
            <a:r>
              <a:rPr lang="tr-TR" dirty="0" err="1"/>
              <a:t>Daniş</a:t>
            </a:r>
            <a:r>
              <a:rPr lang="tr-TR" dirty="0"/>
              <a:t> Çelebi oyununun incelenmesi</a:t>
            </a:r>
          </a:p>
          <a:p>
            <a:r>
              <a:rPr lang="tr-TR" b="1" dirty="0"/>
              <a:t>-</a:t>
            </a:r>
            <a:r>
              <a:rPr lang="tr-TR" dirty="0"/>
              <a:t> Babalar ve oğullar</a:t>
            </a:r>
          </a:p>
          <a:p>
            <a:r>
              <a:rPr lang="tr-TR" dirty="0"/>
              <a:t>-Açıkbaş Oyununun İncelenmesi</a:t>
            </a:r>
          </a:p>
          <a:p>
            <a:r>
              <a:rPr lang="tr-TR" dirty="0"/>
              <a:t>- Oyunun komedi yapısı</a:t>
            </a:r>
          </a:p>
        </p:txBody>
      </p:sp>
    </p:spTree>
    <p:extLst>
      <p:ext uri="{BB962C8B-B14F-4D97-AF65-F5344CB8AC3E}">
        <p14:creationId xmlns:p14="http://schemas.microsoft.com/office/powerpoint/2010/main" val="957281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30936" y="905256"/>
            <a:ext cx="10722864" cy="5271707"/>
          </a:xfrm>
        </p:spPr>
        <p:txBody>
          <a:bodyPr/>
          <a:lstStyle/>
          <a:p>
            <a:r>
              <a:rPr lang="tr-TR" dirty="0"/>
              <a:t>Ahmet Mithat da bu dönemin diğer yazarları gibi tiyatronun kitle üzerindeki etkisini önemser, bu güç onu tiyatroya ve oyun yazmaya yönlendirir. Şöyle diyor: “Tiyatro her medeni memleket için gereklidir, bizim gibi henüz kemale yaklaşmış yerler içinse, bunun </a:t>
            </a:r>
            <a:r>
              <a:rPr lang="tr-TR" dirty="0" err="1"/>
              <a:t>lüzumu</a:t>
            </a:r>
            <a:r>
              <a:rPr lang="tr-TR" dirty="0"/>
              <a:t> bir kat daha artar. ilerleme ve medeniyet talep eden yalnızca yazılı eserleri ciddiye alırsa duraklar. Zira günümüzde oldukça revaçta olan bir kitap bin beş yüzden nihayet iki bin beş yüz nüshaya kadar satılabilmektedir. Yüz binlerce nüfusu olan bir yer için bu rakam hiç olarak addedilebilir. Şimdi biz okuma yazma bilmeyen nüfusa tiyatroda ibretli oyunlar göstermeye çalışırsak başarılı oluruz.  Zira her defasında </a:t>
            </a:r>
            <a:r>
              <a:rPr lang="tr-TR" dirty="0" err="1"/>
              <a:t>yediyüz</a:t>
            </a:r>
            <a:r>
              <a:rPr lang="tr-TR" dirty="0"/>
              <a:t> </a:t>
            </a:r>
            <a:r>
              <a:rPr lang="tr-TR" dirty="0" err="1"/>
              <a:t>sekizyüz</a:t>
            </a:r>
            <a:r>
              <a:rPr lang="tr-TR" dirty="0"/>
              <a:t> nüfus tiyatroda bulunmak şartıyla on beş yirmi defa temaşa edilen/sahnelenen bir oyun on, on beş bin nüfusa gösterilmiş olur.” </a:t>
            </a:r>
          </a:p>
        </p:txBody>
      </p:sp>
    </p:spTree>
    <p:extLst>
      <p:ext uri="{BB962C8B-B14F-4D97-AF65-F5344CB8AC3E}">
        <p14:creationId xmlns:p14="http://schemas.microsoft.com/office/powerpoint/2010/main" val="2347022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1520" y="704088"/>
            <a:ext cx="10622280" cy="5472875"/>
          </a:xfrm>
        </p:spPr>
        <p:txBody>
          <a:bodyPr/>
          <a:lstStyle/>
          <a:p>
            <a:r>
              <a:rPr lang="tr-TR" dirty="0"/>
              <a:t>Ahmet Mithat’ın tiyatro ile ilişkisi öncelikle </a:t>
            </a:r>
            <a:r>
              <a:rPr lang="tr-TR" dirty="0" err="1"/>
              <a:t>Gedikpaşadaki</a:t>
            </a:r>
            <a:r>
              <a:rPr lang="tr-TR" dirty="0"/>
              <a:t> Osmanlı Kumpanyasıyla gerçekleşir. Ancak bu sahne onun “</a:t>
            </a:r>
            <a:r>
              <a:rPr lang="tr-TR" dirty="0" err="1"/>
              <a:t>Çerkes</a:t>
            </a:r>
            <a:r>
              <a:rPr lang="tr-TR" dirty="0"/>
              <a:t> Özdenleri” adlı oyunu ile yıkılacak, oyunda </a:t>
            </a:r>
            <a:r>
              <a:rPr lang="tr-TR" dirty="0" err="1"/>
              <a:t>Çerkeslerin</a:t>
            </a:r>
            <a:r>
              <a:rPr lang="tr-TR" dirty="0"/>
              <a:t> hürriyetinin savunusunun yapıldığına dair ihbarlar üzerine bu durum gerçekleşecektir. Ahmet Mithat bundan bir süre sonra Güllü </a:t>
            </a:r>
            <a:r>
              <a:rPr lang="tr-TR" dirty="0" err="1"/>
              <a:t>Agop</a:t>
            </a:r>
            <a:r>
              <a:rPr lang="tr-TR" dirty="0"/>
              <a:t> gibi Yıldız sarayına </a:t>
            </a:r>
            <a:r>
              <a:rPr lang="tr-TR" dirty="0" err="1"/>
              <a:t>Abdülhamidin</a:t>
            </a:r>
            <a:r>
              <a:rPr lang="tr-TR" dirty="0"/>
              <a:t> tiyatrosuna alınır. (Metin </a:t>
            </a:r>
            <a:r>
              <a:rPr lang="tr-TR" dirty="0" err="1"/>
              <a:t>And</a:t>
            </a:r>
            <a:r>
              <a:rPr lang="tr-TR" dirty="0"/>
              <a:t>, Başlangıcından 1983’e Türk Tiyatro Tarihi)</a:t>
            </a:r>
          </a:p>
          <a:p>
            <a:r>
              <a:rPr lang="tr-TR" dirty="0"/>
              <a:t>Tanpınar’a göre Namık Kemal’de “daima münevver/aydınlara hitap vardır. O kalem arkadaşlarıyla, dostlarıyla konuşur. En yalnız bulunduğu anda bile birtakım idealler ve huzursuzluklar aşılayacağı bir okur yazar kalabalığı karşısındaymış gibi davranır. Mithat efendi ise bir zamanlar aktar çıraklığı yaptığı Mısır Çarşısı esnafının içinde, onlarla yarenlik edermiş gibi yazar” (Tanpınar, 2003, s. </a:t>
            </a:r>
            <a:r>
              <a:rPr lang="tr-TR"/>
              <a:t>206).</a:t>
            </a:r>
          </a:p>
          <a:p>
            <a:endParaRPr lang="tr-TR" dirty="0"/>
          </a:p>
        </p:txBody>
      </p:sp>
    </p:spTree>
    <p:extLst>
      <p:ext uri="{BB962C8B-B14F-4D97-AF65-F5344CB8AC3E}">
        <p14:creationId xmlns:p14="http://schemas.microsoft.com/office/powerpoint/2010/main" val="2158590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Recaizade</a:t>
            </a:r>
            <a:r>
              <a:rPr lang="tr-TR" dirty="0"/>
              <a:t> Mahmut Ekrem</a:t>
            </a:r>
            <a:br>
              <a:rPr lang="tr-TR" dirty="0"/>
            </a:br>
            <a:r>
              <a:rPr lang="tr-TR" b="1" dirty="0"/>
              <a:t>ÇOK BİLEN ÇOK YANILIR</a:t>
            </a:r>
            <a:endParaRPr lang="tr-TR" dirty="0"/>
          </a:p>
        </p:txBody>
      </p:sp>
      <p:sp>
        <p:nvSpPr>
          <p:cNvPr id="3" name="İçerik Yer Tutucusu 2"/>
          <p:cNvSpPr>
            <a:spLocks noGrp="1"/>
          </p:cNvSpPr>
          <p:nvPr>
            <p:ph idx="1"/>
          </p:nvPr>
        </p:nvSpPr>
        <p:spPr/>
        <p:txBody>
          <a:bodyPr>
            <a:normAutofit fontScale="92500" lnSpcReduction="20000"/>
          </a:bodyPr>
          <a:lstStyle/>
          <a:p>
            <a:pPr lvl="0"/>
            <a:r>
              <a:rPr lang="tr-TR" dirty="0" err="1"/>
              <a:t>Recaizade</a:t>
            </a:r>
            <a:r>
              <a:rPr lang="tr-TR" dirty="0"/>
              <a:t> Mahmut Ekrem’in yazarlığı</a:t>
            </a:r>
          </a:p>
          <a:p>
            <a:pPr lvl="0"/>
            <a:r>
              <a:rPr lang="tr-TR" dirty="0" err="1"/>
              <a:t>Recaizade</a:t>
            </a:r>
            <a:r>
              <a:rPr lang="tr-TR" dirty="0"/>
              <a:t> Mahmut Ekrem’in Oyun Yazarlığı ve Komedi</a:t>
            </a:r>
          </a:p>
          <a:p>
            <a:pPr lvl="0"/>
            <a:r>
              <a:rPr lang="tr-TR" dirty="0" err="1"/>
              <a:t>Çok</a:t>
            </a:r>
            <a:r>
              <a:rPr lang="tr-TR" dirty="0"/>
              <a:t> Bilen </a:t>
            </a:r>
            <a:r>
              <a:rPr lang="tr-TR" dirty="0" err="1"/>
              <a:t>Çok</a:t>
            </a:r>
            <a:r>
              <a:rPr lang="tr-TR" dirty="0"/>
              <a:t> Yanılır Oyununun İncelenmesi</a:t>
            </a:r>
          </a:p>
          <a:p>
            <a:pPr lvl="0"/>
            <a:r>
              <a:rPr lang="tr-TR" dirty="0" err="1"/>
              <a:t>Çok</a:t>
            </a:r>
            <a:r>
              <a:rPr lang="tr-TR" dirty="0"/>
              <a:t> Bilen </a:t>
            </a:r>
            <a:r>
              <a:rPr lang="tr-TR" dirty="0" err="1"/>
              <a:t>Çok</a:t>
            </a:r>
            <a:r>
              <a:rPr lang="tr-TR" dirty="0"/>
              <a:t> Yanılır Oyununun Komedi Yapısı</a:t>
            </a:r>
          </a:p>
          <a:p>
            <a:pPr lvl="0"/>
            <a:r>
              <a:rPr lang="tr-TR" dirty="0"/>
              <a:t>kibarzade veya </a:t>
            </a:r>
            <a:r>
              <a:rPr lang="tr-TR" i="1" dirty="0" err="1"/>
              <a:t>dandy</a:t>
            </a:r>
            <a:endParaRPr lang="tr-TR" dirty="0"/>
          </a:p>
          <a:p>
            <a:pPr lvl="0"/>
            <a:r>
              <a:rPr lang="tr-TR" dirty="0" err="1"/>
              <a:t>Çok</a:t>
            </a:r>
            <a:r>
              <a:rPr lang="tr-TR" dirty="0"/>
              <a:t> Bilen </a:t>
            </a:r>
            <a:r>
              <a:rPr lang="tr-TR" dirty="0" err="1"/>
              <a:t>Çok</a:t>
            </a:r>
            <a:r>
              <a:rPr lang="tr-TR" dirty="0"/>
              <a:t> Yanılır Oyununun Toplumsal eleştiri</a:t>
            </a:r>
          </a:p>
          <a:p>
            <a:pPr lvl="0"/>
            <a:r>
              <a:rPr lang="tr-TR" dirty="0"/>
              <a:t>Tanzimat Dönemi Komedi Anlayışı Açısından Oyunun İncelenmesi</a:t>
            </a:r>
          </a:p>
          <a:p>
            <a:pPr lvl="0"/>
            <a:r>
              <a:rPr lang="tr-TR" dirty="0"/>
              <a:t>Yazar, bu oyunu </a:t>
            </a:r>
            <a:r>
              <a:rPr lang="tr-TR" b="1" dirty="0" err="1"/>
              <a:t>Binbir</a:t>
            </a:r>
            <a:r>
              <a:rPr lang="tr-TR" b="1" dirty="0"/>
              <a:t> Gece </a:t>
            </a:r>
            <a:r>
              <a:rPr lang="tr-TR" b="1" dirty="0" err="1"/>
              <a:t>Masalları</a:t>
            </a:r>
            <a:r>
              <a:rPr lang="tr-TR" dirty="0" err="1"/>
              <a:t>’ndan</a:t>
            </a:r>
            <a:r>
              <a:rPr lang="tr-TR" dirty="0"/>
              <a:t> esinlenerek </a:t>
            </a:r>
            <a:r>
              <a:rPr lang="tr-TR" dirty="0" err="1"/>
              <a:t>yazmıs</a:t>
            </a:r>
            <a:r>
              <a:rPr lang="tr-TR" dirty="0"/>
              <a:t>̧. Oyunun tamamı, bu anlamda </a:t>
            </a:r>
            <a:r>
              <a:rPr lang="tr-TR" dirty="0" err="1"/>
              <a:t>Doğu</a:t>
            </a:r>
            <a:r>
              <a:rPr lang="tr-TR" dirty="0"/>
              <a:t> motifleriyle </a:t>
            </a:r>
            <a:r>
              <a:rPr lang="tr-TR" dirty="0" err="1"/>
              <a:t>örülu</a:t>
            </a:r>
            <a:r>
              <a:rPr lang="tr-TR" dirty="0"/>
              <a:t>̈.</a:t>
            </a:r>
          </a:p>
          <a:p>
            <a:pPr lvl="0"/>
            <a:r>
              <a:rPr lang="tr-TR" dirty="0"/>
              <a:t>Oyun, geleneksel Osmanlı toplumunda yaygın olan </a:t>
            </a:r>
            <a:r>
              <a:rPr lang="tr-TR" dirty="0" err="1"/>
              <a:t>görmeden</a:t>
            </a:r>
            <a:r>
              <a:rPr lang="tr-TR" dirty="0"/>
              <a:t> evlenme geleneğini eleştirir.</a:t>
            </a:r>
            <a:endParaRPr lang="tr-TR" dirty="0"/>
          </a:p>
        </p:txBody>
      </p:sp>
    </p:spTree>
    <p:extLst>
      <p:ext uri="{BB962C8B-B14F-4D97-AF65-F5344CB8AC3E}">
        <p14:creationId xmlns:p14="http://schemas.microsoft.com/office/powerpoint/2010/main" val="982256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Oyunda, Kadı Azmi Efendi’nin hilekar, kıskanç, çıkarcı ve oldukça kötü bir yönetici olarak çizilir. Geleneksel idari kanalların yozlaşmış olduğuna dair bu işaret, aynı zamanda Maraş kaymakamı Edip Efendi’nin yenilikçi tavrıyla da desteklenir.</a:t>
            </a:r>
          </a:p>
          <a:p>
            <a:pPr lvl="0"/>
            <a:r>
              <a:rPr lang="tr-TR" dirty="0"/>
              <a:t>Yozlaşmış bir geleneğin temsilci Kadın Efendi ve modern yaşamın temsilcisi Kaymakam Edip Bey arasındaki çatışma, seyirciyi eski ve yeni değerler arasında tavır almaya sevk eder. </a:t>
            </a:r>
          </a:p>
          <a:p>
            <a:endParaRPr lang="tr-TR" dirty="0"/>
          </a:p>
        </p:txBody>
      </p:sp>
    </p:spTree>
    <p:extLst>
      <p:ext uri="{BB962C8B-B14F-4D97-AF65-F5344CB8AC3E}">
        <p14:creationId xmlns:p14="http://schemas.microsoft.com/office/powerpoint/2010/main" val="773513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r>
              <a:rPr lang="tr-TR" dirty="0"/>
              <a:t>Oyundaki komedi unsuru unsurlar:</a:t>
            </a:r>
          </a:p>
          <a:p>
            <a:pPr lvl="0"/>
            <a:r>
              <a:rPr lang="tr-TR" dirty="0"/>
              <a:t>1. Hareket Komikleri</a:t>
            </a:r>
          </a:p>
          <a:p>
            <a:pPr lvl="0"/>
            <a:r>
              <a:rPr lang="tr-TR" dirty="0"/>
              <a:t>2. Aldatma, olmayan bir durumu var gösterme, kumpas- karşı kumpas</a:t>
            </a:r>
          </a:p>
          <a:p>
            <a:pPr lvl="0"/>
            <a:r>
              <a:rPr lang="tr-TR" dirty="0"/>
              <a:t>3. Durum Komikleri</a:t>
            </a:r>
          </a:p>
          <a:p>
            <a:pPr lvl="0"/>
            <a:r>
              <a:rPr lang="tr-TR" dirty="0"/>
              <a:t>4. Söz Komikleri: dil ve şive taklitleri, </a:t>
            </a:r>
            <a:r>
              <a:rPr lang="tr-TR" dirty="0" err="1"/>
              <a:t>aparlar</a:t>
            </a:r>
            <a:r>
              <a:rPr lang="tr-TR" dirty="0"/>
              <a:t>.</a:t>
            </a:r>
            <a:endParaRPr lang="tr-TR" dirty="0"/>
          </a:p>
        </p:txBody>
      </p:sp>
    </p:spTree>
    <p:extLst>
      <p:ext uri="{BB962C8B-B14F-4D97-AF65-F5344CB8AC3E}">
        <p14:creationId xmlns:p14="http://schemas.microsoft.com/office/powerpoint/2010/main" val="1609421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574</Words>
  <Application>Microsoft Office PowerPoint</Application>
  <PresentationFormat>Geniş ekran</PresentationFormat>
  <Paragraphs>36</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Tanzimat Dönemi Tiyatrosunda Komedi Ahmet Mithat Efendi Açıkbaş </vt:lpstr>
      <vt:lpstr>PowerPoint Sunusu</vt:lpstr>
      <vt:lpstr>PowerPoint Sunusu</vt:lpstr>
      <vt:lpstr>PowerPoint Sunusu</vt:lpstr>
      <vt:lpstr>PowerPoint Sunusu</vt:lpstr>
      <vt:lpstr>Recaizade Mahmut Ekrem ÇOK BİLEN ÇOK YANILIR</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Tanzimat Dönemi Tiyatrosunda Komedi Ahmet Mithat Efendi Açıkbaş </dc:title>
  <dc:creator>duygu toksoy</dc:creator>
  <cp:lastModifiedBy>duygu toksoy</cp:lastModifiedBy>
  <cp:revision>2</cp:revision>
  <dcterms:created xsi:type="dcterms:W3CDTF">2021-07-27T01:25:53Z</dcterms:created>
  <dcterms:modified xsi:type="dcterms:W3CDTF">2021-07-27T02:07:20Z</dcterms:modified>
</cp:coreProperties>
</file>