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92" r:id="rId3"/>
    <p:sldId id="293" r:id="rId4"/>
    <p:sldId id="294" r:id="rId5"/>
    <p:sldId id="275" r:id="rId6"/>
    <p:sldId id="295" r:id="rId7"/>
    <p:sldId id="296" r:id="rId8"/>
    <p:sldId id="297" r:id="rId9"/>
    <p:sldId id="298" r:id="rId10"/>
    <p:sldId id="299" r:id="rId11"/>
    <p:sldId id="300" r:id="rId12"/>
    <p:sldId id="301" r:id="rId13"/>
    <p:sldId id="302" r:id="rId14"/>
    <p:sldId id="282" r:id="rId1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5/6/2020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17fi3buAscY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734235" y="1916832"/>
            <a:ext cx="7772400" cy="1470025"/>
          </a:xfrm>
        </p:spPr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Facts or Opinions 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18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Vocabulary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for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Reading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Exercise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65175" y="1163001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Influx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21351" y="212643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Assailment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21351" y="3066843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Entreaties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99592" y="1664770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</a:t>
            </a:r>
            <a:r>
              <a:rPr lang="tr-TR" dirty="0"/>
              <a:t> </a:t>
            </a:r>
            <a:r>
              <a:rPr lang="tr-TR" dirty="0" err="1" smtClean="0"/>
              <a:t>fact</a:t>
            </a:r>
            <a:r>
              <a:rPr lang="tr-TR" dirty="0"/>
              <a:t> </a:t>
            </a:r>
            <a:r>
              <a:rPr lang="en-US" dirty="0" smtClean="0"/>
              <a:t>of a</a:t>
            </a:r>
            <a:r>
              <a:rPr lang="tr-TR" dirty="0" smtClean="0"/>
              <a:t> </a:t>
            </a:r>
            <a:r>
              <a:rPr lang="tr-TR" dirty="0" err="1" smtClean="0"/>
              <a:t>large</a:t>
            </a:r>
            <a:r>
              <a:rPr lang="tr-TR" dirty="0" smtClean="0"/>
              <a:t>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things</a:t>
            </a:r>
            <a:r>
              <a:rPr lang="tr-TR" dirty="0" smtClean="0"/>
              <a:t> </a:t>
            </a:r>
            <a:r>
              <a:rPr lang="tr-TR" dirty="0" err="1" smtClean="0"/>
              <a:t>arriving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same</a:t>
            </a:r>
            <a:r>
              <a:rPr lang="tr-TR" dirty="0" smtClean="0"/>
              <a:t> time.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951960" y="2547995"/>
            <a:ext cx="6390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encounter, undertake, or confront </a:t>
            </a:r>
            <a:r>
              <a:rPr lang="en-US" dirty="0" smtClean="0"/>
              <a:t>energetically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51960" y="3505101"/>
            <a:ext cx="7511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plead with especially in order to </a:t>
            </a:r>
            <a:r>
              <a:rPr lang="en-US" dirty="0" smtClean="0"/>
              <a:t>persuade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688634" y="3985617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smtClean="0"/>
              <a:t>Reform: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973385" y="4425696"/>
            <a:ext cx="51678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put or change into an improved form or </a:t>
            </a:r>
            <a:r>
              <a:rPr lang="en-US" dirty="0" smtClean="0"/>
              <a:t>condition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0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Discussion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Questions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about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Reading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65173" y="1564919"/>
            <a:ext cx="7551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adjectives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noun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express</a:t>
            </a:r>
            <a:r>
              <a:rPr lang="tr-TR" dirty="0" smtClean="0"/>
              <a:t> </a:t>
            </a:r>
            <a:r>
              <a:rPr lang="tr-TR" dirty="0" err="1" smtClean="0"/>
              <a:t>opinion</a:t>
            </a:r>
            <a:r>
              <a:rPr lang="tr-TR" dirty="0" smtClean="0"/>
              <a:t>? 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765173" y="2152693"/>
            <a:ext cx="7551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adjectives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noun</a:t>
            </a:r>
            <a:r>
              <a:rPr lang="tr-TR" dirty="0" smtClean="0"/>
              <a:t> </a:t>
            </a:r>
            <a:r>
              <a:rPr lang="tr-TR" dirty="0" err="1" smtClean="0"/>
              <a:t>groups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express</a:t>
            </a:r>
            <a:r>
              <a:rPr lang="tr-TR" dirty="0" smtClean="0"/>
              <a:t> </a:t>
            </a:r>
            <a:r>
              <a:rPr lang="tr-TR" dirty="0" err="1" smtClean="0"/>
              <a:t>facts</a:t>
            </a:r>
            <a:r>
              <a:rPr lang="tr-TR" dirty="0" smtClean="0"/>
              <a:t>? 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784716" y="2740467"/>
            <a:ext cx="7551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smtClean="0"/>
              <a:t>Do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writers</a:t>
            </a:r>
            <a:r>
              <a:rPr lang="tr-TR" dirty="0" smtClean="0"/>
              <a:t> </a:t>
            </a:r>
            <a:r>
              <a:rPr lang="tr-TR" dirty="0" err="1" smtClean="0"/>
              <a:t>attempt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influence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reader</a:t>
            </a:r>
            <a:r>
              <a:rPr lang="tr-TR" dirty="0" smtClean="0"/>
              <a:t>? How?  </a:t>
            </a:r>
            <a:endParaRPr lang="en-US" dirty="0"/>
          </a:p>
        </p:txBody>
      </p:sp>
      <p:sp>
        <p:nvSpPr>
          <p:cNvPr id="18" name="Dikdörtgen 17"/>
          <p:cNvSpPr/>
          <p:nvPr/>
        </p:nvSpPr>
        <p:spPr>
          <a:xfrm>
            <a:off x="765173" y="3429000"/>
            <a:ext cx="7551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writers</a:t>
            </a:r>
            <a:r>
              <a:rPr lang="tr-TR" dirty="0" smtClean="0"/>
              <a:t>’ </a:t>
            </a:r>
            <a:r>
              <a:rPr lang="tr-TR" dirty="0" err="1" smtClean="0"/>
              <a:t>views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government</a:t>
            </a:r>
            <a:r>
              <a:rPr lang="tr-TR" dirty="0" smtClean="0"/>
              <a:t> </a:t>
            </a:r>
            <a:r>
              <a:rPr lang="tr-TR" dirty="0" err="1" smtClean="0"/>
              <a:t>policies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migration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9" name="Dikdörtgen 18"/>
          <p:cNvSpPr/>
          <p:nvPr/>
        </p:nvSpPr>
        <p:spPr>
          <a:xfrm>
            <a:off x="784716" y="4067402"/>
            <a:ext cx="7551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Compare</a:t>
            </a:r>
            <a:r>
              <a:rPr lang="tr-TR" dirty="0" smtClean="0"/>
              <a:t> </a:t>
            </a:r>
            <a:r>
              <a:rPr lang="tr-TR" dirty="0" err="1" smtClean="0"/>
              <a:t>two</a:t>
            </a:r>
            <a:r>
              <a:rPr lang="tr-TR" dirty="0" smtClean="0"/>
              <a:t> </a:t>
            </a:r>
            <a:r>
              <a:rPr lang="tr-TR" dirty="0" err="1" smtClean="0"/>
              <a:t>reading</a:t>
            </a:r>
            <a:r>
              <a:rPr lang="tr-TR" dirty="0" smtClean="0"/>
              <a:t> </a:t>
            </a:r>
            <a:r>
              <a:rPr lang="tr-TR" dirty="0" err="1" smtClean="0"/>
              <a:t>articles</a:t>
            </a:r>
            <a:r>
              <a:rPr lang="tr-TR" dirty="0" smtClean="0"/>
              <a:t>. How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different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20" name="Dikdörtgen 19"/>
          <p:cNvSpPr/>
          <p:nvPr/>
        </p:nvSpPr>
        <p:spPr>
          <a:xfrm>
            <a:off x="784716" y="4705307"/>
            <a:ext cx="7551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articles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385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764704"/>
            <a:ext cx="51774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</a:rPr>
              <a:t>LISTENING EXERCISE: </a:t>
            </a:r>
            <a:r>
              <a:rPr lang="tr-TR" sz="2800" b="1" dirty="0" smtClean="0">
                <a:solidFill>
                  <a:srgbClr val="FF0000"/>
                </a:solidFill>
              </a:rPr>
              <a:t>MIGRATION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Başlık 1"/>
          <p:cNvSpPr txBox="1">
            <a:spLocks/>
          </p:cNvSpPr>
          <p:nvPr/>
        </p:nvSpPr>
        <p:spPr>
          <a:xfrm>
            <a:off x="849543" y="2579469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smtClean="0">
                <a:latin typeface="+mn-lt"/>
              </a:rPr>
              <a:t>Source:</a:t>
            </a:r>
            <a:endParaRPr lang="en-US" sz="2000" b="1" u="sng" dirty="0">
              <a:latin typeface="+mn-lt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827584" y="2210137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«Migration </a:t>
            </a:r>
            <a:r>
              <a:rPr lang="tr-TR" dirty="0"/>
              <a:t>as a U</a:t>
            </a:r>
            <a:r>
              <a:rPr lang="tr-TR" dirty="0" smtClean="0"/>
              <a:t>niversal </a:t>
            </a:r>
            <a:r>
              <a:rPr lang="tr-TR" dirty="0"/>
              <a:t>H</a:t>
            </a:r>
            <a:r>
              <a:rPr lang="tr-TR" dirty="0" smtClean="0"/>
              <a:t>uman Right»  </a:t>
            </a:r>
            <a:r>
              <a:rPr lang="tr-TR" dirty="0" err="1"/>
              <a:t>Alvaro</a:t>
            </a:r>
            <a:r>
              <a:rPr lang="tr-TR" dirty="0"/>
              <a:t> </a:t>
            </a:r>
            <a:r>
              <a:rPr lang="tr-TR" dirty="0" err="1"/>
              <a:t>Huerta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755576" y="1657256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Youtube Video: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1043608" y="3414449"/>
            <a:ext cx="71825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hlinkClick r:id="rId2"/>
              </a:rPr>
              <a:t>https://www.youtube.com/watch?v=17fi3buAscY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6367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9154" y="632824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Discussion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Questions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about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Listening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65172" y="1966414"/>
            <a:ext cx="7551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main </a:t>
            </a:r>
            <a:r>
              <a:rPr lang="tr-TR" dirty="0" err="1" smtClean="0"/>
              <a:t>point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speech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4" name="Dikdörtgen 13"/>
          <p:cNvSpPr/>
          <p:nvPr/>
        </p:nvSpPr>
        <p:spPr>
          <a:xfrm>
            <a:off x="765172" y="2564904"/>
            <a:ext cx="7551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What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examples</a:t>
            </a:r>
            <a:r>
              <a:rPr lang="tr-TR" dirty="0" smtClean="0"/>
              <a:t>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immigration</a:t>
            </a:r>
            <a:r>
              <a:rPr lang="tr-TR" dirty="0" smtClean="0"/>
              <a:t>?</a:t>
            </a:r>
            <a:endParaRPr lang="en-US" dirty="0"/>
          </a:p>
        </p:txBody>
      </p:sp>
      <p:sp>
        <p:nvSpPr>
          <p:cNvPr id="17" name="Dikdörtgen 16"/>
          <p:cNvSpPr/>
          <p:nvPr/>
        </p:nvSpPr>
        <p:spPr>
          <a:xfrm>
            <a:off x="765173" y="3140968"/>
            <a:ext cx="75512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What</a:t>
            </a:r>
            <a:r>
              <a:rPr lang="tr-TR" dirty="0" smtClean="0"/>
              <a:t> do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speakers</a:t>
            </a:r>
            <a:r>
              <a:rPr lang="tr-TR" dirty="0" smtClean="0"/>
              <a:t> </a:t>
            </a:r>
            <a:r>
              <a:rPr lang="tr-TR" dirty="0" err="1" smtClean="0"/>
              <a:t>views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</a:t>
            </a:r>
            <a:r>
              <a:rPr lang="tr-TR" dirty="0" err="1" smtClean="0"/>
              <a:t>immigration</a:t>
            </a:r>
            <a:r>
              <a:rPr lang="tr-TR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339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/>
          <p:nvPr/>
        </p:nvSpPr>
        <p:spPr>
          <a:xfrm>
            <a:off x="611560" y="764704"/>
            <a:ext cx="49741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</a:rPr>
              <a:t>WRITING EXERCISE: </a:t>
            </a:r>
            <a:r>
              <a:rPr lang="tr-TR" sz="2800" b="1" dirty="0" smtClean="0">
                <a:solidFill>
                  <a:srgbClr val="FF0000"/>
                </a:solidFill>
              </a:rPr>
              <a:t>MIGRATION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1187624" y="2492896"/>
            <a:ext cx="6750496" cy="1245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Please</a:t>
            </a:r>
            <a:r>
              <a:rPr lang="tr-T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write</a:t>
            </a:r>
            <a:r>
              <a:rPr lang="tr-T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an “</a:t>
            </a:r>
            <a:r>
              <a:rPr lang="tr-TR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opinion</a:t>
            </a:r>
            <a:r>
              <a:rPr lang="tr-T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essay</a:t>
            </a:r>
            <a:r>
              <a:rPr lang="tr-T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” </a:t>
            </a:r>
            <a:r>
              <a:rPr lang="tr-TR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tr-T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immigration</a:t>
            </a:r>
            <a:r>
              <a:rPr lang="tr-T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4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ctr">
              <a:lnSpc>
                <a:spcPct val="150000"/>
              </a:lnSpc>
              <a:spcAft>
                <a:spcPts val="800"/>
              </a:spcAft>
            </a:pPr>
            <a:r>
              <a:rPr lang="tr-TR" sz="24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tr-T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It </a:t>
            </a:r>
            <a:r>
              <a:rPr lang="tr-TR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tr-T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be at </a:t>
            </a:r>
            <a:r>
              <a:rPr lang="tr-TR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least</a:t>
            </a:r>
            <a:r>
              <a:rPr lang="tr-TR" sz="24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500 </a:t>
            </a:r>
            <a:r>
              <a:rPr lang="tr-TR" sz="2400" dirty="0" err="1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tr-TR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89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1"/>
          <p:cNvSpPr txBox="1">
            <a:spLocks/>
          </p:cNvSpPr>
          <p:nvPr/>
        </p:nvSpPr>
        <p:spPr>
          <a:xfrm>
            <a:off x="654689" y="764704"/>
            <a:ext cx="532859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6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Fact</a:t>
            </a:r>
            <a:r>
              <a:rPr lang="tr-TR" sz="3600" dirty="0" smtClean="0">
                <a:solidFill>
                  <a:srgbClr val="FF0000"/>
                </a:solidFill>
                <a:latin typeface="+mn-lt"/>
              </a:rPr>
              <a:t>:</a:t>
            </a:r>
            <a:endParaRPr lang="en-US" sz="3600" dirty="0">
              <a:latin typeface="+mn-lt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971600" y="1559609"/>
            <a:ext cx="413722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smtClean="0"/>
              <a:t>- </a:t>
            </a:r>
            <a:r>
              <a:rPr lang="tr-TR" sz="2000" dirty="0"/>
              <a:t>S</a:t>
            </a:r>
            <a:r>
              <a:rPr lang="en-US" sz="2000" dirty="0" err="1" smtClean="0"/>
              <a:t>omething</a:t>
            </a:r>
            <a:r>
              <a:rPr lang="en-US" sz="2000" dirty="0" smtClean="0"/>
              <a:t> </a:t>
            </a:r>
            <a:r>
              <a:rPr lang="en-US" sz="2000" dirty="0"/>
              <a:t>that has actual </a:t>
            </a:r>
            <a:r>
              <a:rPr lang="en-US" sz="2000" dirty="0" smtClean="0"/>
              <a:t>existence</a:t>
            </a:r>
            <a:r>
              <a:rPr lang="tr-TR" sz="2000" dirty="0" smtClean="0"/>
              <a:t>.</a:t>
            </a:r>
            <a:endParaRPr lang="en-US" sz="2000" dirty="0"/>
          </a:p>
        </p:txBody>
      </p:sp>
      <p:sp>
        <p:nvSpPr>
          <p:cNvPr id="3" name="Dikdörtgen 2"/>
          <p:cNvSpPr/>
          <p:nvPr/>
        </p:nvSpPr>
        <p:spPr>
          <a:xfrm>
            <a:off x="971600" y="2106552"/>
            <a:ext cx="76145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A</a:t>
            </a:r>
            <a:r>
              <a:rPr lang="en-US" sz="2000" dirty="0" smtClean="0"/>
              <a:t> </a:t>
            </a:r>
            <a:r>
              <a:rPr lang="en-US" sz="2000" dirty="0"/>
              <a:t>piece of information presented as having objective </a:t>
            </a:r>
            <a:r>
              <a:rPr lang="en-US" sz="2000" dirty="0" smtClean="0"/>
              <a:t>reality</a:t>
            </a:r>
            <a:r>
              <a:rPr lang="tr-TR" sz="2000" dirty="0" smtClean="0"/>
              <a:t>.</a:t>
            </a:r>
            <a:endParaRPr lang="en-US" sz="2000" dirty="0"/>
          </a:p>
        </p:txBody>
      </p:sp>
      <p:sp>
        <p:nvSpPr>
          <p:cNvPr id="8" name="Başlık 1"/>
          <p:cNvSpPr txBox="1">
            <a:spLocks/>
          </p:cNvSpPr>
          <p:nvPr/>
        </p:nvSpPr>
        <p:spPr>
          <a:xfrm>
            <a:off x="755576" y="2806888"/>
            <a:ext cx="5328592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3600" dirty="0" err="1" smtClean="0">
                <a:solidFill>
                  <a:srgbClr val="FF0000"/>
                </a:solidFill>
                <a:latin typeface="+mn-lt"/>
              </a:rPr>
              <a:t>Opinion</a:t>
            </a:r>
            <a:r>
              <a:rPr lang="tr-TR" sz="3600" dirty="0" smtClean="0">
                <a:solidFill>
                  <a:srgbClr val="FF0000"/>
                </a:solidFill>
                <a:latin typeface="+mn-lt"/>
              </a:rPr>
              <a:t>:</a:t>
            </a:r>
            <a:endParaRPr lang="en-US" sz="3600" dirty="0">
              <a:latin typeface="+mn-lt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971600" y="3546831"/>
            <a:ext cx="698477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A</a:t>
            </a:r>
            <a:r>
              <a:rPr lang="en-US" sz="2000" dirty="0" smtClean="0"/>
              <a:t> </a:t>
            </a:r>
            <a:r>
              <a:rPr lang="en-US" sz="2000" dirty="0"/>
              <a:t>view, judgment, or appraisal formed in the mind about a particular </a:t>
            </a:r>
            <a:r>
              <a:rPr lang="en-US" sz="2000" dirty="0" smtClean="0"/>
              <a:t>matter</a:t>
            </a:r>
            <a:r>
              <a:rPr lang="tr-TR" sz="2000" dirty="0" smtClean="0"/>
              <a:t>.</a:t>
            </a:r>
            <a:endParaRPr lang="en-US" sz="2000" dirty="0"/>
          </a:p>
        </p:txBody>
      </p:sp>
      <p:sp>
        <p:nvSpPr>
          <p:cNvPr id="9" name="Dikdörtgen 8"/>
          <p:cNvSpPr/>
          <p:nvPr/>
        </p:nvSpPr>
        <p:spPr>
          <a:xfrm>
            <a:off x="899592" y="4346588"/>
            <a:ext cx="66967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B</a:t>
            </a:r>
            <a:r>
              <a:rPr lang="en-US" sz="2000" dirty="0" err="1" smtClean="0"/>
              <a:t>elief</a:t>
            </a:r>
            <a:r>
              <a:rPr lang="en-US" sz="2000" dirty="0" smtClean="0"/>
              <a:t> </a:t>
            </a:r>
            <a:r>
              <a:rPr lang="en-US" sz="2000" dirty="0"/>
              <a:t>stronger than impression and less strong than positive </a:t>
            </a:r>
            <a:r>
              <a:rPr lang="en-US" sz="2000" dirty="0" smtClean="0"/>
              <a:t>knowledge</a:t>
            </a:r>
            <a:r>
              <a:rPr lang="tr-TR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74835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80662" y="565097"/>
            <a:ext cx="391709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Expressing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Personal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Opinions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88324" y="1304293"/>
            <a:ext cx="23042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 smtClean="0"/>
              <a:t>According</a:t>
            </a:r>
            <a:r>
              <a:rPr lang="tr-TR" sz="2000" dirty="0" smtClean="0"/>
              <a:t> </a:t>
            </a:r>
            <a:r>
              <a:rPr lang="tr-TR" sz="2000" dirty="0" err="1"/>
              <a:t>to</a:t>
            </a:r>
            <a:r>
              <a:rPr lang="tr-TR" sz="2000" dirty="0"/>
              <a:t> </a:t>
            </a:r>
            <a:r>
              <a:rPr lang="tr-TR" sz="2000" dirty="0" smtClean="0"/>
              <a:t>me</a:t>
            </a:r>
            <a:endParaRPr lang="tr-TR" sz="2000" dirty="0"/>
          </a:p>
        </p:txBody>
      </p:sp>
      <p:sp>
        <p:nvSpPr>
          <p:cNvPr id="6" name="Dikdörtgen 5"/>
          <p:cNvSpPr/>
          <p:nvPr/>
        </p:nvSpPr>
        <p:spPr>
          <a:xfrm>
            <a:off x="1188324" y="1931817"/>
            <a:ext cx="12665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I </a:t>
            </a:r>
            <a:r>
              <a:rPr lang="tr-TR" sz="2000" dirty="0" err="1" smtClean="0"/>
              <a:t>think</a:t>
            </a:r>
            <a:endParaRPr lang="en-US" sz="2000" dirty="0"/>
          </a:p>
        </p:txBody>
      </p:sp>
      <p:sp>
        <p:nvSpPr>
          <p:cNvPr id="7" name="Dikdörtgen 6"/>
          <p:cNvSpPr/>
          <p:nvPr/>
        </p:nvSpPr>
        <p:spPr>
          <a:xfrm>
            <a:off x="1188324" y="2489524"/>
            <a:ext cx="16265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/>
              <a:t>In</a:t>
            </a:r>
            <a:r>
              <a:rPr lang="tr-TR" sz="2000" dirty="0"/>
              <a:t> </a:t>
            </a:r>
            <a:r>
              <a:rPr lang="tr-TR" sz="2000" dirty="0" err="1"/>
              <a:t>my</a:t>
            </a:r>
            <a:r>
              <a:rPr lang="tr-TR" sz="2000" dirty="0"/>
              <a:t> </a:t>
            </a:r>
            <a:r>
              <a:rPr lang="tr-TR" sz="2000" dirty="0" err="1" smtClean="0"/>
              <a:t>view</a:t>
            </a:r>
            <a:r>
              <a:rPr lang="tr-TR" sz="2000" dirty="0" smtClean="0"/>
              <a:t> </a:t>
            </a:r>
            <a:endParaRPr lang="tr-TR" sz="2000" dirty="0"/>
          </a:p>
        </p:txBody>
      </p:sp>
      <p:sp>
        <p:nvSpPr>
          <p:cNvPr id="8" name="Dikdörtgen 7"/>
          <p:cNvSpPr/>
          <p:nvPr/>
        </p:nvSpPr>
        <p:spPr>
          <a:xfrm>
            <a:off x="1178680" y="3117048"/>
            <a:ext cx="16458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Personally</a:t>
            </a:r>
            <a:endParaRPr lang="tr-TR" sz="2000" dirty="0"/>
          </a:p>
        </p:txBody>
      </p:sp>
      <p:sp>
        <p:nvSpPr>
          <p:cNvPr id="9" name="Dikdörtgen 8"/>
          <p:cNvSpPr/>
          <p:nvPr/>
        </p:nvSpPr>
        <p:spPr>
          <a:xfrm>
            <a:off x="4860032" y="1326958"/>
            <a:ext cx="158417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To </a:t>
            </a:r>
            <a:r>
              <a:rPr lang="tr-TR" sz="2000" dirty="0" smtClean="0"/>
              <a:t>me</a:t>
            </a:r>
            <a:endParaRPr lang="en-US" sz="2000" dirty="0"/>
          </a:p>
        </p:txBody>
      </p:sp>
      <p:sp>
        <p:nvSpPr>
          <p:cNvPr id="10" name="Dikdörtgen 9"/>
          <p:cNvSpPr/>
          <p:nvPr/>
        </p:nvSpPr>
        <p:spPr>
          <a:xfrm>
            <a:off x="1158732" y="3728966"/>
            <a:ext cx="259228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From </a:t>
            </a:r>
            <a:r>
              <a:rPr lang="tr-TR" sz="2000" dirty="0" err="1"/>
              <a:t>my</a:t>
            </a:r>
            <a:r>
              <a:rPr lang="tr-TR" sz="2000" dirty="0"/>
              <a:t> </a:t>
            </a:r>
            <a:r>
              <a:rPr lang="tr-TR" sz="2000" dirty="0" err="1"/>
              <a:t>point</a:t>
            </a:r>
            <a:r>
              <a:rPr lang="tr-TR" sz="2000" dirty="0"/>
              <a:t> of </a:t>
            </a:r>
            <a:r>
              <a:rPr lang="tr-TR" sz="2000" dirty="0" err="1" smtClean="0"/>
              <a:t>view</a:t>
            </a:r>
            <a:endParaRPr lang="tr-TR" sz="2000" dirty="0"/>
          </a:p>
        </p:txBody>
      </p:sp>
      <p:sp>
        <p:nvSpPr>
          <p:cNvPr id="11" name="Dikdörtgen 10"/>
          <p:cNvSpPr/>
          <p:nvPr/>
        </p:nvSpPr>
        <p:spPr>
          <a:xfrm>
            <a:off x="1146926" y="4302279"/>
            <a:ext cx="202698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I </a:t>
            </a:r>
            <a:r>
              <a:rPr lang="tr-TR" sz="2000" dirty="0" err="1"/>
              <a:t>believe</a:t>
            </a:r>
            <a:r>
              <a:rPr lang="tr-TR" sz="2000" dirty="0"/>
              <a:t> </a:t>
            </a:r>
            <a:r>
              <a:rPr lang="tr-TR" sz="2000" dirty="0" err="1" smtClean="0"/>
              <a:t>that</a:t>
            </a:r>
            <a:endParaRPr lang="tr-TR" sz="2000" dirty="0"/>
          </a:p>
        </p:txBody>
      </p:sp>
      <p:sp>
        <p:nvSpPr>
          <p:cNvPr id="12" name="Dikdörtgen 11"/>
          <p:cNvSpPr/>
          <p:nvPr/>
        </p:nvSpPr>
        <p:spPr>
          <a:xfrm>
            <a:off x="1109865" y="4914197"/>
            <a:ext cx="238271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/>
              <a:t>To </a:t>
            </a:r>
            <a:r>
              <a:rPr lang="tr-TR" sz="2000" dirty="0" err="1"/>
              <a:t>my</a:t>
            </a:r>
            <a:r>
              <a:rPr lang="tr-TR" sz="2000" dirty="0"/>
              <a:t> </a:t>
            </a:r>
            <a:r>
              <a:rPr lang="tr-TR" sz="2000" dirty="0" err="1" smtClean="0"/>
              <a:t>mind</a:t>
            </a:r>
            <a:endParaRPr lang="en-US" sz="2000" dirty="0"/>
          </a:p>
        </p:txBody>
      </p:sp>
      <p:sp>
        <p:nvSpPr>
          <p:cNvPr id="13" name="Dikdörtgen 12"/>
          <p:cNvSpPr/>
          <p:nvPr/>
        </p:nvSpPr>
        <p:spPr>
          <a:xfrm>
            <a:off x="4860032" y="1887440"/>
            <a:ext cx="22107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/>
              <a:t>It </a:t>
            </a:r>
            <a:r>
              <a:rPr lang="tr-TR" sz="2000" dirty="0" err="1"/>
              <a:t>seems</a:t>
            </a:r>
            <a:r>
              <a:rPr lang="tr-TR" sz="2000" dirty="0"/>
              <a:t> </a:t>
            </a:r>
            <a:r>
              <a:rPr lang="tr-TR" sz="2000" dirty="0" err="1"/>
              <a:t>to</a:t>
            </a:r>
            <a:r>
              <a:rPr lang="tr-TR" sz="2000" dirty="0"/>
              <a:t> me </a:t>
            </a:r>
            <a:r>
              <a:rPr lang="tr-TR" sz="2000" dirty="0" err="1"/>
              <a:t>that</a:t>
            </a:r>
            <a:endParaRPr lang="en-US" sz="2000" dirty="0"/>
          </a:p>
        </p:txBody>
      </p:sp>
      <p:sp>
        <p:nvSpPr>
          <p:cNvPr id="14" name="Dikdörtgen 13"/>
          <p:cNvSpPr/>
          <p:nvPr/>
        </p:nvSpPr>
        <p:spPr>
          <a:xfrm>
            <a:off x="4847908" y="2495854"/>
            <a:ext cx="272542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My personal view is that</a:t>
            </a:r>
          </a:p>
        </p:txBody>
      </p:sp>
      <p:sp>
        <p:nvSpPr>
          <p:cNvPr id="15" name="Dikdörtgen 14"/>
          <p:cNvSpPr/>
          <p:nvPr/>
        </p:nvSpPr>
        <p:spPr>
          <a:xfrm>
            <a:off x="4868603" y="3032788"/>
            <a:ext cx="196175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err="1"/>
              <a:t>In</a:t>
            </a:r>
            <a:r>
              <a:rPr lang="tr-TR" sz="2000" dirty="0"/>
              <a:t> </a:t>
            </a:r>
            <a:r>
              <a:rPr lang="tr-TR" sz="2000" dirty="0" err="1"/>
              <a:t>my</a:t>
            </a:r>
            <a:r>
              <a:rPr lang="tr-TR" sz="2000" dirty="0"/>
              <a:t> </a:t>
            </a:r>
            <a:r>
              <a:rPr lang="tr-TR" sz="2000" dirty="0" err="1"/>
              <a:t>experience</a:t>
            </a:r>
            <a:endParaRPr lang="en-US" sz="2000" dirty="0"/>
          </a:p>
        </p:txBody>
      </p:sp>
      <p:sp>
        <p:nvSpPr>
          <p:cNvPr id="16" name="Dikdörtgen 15"/>
          <p:cNvSpPr/>
          <p:nvPr/>
        </p:nvSpPr>
        <p:spPr>
          <a:xfrm>
            <a:off x="4847908" y="3671981"/>
            <a:ext cx="243271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/>
              <a:t>As far as I </a:t>
            </a:r>
            <a:r>
              <a:rPr lang="tr-TR" sz="2000" dirty="0" err="1"/>
              <a:t>understand</a:t>
            </a:r>
            <a:endParaRPr lang="en-US" sz="2000" dirty="0"/>
          </a:p>
        </p:txBody>
      </p:sp>
      <p:sp>
        <p:nvSpPr>
          <p:cNvPr id="17" name="Dikdörtgen 16"/>
          <p:cNvSpPr/>
          <p:nvPr/>
        </p:nvSpPr>
        <p:spPr>
          <a:xfrm>
            <a:off x="4868603" y="4311174"/>
            <a:ext cx="21375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/>
              <a:t>I </a:t>
            </a:r>
            <a:r>
              <a:rPr lang="tr-TR" sz="2000" dirty="0" err="1"/>
              <a:t>cannot</a:t>
            </a:r>
            <a:r>
              <a:rPr lang="tr-TR" sz="2000" dirty="0"/>
              <a:t> </a:t>
            </a:r>
            <a:r>
              <a:rPr lang="tr-TR" sz="2000" dirty="0" err="1"/>
              <a:t>deny</a:t>
            </a:r>
            <a:r>
              <a:rPr lang="tr-TR" sz="2000" dirty="0"/>
              <a:t> </a:t>
            </a:r>
            <a:r>
              <a:rPr lang="tr-TR" sz="2000" dirty="0" err="1"/>
              <a:t>that</a:t>
            </a:r>
            <a:r>
              <a:rPr lang="tr-TR" sz="2000" dirty="0"/>
              <a:t> </a:t>
            </a:r>
            <a:endParaRPr lang="en-US" sz="2000" dirty="0"/>
          </a:p>
        </p:txBody>
      </p:sp>
      <p:sp>
        <p:nvSpPr>
          <p:cNvPr id="18" name="Dikdörtgen 17"/>
          <p:cNvSpPr/>
          <p:nvPr/>
        </p:nvSpPr>
        <p:spPr>
          <a:xfrm>
            <a:off x="4810428" y="4910069"/>
            <a:ext cx="360021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/>
              <a:t>I am sure/</a:t>
            </a:r>
            <a:r>
              <a:rPr lang="tr-TR" sz="2000" dirty="0" err="1"/>
              <a:t>certain</a:t>
            </a:r>
            <a:r>
              <a:rPr lang="tr-TR" sz="2000" dirty="0"/>
              <a:t>/</a:t>
            </a:r>
            <a:r>
              <a:rPr lang="tr-TR" sz="2000" dirty="0" err="1"/>
              <a:t>convinced</a:t>
            </a:r>
            <a:r>
              <a:rPr lang="tr-TR" sz="2000" dirty="0"/>
              <a:t> </a:t>
            </a:r>
            <a:r>
              <a:rPr lang="tr-TR" sz="2000" dirty="0" err="1"/>
              <a:t>that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325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1"/>
          <p:cNvSpPr/>
          <p:nvPr/>
        </p:nvSpPr>
        <p:spPr>
          <a:xfrm>
            <a:off x="780662" y="565097"/>
            <a:ext cx="208063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400" b="1" dirty="0" err="1" smtClean="0">
                <a:solidFill>
                  <a:srgbClr val="FF0000"/>
                </a:solidFill>
              </a:rPr>
              <a:t>Outlining</a:t>
            </a:r>
            <a:r>
              <a:rPr lang="tr-TR" sz="2400" b="1" dirty="0" smtClean="0">
                <a:solidFill>
                  <a:srgbClr val="FF0000"/>
                </a:solidFill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</a:rPr>
              <a:t>Facts</a:t>
            </a:r>
            <a:endParaRPr lang="tr-TR" sz="2400" dirty="0">
              <a:solidFill>
                <a:srgbClr val="FF0000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899592" y="1412776"/>
            <a:ext cx="17273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err="1"/>
              <a:t>The</a:t>
            </a:r>
            <a:r>
              <a:rPr lang="tr-TR" sz="2000" dirty="0"/>
              <a:t> </a:t>
            </a:r>
            <a:r>
              <a:rPr lang="tr-TR" sz="2000" dirty="0" err="1"/>
              <a:t>fact</a:t>
            </a:r>
            <a:r>
              <a:rPr lang="tr-TR" sz="2000" dirty="0"/>
              <a:t> is </a:t>
            </a:r>
            <a:r>
              <a:rPr lang="tr-TR" sz="2000" dirty="0" err="1"/>
              <a:t>that</a:t>
            </a:r>
            <a:endParaRPr lang="en-US" sz="2000" dirty="0"/>
          </a:p>
        </p:txBody>
      </p:sp>
      <p:sp>
        <p:nvSpPr>
          <p:cNvPr id="9" name="Dikdörtgen 8"/>
          <p:cNvSpPr/>
          <p:nvPr/>
        </p:nvSpPr>
        <p:spPr>
          <a:xfrm>
            <a:off x="899592" y="2060848"/>
            <a:ext cx="26774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The (main) point is that 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932040" y="1401648"/>
            <a:ext cx="18448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err="1"/>
              <a:t>This</a:t>
            </a:r>
            <a:r>
              <a:rPr lang="tr-TR" sz="2000" dirty="0"/>
              <a:t> </a:t>
            </a:r>
            <a:r>
              <a:rPr lang="tr-TR" sz="2000" dirty="0" err="1"/>
              <a:t>proves</a:t>
            </a:r>
            <a:r>
              <a:rPr lang="tr-TR" sz="2000" dirty="0"/>
              <a:t> </a:t>
            </a:r>
            <a:r>
              <a:rPr lang="tr-TR" sz="2000" dirty="0" err="1"/>
              <a:t>that</a:t>
            </a:r>
            <a:endParaRPr lang="en-US" sz="2000" dirty="0"/>
          </a:p>
        </p:txBody>
      </p:sp>
      <p:sp>
        <p:nvSpPr>
          <p:cNvPr id="11" name="Dikdörtgen 10"/>
          <p:cNvSpPr/>
          <p:nvPr/>
        </p:nvSpPr>
        <p:spPr>
          <a:xfrm>
            <a:off x="4932040" y="2106148"/>
            <a:ext cx="331616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What it comes down to is that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4932040" y="2750973"/>
            <a:ext cx="19106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/>
              <a:t>It is </a:t>
            </a:r>
            <a:r>
              <a:rPr lang="tr-TR" sz="2000" dirty="0" err="1"/>
              <a:t>obvious</a:t>
            </a:r>
            <a:r>
              <a:rPr lang="tr-TR" sz="2000" dirty="0"/>
              <a:t> </a:t>
            </a:r>
            <a:r>
              <a:rPr lang="tr-TR" sz="2000" dirty="0" err="1"/>
              <a:t>that</a:t>
            </a:r>
            <a:endParaRPr lang="en-US" sz="2000" dirty="0"/>
          </a:p>
        </p:txBody>
      </p:sp>
      <p:sp>
        <p:nvSpPr>
          <p:cNvPr id="13" name="Dikdörtgen 12"/>
          <p:cNvSpPr/>
          <p:nvPr/>
        </p:nvSpPr>
        <p:spPr>
          <a:xfrm>
            <a:off x="942654" y="3421612"/>
            <a:ext cx="182543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/>
              <a:t>It is </a:t>
            </a:r>
            <a:r>
              <a:rPr lang="tr-TR" sz="2000" dirty="0" err="1"/>
              <a:t>certain</a:t>
            </a:r>
            <a:r>
              <a:rPr lang="tr-TR" sz="2000" dirty="0"/>
              <a:t> </a:t>
            </a:r>
            <a:r>
              <a:rPr lang="tr-TR" sz="2000" dirty="0" err="1"/>
              <a:t>that</a:t>
            </a:r>
            <a:endParaRPr lang="en-US" sz="2000" dirty="0"/>
          </a:p>
        </p:txBody>
      </p:sp>
      <p:sp>
        <p:nvSpPr>
          <p:cNvPr id="14" name="Dikdörtgen 13"/>
          <p:cNvSpPr/>
          <p:nvPr/>
        </p:nvSpPr>
        <p:spPr>
          <a:xfrm>
            <a:off x="4958579" y="3415511"/>
            <a:ext cx="197720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 err="1"/>
              <a:t>One</a:t>
            </a:r>
            <a:r>
              <a:rPr lang="tr-TR" sz="2000" dirty="0"/>
              <a:t> can say </a:t>
            </a:r>
            <a:r>
              <a:rPr lang="tr-TR" sz="2000" dirty="0" err="1"/>
              <a:t>that</a:t>
            </a:r>
            <a:r>
              <a:rPr lang="tr-TR" sz="2000" dirty="0"/>
              <a:t> </a:t>
            </a:r>
            <a:endParaRPr lang="en-US" sz="2000" dirty="0"/>
          </a:p>
        </p:txBody>
      </p:sp>
      <p:sp>
        <p:nvSpPr>
          <p:cNvPr id="15" name="Dikdörtgen 14"/>
          <p:cNvSpPr/>
          <p:nvPr/>
        </p:nvSpPr>
        <p:spPr>
          <a:xfrm>
            <a:off x="988443" y="4134304"/>
            <a:ext cx="16650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000" dirty="0"/>
              <a:t>It is </a:t>
            </a:r>
            <a:r>
              <a:rPr lang="tr-TR" sz="2000" dirty="0" err="1"/>
              <a:t>clear</a:t>
            </a:r>
            <a:r>
              <a:rPr lang="tr-TR" sz="2000" dirty="0"/>
              <a:t> </a:t>
            </a:r>
            <a:r>
              <a:rPr lang="tr-TR" sz="2000" dirty="0" err="1"/>
              <a:t>that</a:t>
            </a:r>
            <a:r>
              <a:rPr lang="tr-TR" sz="2000" dirty="0"/>
              <a:t> </a:t>
            </a:r>
            <a:endParaRPr lang="en-US" sz="2000" dirty="0"/>
          </a:p>
        </p:txBody>
      </p:sp>
      <p:sp>
        <p:nvSpPr>
          <p:cNvPr id="16" name="Dikdörtgen 15"/>
          <p:cNvSpPr/>
          <p:nvPr/>
        </p:nvSpPr>
        <p:spPr>
          <a:xfrm>
            <a:off x="904350" y="2708920"/>
            <a:ext cx="250049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/>
              <a:t>There is no doubt that</a:t>
            </a:r>
          </a:p>
        </p:txBody>
      </p:sp>
    </p:spTree>
    <p:extLst>
      <p:ext uri="{BB962C8B-B14F-4D97-AF65-F5344CB8AC3E}">
        <p14:creationId xmlns:p14="http://schemas.microsoft.com/office/powerpoint/2010/main" val="2939088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1560" y="764704"/>
            <a:ext cx="517180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 smtClean="0">
                <a:solidFill>
                  <a:srgbClr val="FF0000"/>
                </a:solidFill>
              </a:rPr>
              <a:t>READING </a:t>
            </a:r>
            <a:r>
              <a:rPr lang="tr-TR" sz="2800" b="1" dirty="0" smtClean="0">
                <a:solidFill>
                  <a:srgbClr val="FF0000"/>
                </a:solidFill>
              </a:rPr>
              <a:t>EXERCISE: </a:t>
            </a:r>
            <a:r>
              <a:rPr lang="tr-TR" sz="2800" b="1" dirty="0" smtClean="0">
                <a:solidFill>
                  <a:srgbClr val="FF0000"/>
                </a:solidFill>
              </a:rPr>
              <a:t>MIGRATION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3" name="Başlık 1"/>
          <p:cNvSpPr txBox="1">
            <a:spLocks/>
          </p:cNvSpPr>
          <p:nvPr/>
        </p:nvSpPr>
        <p:spPr>
          <a:xfrm>
            <a:off x="898677" y="4172679"/>
            <a:ext cx="6768752" cy="1019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000" b="1" u="sng" dirty="0" smtClean="0">
                <a:latin typeface="+mn-lt"/>
              </a:rPr>
              <a:t>Source:</a:t>
            </a:r>
            <a:endParaRPr lang="en-US" sz="2000" b="1" u="sng" dirty="0">
              <a:latin typeface="+mn-lt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971600" y="4869160"/>
            <a:ext cx="64087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Cox</a:t>
            </a:r>
            <a:r>
              <a:rPr lang="tr-TR" dirty="0" smtClean="0"/>
              <a:t>, K. </a:t>
            </a:r>
            <a:r>
              <a:rPr lang="tr-TR" dirty="0" smtClean="0"/>
              <a:t>(</a:t>
            </a:r>
            <a:r>
              <a:rPr lang="tr-TR" dirty="0" smtClean="0"/>
              <a:t>2004). English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Academic</a:t>
            </a:r>
            <a:r>
              <a:rPr lang="tr-TR" dirty="0" smtClean="0"/>
              <a:t> </a:t>
            </a:r>
            <a:r>
              <a:rPr lang="tr-TR" dirty="0" err="1" smtClean="0"/>
              <a:t>Purposes</a:t>
            </a:r>
            <a:r>
              <a:rPr lang="tr-TR" dirty="0" smtClean="0"/>
              <a:t>. </a:t>
            </a:r>
            <a:r>
              <a:rPr lang="tr-TR" dirty="0" err="1" smtClean="0"/>
              <a:t>Australia</a:t>
            </a:r>
            <a:r>
              <a:rPr lang="tr-TR" dirty="0" smtClean="0"/>
              <a:t>: </a:t>
            </a:r>
            <a:r>
              <a:rPr lang="tr-TR" dirty="0" err="1" smtClean="0"/>
              <a:t>Pearson</a:t>
            </a:r>
            <a:r>
              <a:rPr lang="tr-TR" dirty="0" smtClean="0"/>
              <a:t>, Cambridge </a:t>
            </a:r>
            <a:r>
              <a:rPr lang="tr-TR" dirty="0" err="1" smtClean="0"/>
              <a:t>Press</a:t>
            </a:r>
            <a:r>
              <a:rPr lang="tr-TR" dirty="0" smtClean="0"/>
              <a:t>, </a:t>
            </a:r>
            <a:r>
              <a:rPr lang="tr-TR" dirty="0" err="1" smtClean="0"/>
              <a:t>Unit</a:t>
            </a:r>
            <a:r>
              <a:rPr lang="tr-TR" dirty="0" smtClean="0"/>
              <a:t> </a:t>
            </a:r>
            <a:r>
              <a:rPr lang="tr-TR" dirty="0" smtClean="0"/>
              <a:t>5 </a:t>
            </a:r>
            <a:endParaRPr lang="en-US" dirty="0"/>
          </a:p>
        </p:txBody>
      </p:sp>
      <p:sp>
        <p:nvSpPr>
          <p:cNvPr id="5" name="Dikdörtgen 4"/>
          <p:cNvSpPr/>
          <p:nvPr/>
        </p:nvSpPr>
        <p:spPr>
          <a:xfrm>
            <a:off x="870409" y="2319831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Reading 1: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949082" y="2827663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</a:t>
            </a:r>
            <a:r>
              <a:rPr lang="tr-TR" dirty="0" err="1" smtClean="0"/>
              <a:t>Stranded</a:t>
            </a:r>
            <a:r>
              <a:rPr lang="tr-TR" dirty="0" smtClean="0"/>
              <a:t> </a:t>
            </a:r>
            <a:r>
              <a:rPr lang="tr-TR" dirty="0" err="1" smtClean="0"/>
              <a:t>Refugees</a:t>
            </a:r>
            <a:r>
              <a:rPr lang="tr-TR" dirty="0" smtClean="0"/>
              <a:t> </a:t>
            </a:r>
            <a:r>
              <a:rPr lang="tr-TR" dirty="0" err="1" smtClean="0"/>
              <a:t>Lose</a:t>
            </a:r>
            <a:r>
              <a:rPr lang="tr-TR" dirty="0" smtClean="0"/>
              <a:t> </a:t>
            </a:r>
            <a:r>
              <a:rPr lang="tr-TR" dirty="0" err="1" smtClean="0"/>
              <a:t>Again</a:t>
            </a:r>
            <a:r>
              <a:rPr lang="tr-TR" dirty="0" smtClean="0"/>
              <a:t>…»</a:t>
            </a:r>
            <a:endParaRPr lang="en-US" dirty="0"/>
          </a:p>
        </p:txBody>
      </p:sp>
      <p:sp>
        <p:nvSpPr>
          <p:cNvPr id="7" name="Dikdörtgen 6"/>
          <p:cNvSpPr/>
          <p:nvPr/>
        </p:nvSpPr>
        <p:spPr>
          <a:xfrm>
            <a:off x="887278" y="3445006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Reading 2: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1078697" y="3825328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</a:t>
            </a:r>
            <a:r>
              <a:rPr lang="tr-TR" dirty="0" err="1" smtClean="0"/>
              <a:t>Weekly</a:t>
            </a:r>
            <a:r>
              <a:rPr lang="tr-TR" dirty="0" smtClean="0"/>
              <a:t> World Financial </a:t>
            </a:r>
            <a:r>
              <a:rPr lang="tr-TR" dirty="0" err="1" smtClean="0"/>
              <a:t>Indicators</a:t>
            </a:r>
            <a:r>
              <a:rPr lang="tr-TR" dirty="0" smtClean="0"/>
              <a:t>»</a:t>
            </a:r>
            <a:endParaRPr lang="en-US" dirty="0"/>
          </a:p>
        </p:txBody>
      </p:sp>
      <p:sp>
        <p:nvSpPr>
          <p:cNvPr id="9" name="Dikdörtgen 8"/>
          <p:cNvSpPr/>
          <p:nvPr/>
        </p:nvSpPr>
        <p:spPr>
          <a:xfrm>
            <a:off x="862598" y="1604859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err="1" smtClean="0"/>
              <a:t>Aim</a:t>
            </a:r>
            <a:r>
              <a:rPr lang="tr-TR" b="1" dirty="0" smtClean="0"/>
              <a:t>: </a:t>
            </a:r>
            <a:r>
              <a:rPr lang="tr-TR" dirty="0" err="1" smtClean="0"/>
              <a:t>Understanding</a:t>
            </a:r>
            <a:r>
              <a:rPr lang="tr-TR" dirty="0" smtClean="0"/>
              <a:t> </a:t>
            </a:r>
            <a:r>
              <a:rPr lang="tr-TR" dirty="0" err="1" smtClean="0"/>
              <a:t>difference</a:t>
            </a:r>
            <a:r>
              <a:rPr lang="tr-TR" dirty="0" smtClean="0"/>
              <a:t> in </a:t>
            </a:r>
            <a:r>
              <a:rPr lang="tr-TR" dirty="0" err="1" smtClean="0"/>
              <a:t>opinion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facts</a:t>
            </a:r>
            <a:r>
              <a:rPr lang="tr-TR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895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Vocabulary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for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Reading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Exercise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65175" y="1163001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Stranded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48383" y="2770552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Determination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16420" y="3643462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Asylum</a:t>
            </a:r>
            <a:r>
              <a:rPr lang="tr-TR" dirty="0" smtClean="0"/>
              <a:t> </a:t>
            </a:r>
            <a:r>
              <a:rPr lang="tr-TR" dirty="0" err="1" smtClean="0"/>
              <a:t>Seeker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1164536" y="1599815"/>
            <a:ext cx="35711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</a:t>
            </a:r>
            <a:r>
              <a:rPr lang="en-US" dirty="0"/>
              <a:t>land bordering a body of </a:t>
            </a:r>
            <a:r>
              <a:rPr lang="en-US" dirty="0" smtClean="0"/>
              <a:t>water</a:t>
            </a:r>
            <a:r>
              <a:rPr lang="tr-TR" dirty="0" smtClean="0"/>
              <a:t>.</a:t>
            </a:r>
            <a:r>
              <a:rPr lang="en-US" dirty="0"/>
              <a:t> 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1164536" y="2010400"/>
            <a:ext cx="77461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o </a:t>
            </a:r>
            <a:r>
              <a:rPr lang="en-US" dirty="0"/>
              <a:t>leave in </a:t>
            </a:r>
            <a:r>
              <a:rPr lang="en-US" dirty="0" smtClean="0"/>
              <a:t>a</a:t>
            </a:r>
            <a:r>
              <a:rPr lang="tr-TR" dirty="0" smtClean="0"/>
              <a:t> </a:t>
            </a:r>
            <a:r>
              <a:rPr lang="tr-TR" dirty="0" err="1" smtClean="0"/>
              <a:t>strange</a:t>
            </a:r>
            <a:r>
              <a:rPr lang="tr-TR" dirty="0" smtClean="0"/>
              <a:t> </a:t>
            </a:r>
            <a:r>
              <a:rPr lang="en-US" dirty="0" smtClean="0"/>
              <a:t>or </a:t>
            </a:r>
            <a:r>
              <a:rPr lang="en-US" dirty="0"/>
              <a:t>an unfavorable place especially without funds or means to </a:t>
            </a:r>
            <a:r>
              <a:rPr lang="en-US" dirty="0" smtClean="0"/>
              <a:t>depart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1164536" y="3207366"/>
            <a:ext cx="6390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 </a:t>
            </a:r>
            <a:r>
              <a:rPr lang="en-US" dirty="0"/>
              <a:t>judicial decision settling and ending a </a:t>
            </a:r>
            <a:r>
              <a:rPr lang="en-US" dirty="0" smtClean="0"/>
              <a:t>controversy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1164536" y="4107671"/>
            <a:ext cx="7511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omeone</a:t>
            </a:r>
            <a:r>
              <a:rPr lang="en-US" dirty="0" smtClean="0"/>
              <a:t> who</a:t>
            </a:r>
            <a:r>
              <a:rPr lang="tr-TR" dirty="0" smtClean="0"/>
              <a:t> </a:t>
            </a:r>
            <a:r>
              <a:rPr lang="tr-TR" dirty="0" err="1" smtClean="0"/>
              <a:t>leaves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en-US" dirty="0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country</a:t>
            </a:r>
            <a:r>
              <a:rPr lang="tr-TR" dirty="0" smtClean="0"/>
              <a:t>, </a:t>
            </a:r>
            <a:r>
              <a:rPr lang="en-US" dirty="0" smtClean="0"/>
              <a:t>often for</a:t>
            </a:r>
            <a:r>
              <a:rPr lang="tr-TR" dirty="0" smtClean="0"/>
              <a:t> </a:t>
            </a:r>
            <a:r>
              <a:rPr lang="tr-TR" dirty="0" err="1" smtClean="0"/>
              <a:t>political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en-US" dirty="0"/>
              <a:t> </a:t>
            </a:r>
            <a:r>
              <a:rPr lang="en-US" dirty="0" smtClean="0"/>
              <a:t>or </a:t>
            </a:r>
            <a:r>
              <a:rPr lang="en-US" dirty="0"/>
              <a:t>because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tr-TR" dirty="0" err="1" smtClean="0"/>
              <a:t>war</a:t>
            </a:r>
            <a:r>
              <a:rPr lang="tr-TR" dirty="0" smtClean="0"/>
              <a:t>, </a:t>
            </a:r>
            <a:r>
              <a:rPr lang="en-US" dirty="0" smtClean="0"/>
              <a:t>and who</a:t>
            </a:r>
            <a:r>
              <a:rPr lang="tr-TR" dirty="0" smtClean="0"/>
              <a:t> </a:t>
            </a:r>
            <a:r>
              <a:rPr lang="tr-TR" dirty="0" err="1" smtClean="0"/>
              <a:t>travels</a:t>
            </a:r>
            <a:r>
              <a:rPr lang="en-US" dirty="0"/>
              <a:t> </a:t>
            </a:r>
            <a:r>
              <a:rPr lang="en-US" dirty="0" smtClean="0"/>
              <a:t>to another</a:t>
            </a:r>
            <a:r>
              <a:rPr lang="tr-TR" dirty="0" smtClean="0"/>
              <a:t> </a:t>
            </a:r>
            <a:r>
              <a:rPr lang="tr-TR" dirty="0" err="1" smtClean="0"/>
              <a:t>country</a:t>
            </a:r>
            <a:r>
              <a:rPr lang="tr-TR" dirty="0" smtClean="0"/>
              <a:t> </a:t>
            </a:r>
            <a:r>
              <a:rPr lang="tr-TR" dirty="0" err="1" smtClean="0"/>
              <a:t>hoping</a:t>
            </a:r>
            <a:r>
              <a:rPr lang="en-US" dirty="0"/>
              <a:t>  </a:t>
            </a:r>
            <a:r>
              <a:rPr lang="en-US" dirty="0" smtClean="0"/>
              <a:t>that</a:t>
            </a:r>
            <a:r>
              <a:rPr lang="tr-TR" dirty="0" smtClean="0"/>
              <a:t> </a:t>
            </a:r>
            <a:r>
              <a:rPr lang="en-US" dirty="0" smtClean="0"/>
              <a:t>the</a:t>
            </a:r>
            <a:r>
              <a:rPr lang="en-US" dirty="0"/>
              <a:t> </a:t>
            </a:r>
            <a:r>
              <a:rPr lang="tr-TR" dirty="0" smtClean="0"/>
              <a:t> </a:t>
            </a:r>
            <a:r>
              <a:rPr lang="tr-TR" dirty="0" err="1" smtClean="0"/>
              <a:t>government</a:t>
            </a:r>
            <a:r>
              <a:rPr lang="tr-TR" dirty="0"/>
              <a:t> </a:t>
            </a:r>
            <a:r>
              <a:rPr lang="en-US" dirty="0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protect</a:t>
            </a:r>
            <a:r>
              <a:rPr lang="tr-TR" dirty="0" smtClean="0"/>
              <a:t> </a:t>
            </a:r>
            <a:r>
              <a:rPr lang="en-US" dirty="0" smtClean="0"/>
              <a:t>them and</a:t>
            </a:r>
            <a:r>
              <a:rPr lang="tr-TR" dirty="0" smtClean="0"/>
              <a:t> </a:t>
            </a:r>
            <a:r>
              <a:rPr lang="tr-TR" dirty="0" err="1" smtClean="0"/>
              <a:t>allow</a:t>
            </a:r>
            <a:r>
              <a:rPr lang="tr-TR" dirty="0" smtClean="0"/>
              <a:t> </a:t>
            </a:r>
            <a:r>
              <a:rPr lang="en-US" dirty="0" smtClean="0"/>
              <a:t>them to</a:t>
            </a:r>
            <a:r>
              <a:rPr lang="tr-TR" dirty="0" smtClean="0"/>
              <a:t> </a:t>
            </a:r>
            <a:r>
              <a:rPr lang="tr-TR" dirty="0" err="1" smtClean="0"/>
              <a:t>live</a:t>
            </a:r>
            <a:r>
              <a:rPr lang="en-US" dirty="0"/>
              <a:t> </a:t>
            </a:r>
            <a:r>
              <a:rPr lang="en-US" dirty="0" smtClean="0"/>
              <a:t>there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1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Vocabulary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for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Reading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Exercise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65175" y="1163001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Refugee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06904" y="2403231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Humanitarian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10511" y="3302890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Indictment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99592" y="1664770"/>
            <a:ext cx="71287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A </a:t>
            </a:r>
            <a:r>
              <a:rPr lang="tr-TR" dirty="0" err="1" smtClean="0"/>
              <a:t>person</a:t>
            </a:r>
            <a:r>
              <a:rPr lang="tr-TR" dirty="0" smtClean="0"/>
              <a:t> </a:t>
            </a:r>
            <a:r>
              <a:rPr lang="en-US" dirty="0" smtClean="0"/>
              <a:t>who has</a:t>
            </a:r>
            <a:r>
              <a:rPr lang="tr-TR" dirty="0" smtClean="0"/>
              <a:t> </a:t>
            </a:r>
            <a:r>
              <a:rPr lang="tr-TR" dirty="0" err="1" smtClean="0"/>
              <a:t>escaped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country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political</a:t>
            </a:r>
            <a:r>
              <a:rPr lang="tr-TR" dirty="0" smtClean="0"/>
              <a:t>, </a:t>
            </a:r>
            <a:r>
              <a:rPr lang="tr-TR" dirty="0" err="1" smtClean="0"/>
              <a:t>religious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economic</a:t>
            </a:r>
            <a:r>
              <a:rPr lang="tr-TR" dirty="0" smtClean="0"/>
              <a:t> </a:t>
            </a:r>
            <a:r>
              <a:rPr lang="tr-TR" dirty="0" err="1" smtClean="0"/>
              <a:t>reasons</a:t>
            </a:r>
            <a:r>
              <a:rPr lang="tr-TR" dirty="0" smtClean="0"/>
              <a:t>. 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934197" y="2838680"/>
            <a:ext cx="6390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person </a:t>
            </a:r>
            <a:r>
              <a:rPr lang="en-US" dirty="0" smtClean="0"/>
              <a:t>promoting</a:t>
            </a:r>
            <a:r>
              <a:rPr lang="tr-TR" dirty="0" smtClean="0"/>
              <a:t> </a:t>
            </a:r>
            <a:r>
              <a:rPr lang="tr-TR" dirty="0" err="1" smtClean="0"/>
              <a:t>human</a:t>
            </a:r>
            <a:r>
              <a:rPr lang="tr-TR" dirty="0"/>
              <a:t> </a:t>
            </a:r>
            <a:r>
              <a:rPr lang="en-US" dirty="0" smtClean="0"/>
              <a:t>welfare </a:t>
            </a:r>
            <a:r>
              <a:rPr lang="en-US" dirty="0"/>
              <a:t>and social </a:t>
            </a:r>
            <a:r>
              <a:rPr lang="en-US" dirty="0" smtClean="0"/>
              <a:t>reform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51960" y="3735591"/>
            <a:ext cx="7511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formal written statement framed by a prosecuting authority and found by a jury (such as a grand jury) charging a person with an offense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666116" y="4478240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Opposition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951960" y="4899800"/>
            <a:ext cx="4088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A</a:t>
            </a:r>
            <a:r>
              <a:rPr lang="en-US" dirty="0" smtClean="0"/>
              <a:t>n </a:t>
            </a:r>
            <a:r>
              <a:rPr lang="en-US" dirty="0"/>
              <a:t>act of setting opposite or over </a:t>
            </a:r>
            <a:r>
              <a:rPr lang="en-US" dirty="0" smtClean="0"/>
              <a:t>against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52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Vocabulary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for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Reading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Exercise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65175" y="1163001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Interned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21351" y="212643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Tarnish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21351" y="3066843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Immigrant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99592" y="1664770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confine or impound especially during a </a:t>
            </a:r>
            <a:r>
              <a:rPr lang="en-US" dirty="0" smtClean="0"/>
              <a:t>war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951960" y="2547995"/>
            <a:ext cx="6390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o </a:t>
            </a:r>
            <a:r>
              <a:rPr lang="en-US" dirty="0"/>
              <a:t>dull or destroy the luster of by or as if by air, dust, or </a:t>
            </a:r>
            <a:r>
              <a:rPr lang="en-US" dirty="0" smtClean="0"/>
              <a:t>dirt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51960" y="3505101"/>
            <a:ext cx="7511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person who comes to a country to take up permanent </a:t>
            </a:r>
            <a:r>
              <a:rPr lang="en-US" dirty="0" smtClean="0"/>
              <a:t>residence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688634" y="3985617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Exodus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973385" y="4425696"/>
            <a:ext cx="18968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A</a:t>
            </a:r>
            <a:r>
              <a:rPr lang="tr-TR" dirty="0" smtClean="0"/>
              <a:t> </a:t>
            </a:r>
            <a:r>
              <a:rPr lang="tr-TR" dirty="0" err="1"/>
              <a:t>mass</a:t>
            </a:r>
            <a:r>
              <a:rPr lang="tr-TR" dirty="0"/>
              <a:t> </a:t>
            </a:r>
            <a:r>
              <a:rPr lang="tr-TR" dirty="0" err="1" smtClean="0"/>
              <a:t>departure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955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kahoot ile ilgili görsel sonucu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6" descr="kahoot ile ilgili görsel sonucu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8" descr="kahoot ile ilgili görsel sonucu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Başlık 1"/>
          <p:cNvSpPr>
            <a:spLocks noGrp="1"/>
          </p:cNvSpPr>
          <p:nvPr>
            <p:ph type="ctrTitle"/>
          </p:nvPr>
        </p:nvSpPr>
        <p:spPr>
          <a:xfrm>
            <a:off x="460375" y="141546"/>
            <a:ext cx="6768752" cy="1019646"/>
          </a:xfrm>
        </p:spPr>
        <p:txBody>
          <a:bodyPr>
            <a:normAutofit/>
          </a:bodyPr>
          <a:lstStyle/>
          <a:p>
            <a:pPr algn="l"/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Vocabulary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for</a:t>
            </a:r>
            <a:r>
              <a:rPr lang="tr-TR" sz="3200" dirty="0" smtClean="0">
                <a:solidFill>
                  <a:srgbClr val="FF0000"/>
                </a:solidFill>
                <a:latin typeface="+mn-lt"/>
              </a:rPr>
              <a:t> Reading </a:t>
            </a:r>
            <a:r>
              <a:rPr lang="tr-TR" sz="3200" dirty="0" err="1" smtClean="0">
                <a:solidFill>
                  <a:srgbClr val="FF0000"/>
                </a:solidFill>
                <a:latin typeface="+mn-lt"/>
              </a:rPr>
              <a:t>Exercise</a:t>
            </a:r>
            <a:endParaRPr lang="en-US" sz="32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65175" y="1163001"/>
            <a:ext cx="33083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Commotion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1" name="Dikdörtgen 10"/>
          <p:cNvSpPr/>
          <p:nvPr/>
        </p:nvSpPr>
        <p:spPr>
          <a:xfrm>
            <a:off x="721351" y="2126435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Financal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2" name="Dikdörtgen 11"/>
          <p:cNvSpPr/>
          <p:nvPr/>
        </p:nvSpPr>
        <p:spPr>
          <a:xfrm>
            <a:off x="721351" y="3066843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smtClean="0"/>
              <a:t>Budget </a:t>
            </a:r>
            <a:r>
              <a:rPr lang="tr-TR" dirty="0" err="1" smtClean="0"/>
              <a:t>Deficit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10" name="Dikdörtgen 9"/>
          <p:cNvSpPr/>
          <p:nvPr/>
        </p:nvSpPr>
        <p:spPr>
          <a:xfrm>
            <a:off x="899592" y="1664770"/>
            <a:ext cx="71287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A</a:t>
            </a:r>
            <a:r>
              <a:rPr lang="en-US" dirty="0" smtClean="0"/>
              <a:t> </a:t>
            </a:r>
            <a:r>
              <a:rPr lang="en-US" dirty="0"/>
              <a:t>condition of civil unrest or </a:t>
            </a:r>
            <a:r>
              <a:rPr lang="en-US" dirty="0" smtClean="0"/>
              <a:t>insurrection</a:t>
            </a:r>
            <a:r>
              <a:rPr lang="tr-TR" dirty="0" smtClean="0"/>
              <a:t>.</a:t>
            </a:r>
            <a:endParaRPr lang="en-US" dirty="0"/>
          </a:p>
        </p:txBody>
      </p:sp>
      <p:sp>
        <p:nvSpPr>
          <p:cNvPr id="15" name="Dikdörtgen 14"/>
          <p:cNvSpPr/>
          <p:nvPr/>
        </p:nvSpPr>
        <p:spPr>
          <a:xfrm>
            <a:off x="951960" y="2547995"/>
            <a:ext cx="63904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 smtClean="0"/>
              <a:t>Relating</a:t>
            </a:r>
            <a:r>
              <a:rPr lang="tr-TR" dirty="0" smtClean="0"/>
              <a:t>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en-US" dirty="0"/>
              <a:t> </a:t>
            </a:r>
            <a:r>
              <a:rPr lang="en-US" dirty="0" smtClean="0"/>
              <a:t>or how</a:t>
            </a:r>
            <a:r>
              <a:rPr lang="tr-TR" dirty="0" smtClean="0"/>
              <a:t> </a:t>
            </a:r>
            <a:r>
              <a:rPr lang="tr-TR" dirty="0" err="1" smtClean="0"/>
              <a:t>money</a:t>
            </a:r>
            <a:r>
              <a:rPr lang="tr-TR" dirty="0" smtClean="0"/>
              <a:t> is </a:t>
            </a:r>
            <a:r>
              <a:rPr lang="tr-TR" dirty="0" err="1" smtClean="0"/>
              <a:t>managed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6" name="Dikdörtgen 15"/>
          <p:cNvSpPr/>
          <p:nvPr/>
        </p:nvSpPr>
        <p:spPr>
          <a:xfrm>
            <a:off x="951960" y="3505101"/>
            <a:ext cx="75119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T</a:t>
            </a:r>
            <a:r>
              <a:rPr lang="en-US" dirty="0" smtClean="0"/>
              <a:t>he</a:t>
            </a:r>
            <a:r>
              <a:rPr lang="tr-TR" dirty="0" smtClean="0"/>
              <a:t> </a:t>
            </a:r>
            <a:r>
              <a:rPr lang="tr-TR" dirty="0" err="1" smtClean="0"/>
              <a:t>difference</a:t>
            </a:r>
            <a:r>
              <a:rPr lang="tr-TR" dirty="0"/>
              <a:t> </a:t>
            </a:r>
            <a:r>
              <a:rPr lang="en-US" dirty="0" smtClean="0"/>
              <a:t>between </a:t>
            </a:r>
            <a:r>
              <a:rPr lang="en-US" dirty="0"/>
              <a:t>a </a:t>
            </a:r>
            <a:r>
              <a:rPr lang="en-US" dirty="0" smtClean="0"/>
              <a:t>government's</a:t>
            </a:r>
            <a:r>
              <a:rPr lang="tr-TR" dirty="0" smtClean="0"/>
              <a:t> </a:t>
            </a:r>
            <a:r>
              <a:rPr lang="tr-TR" dirty="0" err="1" smtClean="0"/>
              <a:t>income</a:t>
            </a:r>
            <a:r>
              <a:rPr lang="en-US" dirty="0"/>
              <a:t> </a:t>
            </a:r>
            <a:r>
              <a:rPr lang="en-US" dirty="0" smtClean="0"/>
              <a:t>and </a:t>
            </a:r>
            <a:r>
              <a:rPr lang="en-US" dirty="0"/>
              <a:t>how much </a:t>
            </a:r>
            <a:r>
              <a:rPr lang="en-US" dirty="0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spends</a:t>
            </a:r>
            <a:r>
              <a:rPr lang="tr-TR" dirty="0" smtClean="0"/>
              <a:t>.</a:t>
            </a:r>
            <a:r>
              <a:rPr lang="en-US" dirty="0"/>
              <a:t> </a:t>
            </a:r>
            <a:endParaRPr lang="en-US" dirty="0"/>
          </a:p>
        </p:txBody>
      </p:sp>
      <p:sp>
        <p:nvSpPr>
          <p:cNvPr id="13" name="Dikdörtgen 12"/>
          <p:cNvSpPr/>
          <p:nvPr/>
        </p:nvSpPr>
        <p:spPr>
          <a:xfrm>
            <a:off x="688634" y="3985617"/>
            <a:ext cx="40192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</a:t>
            </a:r>
            <a:r>
              <a:rPr lang="tr-TR" dirty="0" err="1" smtClean="0"/>
              <a:t>Deterrent</a:t>
            </a:r>
            <a:r>
              <a:rPr lang="tr-TR" dirty="0" smtClean="0"/>
              <a:t>:</a:t>
            </a:r>
            <a:endParaRPr lang="en-US" dirty="0"/>
          </a:p>
        </p:txBody>
      </p:sp>
      <p:sp>
        <p:nvSpPr>
          <p:cNvPr id="2" name="Dikdörtgen 1"/>
          <p:cNvSpPr/>
          <p:nvPr/>
        </p:nvSpPr>
        <p:spPr>
          <a:xfrm>
            <a:off x="973385" y="4425696"/>
            <a:ext cx="40530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S</a:t>
            </a:r>
            <a:r>
              <a:rPr lang="en-US" dirty="0" err="1" smtClean="0"/>
              <a:t>erving</a:t>
            </a:r>
            <a:r>
              <a:rPr lang="en-US" dirty="0" smtClean="0"/>
              <a:t> </a:t>
            </a:r>
            <a:r>
              <a:rPr lang="en-US" dirty="0"/>
              <a:t>to discourage, prevent, or </a:t>
            </a:r>
            <a:r>
              <a:rPr lang="en-US" dirty="0" smtClean="0"/>
              <a:t>inhibit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63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3160</TotalTime>
  <Words>731</Words>
  <Application>Microsoft Office PowerPoint</Application>
  <PresentationFormat>Ekran Gösterisi (4:3)</PresentationFormat>
  <Paragraphs>103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Ofis Teması</vt:lpstr>
      <vt:lpstr>Facts or Opinions ?</vt:lpstr>
      <vt:lpstr>PowerPoint Sunusu</vt:lpstr>
      <vt:lpstr>PowerPoint Sunusu</vt:lpstr>
      <vt:lpstr>PowerPoint Sunusu</vt:lpstr>
      <vt:lpstr>PowerPoint Sunusu</vt:lpstr>
      <vt:lpstr>Vocabulary for Reading Exercise</vt:lpstr>
      <vt:lpstr>Vocabulary for Reading Exercise</vt:lpstr>
      <vt:lpstr>Vocabulary for Reading Exercise</vt:lpstr>
      <vt:lpstr>Vocabulary for Reading Exercise</vt:lpstr>
      <vt:lpstr>Vocabulary for Reading Exercise</vt:lpstr>
      <vt:lpstr>Discussion Questions about Reading</vt:lpstr>
      <vt:lpstr>PowerPoint Sunusu</vt:lpstr>
      <vt:lpstr>Discussion Questions about Listening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163</cp:revision>
  <dcterms:created xsi:type="dcterms:W3CDTF">2020-02-06T11:34:11Z</dcterms:created>
  <dcterms:modified xsi:type="dcterms:W3CDTF">2020-05-06T11:56:19Z</dcterms:modified>
</cp:coreProperties>
</file>