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294" r:id="rId5"/>
    <p:sldId id="275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8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7fi3buAscY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34235" y="1916832"/>
            <a:ext cx="7772400" cy="147002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Facts or Opinions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Vocabulary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for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Reading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Exercise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65175" y="1163001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Influx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21351" y="212643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Assailment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21351" y="3066843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Entreaties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99592" y="166477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</a:t>
            </a:r>
            <a:r>
              <a:rPr lang="tr-TR" dirty="0"/>
              <a:t> </a:t>
            </a:r>
            <a:r>
              <a:rPr lang="tr-TR" dirty="0" err="1" smtClean="0"/>
              <a:t>fact</a:t>
            </a:r>
            <a:r>
              <a:rPr lang="tr-TR" dirty="0"/>
              <a:t> </a:t>
            </a:r>
            <a:r>
              <a:rPr lang="en-US" dirty="0" smtClean="0"/>
              <a:t>of a</a:t>
            </a:r>
            <a:r>
              <a:rPr lang="tr-TR" dirty="0" smtClean="0"/>
              <a:t>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arriving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time.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951960" y="2547995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encounter, undertake, or confront </a:t>
            </a:r>
            <a:r>
              <a:rPr lang="en-US" dirty="0" smtClean="0"/>
              <a:t>energetically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51960" y="3505101"/>
            <a:ext cx="7511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plead with especially in order to </a:t>
            </a:r>
            <a:r>
              <a:rPr lang="en-US" dirty="0" smtClean="0"/>
              <a:t>persuade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88634" y="3985617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smtClean="0"/>
              <a:t>Reform: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973385" y="4425696"/>
            <a:ext cx="516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put or change into an improved form or </a:t>
            </a:r>
            <a:r>
              <a:rPr lang="en-US" dirty="0" smtClean="0"/>
              <a:t>condition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Discussion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Questions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about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Reading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65173" y="1564919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adjectives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noun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express</a:t>
            </a:r>
            <a:r>
              <a:rPr lang="tr-TR" dirty="0" smtClean="0"/>
              <a:t> </a:t>
            </a:r>
            <a:r>
              <a:rPr lang="tr-TR" dirty="0" err="1" smtClean="0"/>
              <a:t>opinion</a:t>
            </a:r>
            <a:r>
              <a:rPr lang="tr-TR" dirty="0" smtClean="0"/>
              <a:t>? 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765173" y="2152693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adjectives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noun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express</a:t>
            </a:r>
            <a:r>
              <a:rPr lang="tr-TR" dirty="0" smtClean="0"/>
              <a:t> </a:t>
            </a:r>
            <a:r>
              <a:rPr lang="tr-TR" dirty="0" err="1" smtClean="0"/>
              <a:t>facts</a:t>
            </a:r>
            <a:r>
              <a:rPr lang="tr-TR" dirty="0" smtClean="0"/>
              <a:t>? 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784716" y="2740467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smtClean="0"/>
              <a:t>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writers</a:t>
            </a:r>
            <a:r>
              <a:rPr lang="tr-TR" dirty="0" smtClean="0"/>
              <a:t> </a:t>
            </a:r>
            <a:r>
              <a:rPr lang="tr-TR" dirty="0" err="1" smtClean="0"/>
              <a:t>attempt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influence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reader</a:t>
            </a:r>
            <a:r>
              <a:rPr lang="tr-TR" dirty="0" smtClean="0"/>
              <a:t>? How?  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765173" y="3429000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writers</a:t>
            </a:r>
            <a:r>
              <a:rPr lang="tr-TR" dirty="0" smtClean="0"/>
              <a:t>’ </a:t>
            </a:r>
            <a:r>
              <a:rPr lang="tr-TR" dirty="0" err="1" smtClean="0"/>
              <a:t>views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government</a:t>
            </a:r>
            <a:r>
              <a:rPr lang="tr-TR" dirty="0" smtClean="0"/>
              <a:t> </a:t>
            </a:r>
            <a:r>
              <a:rPr lang="tr-TR" dirty="0" err="1" smtClean="0"/>
              <a:t>policies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migration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9" name="Dikdörtgen 18"/>
          <p:cNvSpPr/>
          <p:nvPr/>
        </p:nvSpPr>
        <p:spPr>
          <a:xfrm>
            <a:off x="784716" y="4067402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Compare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 </a:t>
            </a:r>
            <a:r>
              <a:rPr lang="tr-TR" dirty="0" err="1" smtClean="0"/>
              <a:t>articles</a:t>
            </a:r>
            <a:r>
              <a:rPr lang="tr-TR" dirty="0" smtClean="0"/>
              <a:t>. How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20" name="Dikdörtgen 19"/>
          <p:cNvSpPr/>
          <p:nvPr/>
        </p:nvSpPr>
        <p:spPr>
          <a:xfrm>
            <a:off x="784716" y="4705307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articles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5177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LISTENING EXERCISE: </a:t>
            </a:r>
            <a:r>
              <a:rPr lang="tr-TR" sz="2800" b="1" dirty="0" smtClean="0">
                <a:solidFill>
                  <a:srgbClr val="FF0000"/>
                </a:solidFill>
              </a:rPr>
              <a:t>MIGRATION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849543" y="2579469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Source:</a:t>
            </a:r>
            <a:endParaRPr lang="en-US" sz="2000" b="1" u="sng" dirty="0">
              <a:latin typeface="+mn-lt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27584" y="2210137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«Migration </a:t>
            </a:r>
            <a:r>
              <a:rPr lang="tr-TR" dirty="0"/>
              <a:t>as a U</a:t>
            </a:r>
            <a:r>
              <a:rPr lang="tr-TR" dirty="0" smtClean="0"/>
              <a:t>niversal </a:t>
            </a:r>
            <a:r>
              <a:rPr lang="tr-TR" dirty="0"/>
              <a:t>H</a:t>
            </a:r>
            <a:r>
              <a:rPr lang="tr-TR" dirty="0" smtClean="0"/>
              <a:t>uman Right»  </a:t>
            </a:r>
            <a:r>
              <a:rPr lang="tr-TR" dirty="0" err="1"/>
              <a:t>Alvaro</a:t>
            </a:r>
            <a:r>
              <a:rPr lang="tr-TR" dirty="0"/>
              <a:t> </a:t>
            </a:r>
            <a:r>
              <a:rPr lang="tr-TR" dirty="0" err="1"/>
              <a:t>Huerta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755576" y="1657256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Youtube Video: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43608" y="3414449"/>
            <a:ext cx="7182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https://www.youtube.com/watch?v=17fi3buAscY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36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9154" y="632824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Discussion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Questions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about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Listening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65172" y="1966414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765172" y="2564904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immigration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765173" y="3140968"/>
            <a:ext cx="7551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What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 </a:t>
            </a:r>
            <a:r>
              <a:rPr lang="tr-TR" dirty="0" err="1" smtClean="0"/>
              <a:t>views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immigration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611560" y="764704"/>
            <a:ext cx="4974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WRITING EXERCISE: </a:t>
            </a:r>
            <a:r>
              <a:rPr lang="tr-TR" sz="2800" b="1" dirty="0" smtClean="0">
                <a:solidFill>
                  <a:srgbClr val="FF0000"/>
                </a:solidFill>
              </a:rPr>
              <a:t>MIGRATION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187624" y="2492896"/>
            <a:ext cx="6750496" cy="124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 “</a:t>
            </a: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opinion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essay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immigration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be at </a:t>
            </a: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least</a:t>
            </a: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500 </a:t>
            </a:r>
            <a:r>
              <a:rPr lang="tr-T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654689" y="764704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Fact</a:t>
            </a:r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:</a:t>
            </a:r>
            <a:endParaRPr lang="en-US" sz="3600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71600" y="1559609"/>
            <a:ext cx="4137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/>
              <a:t>- </a:t>
            </a:r>
            <a:r>
              <a:rPr lang="tr-TR" sz="2000" dirty="0"/>
              <a:t>S</a:t>
            </a:r>
            <a:r>
              <a:rPr lang="en-US" sz="2000" dirty="0" err="1" smtClean="0"/>
              <a:t>omething</a:t>
            </a:r>
            <a:r>
              <a:rPr lang="en-US" sz="2000" dirty="0" smtClean="0"/>
              <a:t> </a:t>
            </a:r>
            <a:r>
              <a:rPr lang="en-US" sz="2000" dirty="0"/>
              <a:t>that has actual </a:t>
            </a:r>
            <a:r>
              <a:rPr lang="en-US" sz="2000" dirty="0" smtClean="0"/>
              <a:t>existence</a:t>
            </a:r>
            <a:r>
              <a:rPr lang="tr-TR" sz="2000" dirty="0" smtClean="0"/>
              <a:t>.</a:t>
            </a:r>
            <a:endParaRPr lang="en-US" sz="2000" dirty="0"/>
          </a:p>
        </p:txBody>
      </p:sp>
      <p:sp>
        <p:nvSpPr>
          <p:cNvPr id="3" name="Dikdörtgen 2"/>
          <p:cNvSpPr/>
          <p:nvPr/>
        </p:nvSpPr>
        <p:spPr>
          <a:xfrm>
            <a:off x="971600" y="2106552"/>
            <a:ext cx="7614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A</a:t>
            </a:r>
            <a:r>
              <a:rPr lang="en-US" sz="2000" dirty="0" smtClean="0"/>
              <a:t> </a:t>
            </a:r>
            <a:r>
              <a:rPr lang="en-US" sz="2000" dirty="0"/>
              <a:t>piece of information presented as having objective </a:t>
            </a:r>
            <a:r>
              <a:rPr lang="en-US" sz="2000" dirty="0" smtClean="0"/>
              <a:t>reality</a:t>
            </a:r>
            <a:r>
              <a:rPr lang="tr-TR" sz="2000" dirty="0" smtClean="0"/>
              <a:t>.</a:t>
            </a:r>
            <a:endParaRPr lang="en-US" sz="2000" dirty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755576" y="2806888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Opinion</a:t>
            </a:r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:</a:t>
            </a:r>
            <a:endParaRPr lang="en-US" sz="3600" dirty="0">
              <a:latin typeface="+mn-lt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71600" y="3546831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A</a:t>
            </a:r>
            <a:r>
              <a:rPr lang="en-US" sz="2000" dirty="0" smtClean="0"/>
              <a:t> </a:t>
            </a:r>
            <a:r>
              <a:rPr lang="en-US" sz="2000" dirty="0"/>
              <a:t>view, judgment, or appraisal formed in the mind about a particular </a:t>
            </a:r>
            <a:r>
              <a:rPr lang="en-US" sz="2000" dirty="0" smtClean="0"/>
              <a:t>matter</a:t>
            </a:r>
            <a:r>
              <a:rPr lang="tr-TR" sz="2000" dirty="0" smtClean="0"/>
              <a:t>.</a:t>
            </a:r>
            <a:endParaRPr lang="en-US" sz="2000" dirty="0"/>
          </a:p>
        </p:txBody>
      </p:sp>
      <p:sp>
        <p:nvSpPr>
          <p:cNvPr id="9" name="Dikdörtgen 8"/>
          <p:cNvSpPr/>
          <p:nvPr/>
        </p:nvSpPr>
        <p:spPr>
          <a:xfrm>
            <a:off x="899592" y="4346588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B</a:t>
            </a:r>
            <a:r>
              <a:rPr lang="en-US" sz="2000" dirty="0" err="1" smtClean="0"/>
              <a:t>elief</a:t>
            </a:r>
            <a:r>
              <a:rPr lang="en-US" sz="2000" dirty="0" smtClean="0"/>
              <a:t> </a:t>
            </a:r>
            <a:r>
              <a:rPr lang="en-US" sz="2000" dirty="0"/>
              <a:t>stronger than impression and less strong than positive </a:t>
            </a:r>
            <a:r>
              <a:rPr lang="en-US" sz="2000" dirty="0" smtClean="0"/>
              <a:t>knowledge</a:t>
            </a:r>
            <a:r>
              <a:rPr lang="tr-T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48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0662" y="565097"/>
            <a:ext cx="3917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Expressing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Personal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Opinions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8324" y="1304293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 smtClean="0"/>
              <a:t>According</a:t>
            </a:r>
            <a:r>
              <a:rPr lang="tr-TR" sz="2000" dirty="0" smtClean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smtClean="0"/>
              <a:t>me</a:t>
            </a:r>
            <a:endParaRPr lang="tr-TR" sz="2000" dirty="0"/>
          </a:p>
        </p:txBody>
      </p:sp>
      <p:sp>
        <p:nvSpPr>
          <p:cNvPr id="6" name="Dikdörtgen 5"/>
          <p:cNvSpPr/>
          <p:nvPr/>
        </p:nvSpPr>
        <p:spPr>
          <a:xfrm>
            <a:off x="1188324" y="1931817"/>
            <a:ext cx="1266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I </a:t>
            </a:r>
            <a:r>
              <a:rPr lang="tr-TR" sz="2000" dirty="0" err="1" smtClean="0"/>
              <a:t>think</a:t>
            </a:r>
            <a:endParaRPr lang="en-US" sz="2000" dirty="0"/>
          </a:p>
        </p:txBody>
      </p:sp>
      <p:sp>
        <p:nvSpPr>
          <p:cNvPr id="7" name="Dikdörtgen 6"/>
          <p:cNvSpPr/>
          <p:nvPr/>
        </p:nvSpPr>
        <p:spPr>
          <a:xfrm>
            <a:off x="1188324" y="2489524"/>
            <a:ext cx="1626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/>
              <a:t>In</a:t>
            </a:r>
            <a:r>
              <a:rPr lang="tr-TR" sz="2000" dirty="0"/>
              <a:t> </a:t>
            </a:r>
            <a:r>
              <a:rPr lang="tr-TR" sz="2000" dirty="0" err="1"/>
              <a:t>my</a:t>
            </a:r>
            <a:r>
              <a:rPr lang="tr-TR" sz="2000" dirty="0"/>
              <a:t> </a:t>
            </a:r>
            <a:r>
              <a:rPr lang="tr-TR" sz="2000" dirty="0" err="1" smtClean="0"/>
              <a:t>view</a:t>
            </a:r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8" name="Dikdörtgen 7"/>
          <p:cNvSpPr/>
          <p:nvPr/>
        </p:nvSpPr>
        <p:spPr>
          <a:xfrm>
            <a:off x="1178680" y="3117048"/>
            <a:ext cx="16458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Personally</a:t>
            </a:r>
            <a:endParaRPr lang="tr-TR" sz="2000" dirty="0"/>
          </a:p>
        </p:txBody>
      </p:sp>
      <p:sp>
        <p:nvSpPr>
          <p:cNvPr id="9" name="Dikdörtgen 8"/>
          <p:cNvSpPr/>
          <p:nvPr/>
        </p:nvSpPr>
        <p:spPr>
          <a:xfrm>
            <a:off x="4860032" y="1326958"/>
            <a:ext cx="1584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To </a:t>
            </a:r>
            <a:r>
              <a:rPr lang="tr-TR" sz="2000" dirty="0" smtClean="0"/>
              <a:t>me</a:t>
            </a:r>
            <a:endParaRPr lang="en-US" sz="2000" dirty="0"/>
          </a:p>
        </p:txBody>
      </p:sp>
      <p:sp>
        <p:nvSpPr>
          <p:cNvPr id="10" name="Dikdörtgen 9"/>
          <p:cNvSpPr/>
          <p:nvPr/>
        </p:nvSpPr>
        <p:spPr>
          <a:xfrm>
            <a:off x="1158732" y="3728966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From </a:t>
            </a:r>
            <a:r>
              <a:rPr lang="tr-TR" sz="2000" dirty="0" err="1"/>
              <a:t>my</a:t>
            </a:r>
            <a:r>
              <a:rPr lang="tr-TR" sz="2000" dirty="0"/>
              <a:t> </a:t>
            </a:r>
            <a:r>
              <a:rPr lang="tr-TR" sz="2000" dirty="0" err="1"/>
              <a:t>point</a:t>
            </a:r>
            <a:r>
              <a:rPr lang="tr-TR" sz="2000" dirty="0"/>
              <a:t> of </a:t>
            </a:r>
            <a:r>
              <a:rPr lang="tr-TR" sz="2000" dirty="0" err="1" smtClean="0"/>
              <a:t>view</a:t>
            </a:r>
            <a:endParaRPr lang="tr-TR" sz="2000" dirty="0"/>
          </a:p>
        </p:txBody>
      </p:sp>
      <p:sp>
        <p:nvSpPr>
          <p:cNvPr id="11" name="Dikdörtgen 10"/>
          <p:cNvSpPr/>
          <p:nvPr/>
        </p:nvSpPr>
        <p:spPr>
          <a:xfrm>
            <a:off x="1146926" y="4302279"/>
            <a:ext cx="20269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I </a:t>
            </a:r>
            <a:r>
              <a:rPr lang="tr-TR" sz="2000" dirty="0" err="1"/>
              <a:t>believe</a:t>
            </a:r>
            <a:r>
              <a:rPr lang="tr-TR" sz="2000" dirty="0"/>
              <a:t> </a:t>
            </a:r>
            <a:r>
              <a:rPr lang="tr-TR" sz="2000" dirty="0" err="1" smtClean="0"/>
              <a:t>that</a:t>
            </a:r>
            <a:endParaRPr lang="tr-TR" sz="2000" dirty="0"/>
          </a:p>
        </p:txBody>
      </p:sp>
      <p:sp>
        <p:nvSpPr>
          <p:cNvPr id="12" name="Dikdörtgen 11"/>
          <p:cNvSpPr/>
          <p:nvPr/>
        </p:nvSpPr>
        <p:spPr>
          <a:xfrm>
            <a:off x="1109865" y="4914197"/>
            <a:ext cx="2382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To </a:t>
            </a:r>
            <a:r>
              <a:rPr lang="tr-TR" sz="2000" dirty="0" err="1"/>
              <a:t>my</a:t>
            </a:r>
            <a:r>
              <a:rPr lang="tr-TR" sz="2000" dirty="0"/>
              <a:t> </a:t>
            </a:r>
            <a:r>
              <a:rPr lang="tr-TR" sz="2000" dirty="0" err="1" smtClean="0"/>
              <a:t>mind</a:t>
            </a:r>
            <a:endParaRPr lang="en-US" sz="2000" dirty="0"/>
          </a:p>
        </p:txBody>
      </p:sp>
      <p:sp>
        <p:nvSpPr>
          <p:cNvPr id="13" name="Dikdörtgen 12"/>
          <p:cNvSpPr/>
          <p:nvPr/>
        </p:nvSpPr>
        <p:spPr>
          <a:xfrm>
            <a:off x="4860032" y="1887440"/>
            <a:ext cx="2210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It </a:t>
            </a:r>
            <a:r>
              <a:rPr lang="tr-TR" sz="2000" dirty="0" err="1"/>
              <a:t>seems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me </a:t>
            </a:r>
            <a:r>
              <a:rPr lang="tr-TR" sz="2000" dirty="0" err="1"/>
              <a:t>that</a:t>
            </a:r>
            <a:endParaRPr lang="en-US" sz="2000" dirty="0"/>
          </a:p>
        </p:txBody>
      </p:sp>
      <p:sp>
        <p:nvSpPr>
          <p:cNvPr id="14" name="Dikdörtgen 13"/>
          <p:cNvSpPr/>
          <p:nvPr/>
        </p:nvSpPr>
        <p:spPr>
          <a:xfrm>
            <a:off x="4847908" y="2495854"/>
            <a:ext cx="2725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My personal view is that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4868603" y="3032788"/>
            <a:ext cx="1961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err="1"/>
              <a:t>In</a:t>
            </a:r>
            <a:r>
              <a:rPr lang="tr-TR" sz="2000" dirty="0"/>
              <a:t> </a:t>
            </a:r>
            <a:r>
              <a:rPr lang="tr-TR" sz="2000" dirty="0" err="1"/>
              <a:t>my</a:t>
            </a:r>
            <a:r>
              <a:rPr lang="tr-TR" sz="2000" dirty="0"/>
              <a:t> </a:t>
            </a:r>
            <a:r>
              <a:rPr lang="tr-TR" sz="2000" dirty="0" err="1"/>
              <a:t>experience</a:t>
            </a:r>
            <a:endParaRPr lang="en-US" sz="2000" dirty="0"/>
          </a:p>
        </p:txBody>
      </p:sp>
      <p:sp>
        <p:nvSpPr>
          <p:cNvPr id="16" name="Dikdörtgen 15"/>
          <p:cNvSpPr/>
          <p:nvPr/>
        </p:nvSpPr>
        <p:spPr>
          <a:xfrm>
            <a:off x="4847908" y="3671981"/>
            <a:ext cx="2432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As far as I </a:t>
            </a:r>
            <a:r>
              <a:rPr lang="tr-TR" sz="2000" dirty="0" err="1"/>
              <a:t>understand</a:t>
            </a:r>
            <a:endParaRPr lang="en-US" sz="2000" dirty="0"/>
          </a:p>
        </p:txBody>
      </p:sp>
      <p:sp>
        <p:nvSpPr>
          <p:cNvPr id="17" name="Dikdörtgen 16"/>
          <p:cNvSpPr/>
          <p:nvPr/>
        </p:nvSpPr>
        <p:spPr>
          <a:xfrm>
            <a:off x="4868603" y="4311174"/>
            <a:ext cx="21375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I </a:t>
            </a:r>
            <a:r>
              <a:rPr lang="tr-TR" sz="2000" dirty="0" err="1"/>
              <a:t>cannot</a:t>
            </a:r>
            <a:r>
              <a:rPr lang="tr-TR" sz="2000" dirty="0"/>
              <a:t> </a:t>
            </a:r>
            <a:r>
              <a:rPr lang="tr-TR" sz="2000" dirty="0" err="1"/>
              <a:t>deny</a:t>
            </a:r>
            <a:r>
              <a:rPr lang="tr-TR" sz="2000" dirty="0"/>
              <a:t> </a:t>
            </a:r>
            <a:r>
              <a:rPr lang="tr-TR" sz="2000" dirty="0" err="1"/>
              <a:t>that</a:t>
            </a:r>
            <a:r>
              <a:rPr lang="tr-TR" sz="2000" dirty="0"/>
              <a:t> </a:t>
            </a:r>
            <a:endParaRPr lang="en-US" sz="2000" dirty="0"/>
          </a:p>
        </p:txBody>
      </p:sp>
      <p:sp>
        <p:nvSpPr>
          <p:cNvPr id="18" name="Dikdörtgen 17"/>
          <p:cNvSpPr/>
          <p:nvPr/>
        </p:nvSpPr>
        <p:spPr>
          <a:xfrm>
            <a:off x="4810428" y="4910069"/>
            <a:ext cx="3600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I am sure/</a:t>
            </a:r>
            <a:r>
              <a:rPr lang="tr-TR" sz="2000" dirty="0" err="1"/>
              <a:t>certain</a:t>
            </a:r>
            <a:r>
              <a:rPr lang="tr-TR" sz="2000" dirty="0"/>
              <a:t>/</a:t>
            </a:r>
            <a:r>
              <a:rPr lang="tr-TR" sz="2000" dirty="0" err="1"/>
              <a:t>convinced</a:t>
            </a:r>
            <a:r>
              <a:rPr lang="tr-TR" sz="2000" dirty="0"/>
              <a:t> </a:t>
            </a:r>
            <a:r>
              <a:rPr lang="tr-TR" sz="2000" dirty="0" err="1"/>
              <a:t>that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32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"/>
          <p:cNvSpPr/>
          <p:nvPr/>
        </p:nvSpPr>
        <p:spPr>
          <a:xfrm>
            <a:off x="780662" y="565097"/>
            <a:ext cx="2080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Outlining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Facts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99592" y="1412776"/>
            <a:ext cx="1727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fact</a:t>
            </a:r>
            <a:r>
              <a:rPr lang="tr-TR" sz="2000" dirty="0"/>
              <a:t> is </a:t>
            </a:r>
            <a:r>
              <a:rPr lang="tr-TR" sz="2000" dirty="0" err="1"/>
              <a:t>that</a:t>
            </a:r>
            <a:endParaRPr lang="en-US" sz="2000" dirty="0"/>
          </a:p>
        </p:txBody>
      </p:sp>
      <p:sp>
        <p:nvSpPr>
          <p:cNvPr id="9" name="Dikdörtgen 8"/>
          <p:cNvSpPr/>
          <p:nvPr/>
        </p:nvSpPr>
        <p:spPr>
          <a:xfrm>
            <a:off x="899592" y="2060848"/>
            <a:ext cx="2677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The (main) point is that 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932040" y="1401648"/>
            <a:ext cx="18448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err="1"/>
              <a:t>This</a:t>
            </a:r>
            <a:r>
              <a:rPr lang="tr-TR" sz="2000" dirty="0"/>
              <a:t> </a:t>
            </a:r>
            <a:r>
              <a:rPr lang="tr-TR" sz="2000" dirty="0" err="1"/>
              <a:t>proves</a:t>
            </a:r>
            <a:r>
              <a:rPr lang="tr-TR" sz="2000" dirty="0"/>
              <a:t> </a:t>
            </a:r>
            <a:r>
              <a:rPr lang="tr-TR" sz="2000" dirty="0" err="1"/>
              <a:t>that</a:t>
            </a:r>
            <a:endParaRPr lang="en-US" sz="2000" dirty="0"/>
          </a:p>
        </p:txBody>
      </p:sp>
      <p:sp>
        <p:nvSpPr>
          <p:cNvPr id="11" name="Dikdörtgen 10"/>
          <p:cNvSpPr/>
          <p:nvPr/>
        </p:nvSpPr>
        <p:spPr>
          <a:xfrm>
            <a:off x="4932040" y="2106148"/>
            <a:ext cx="33161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What it comes down to is that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4932040" y="2750973"/>
            <a:ext cx="1910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It is </a:t>
            </a:r>
            <a:r>
              <a:rPr lang="tr-TR" sz="2000" dirty="0" err="1"/>
              <a:t>obvious</a:t>
            </a:r>
            <a:r>
              <a:rPr lang="tr-TR" sz="2000" dirty="0"/>
              <a:t> </a:t>
            </a:r>
            <a:r>
              <a:rPr lang="tr-TR" sz="2000" dirty="0" err="1"/>
              <a:t>that</a:t>
            </a:r>
            <a:endParaRPr lang="en-US" sz="2000" dirty="0"/>
          </a:p>
        </p:txBody>
      </p:sp>
      <p:sp>
        <p:nvSpPr>
          <p:cNvPr id="13" name="Dikdörtgen 12"/>
          <p:cNvSpPr/>
          <p:nvPr/>
        </p:nvSpPr>
        <p:spPr>
          <a:xfrm>
            <a:off x="942654" y="3421612"/>
            <a:ext cx="1825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It is </a:t>
            </a:r>
            <a:r>
              <a:rPr lang="tr-TR" sz="2000" dirty="0" err="1"/>
              <a:t>certain</a:t>
            </a:r>
            <a:r>
              <a:rPr lang="tr-TR" sz="2000" dirty="0"/>
              <a:t> </a:t>
            </a:r>
            <a:r>
              <a:rPr lang="tr-TR" sz="2000" dirty="0" err="1"/>
              <a:t>that</a:t>
            </a:r>
            <a:endParaRPr lang="en-US" sz="2000" dirty="0"/>
          </a:p>
        </p:txBody>
      </p:sp>
      <p:sp>
        <p:nvSpPr>
          <p:cNvPr id="14" name="Dikdörtgen 13"/>
          <p:cNvSpPr/>
          <p:nvPr/>
        </p:nvSpPr>
        <p:spPr>
          <a:xfrm>
            <a:off x="4958579" y="3415511"/>
            <a:ext cx="1977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err="1"/>
              <a:t>One</a:t>
            </a:r>
            <a:r>
              <a:rPr lang="tr-TR" sz="2000" dirty="0"/>
              <a:t> can say </a:t>
            </a:r>
            <a:r>
              <a:rPr lang="tr-TR" sz="2000" dirty="0" err="1"/>
              <a:t>that</a:t>
            </a:r>
            <a:r>
              <a:rPr lang="tr-TR" sz="2000" dirty="0"/>
              <a:t> </a:t>
            </a:r>
            <a:endParaRPr lang="en-US" sz="2000" dirty="0"/>
          </a:p>
        </p:txBody>
      </p:sp>
      <p:sp>
        <p:nvSpPr>
          <p:cNvPr id="15" name="Dikdörtgen 14"/>
          <p:cNvSpPr/>
          <p:nvPr/>
        </p:nvSpPr>
        <p:spPr>
          <a:xfrm>
            <a:off x="988443" y="4134304"/>
            <a:ext cx="166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It is </a:t>
            </a:r>
            <a:r>
              <a:rPr lang="tr-TR" sz="2000" dirty="0" err="1"/>
              <a:t>clear</a:t>
            </a:r>
            <a:r>
              <a:rPr lang="tr-TR" sz="2000" dirty="0"/>
              <a:t> </a:t>
            </a:r>
            <a:r>
              <a:rPr lang="tr-TR" sz="2000" dirty="0" err="1"/>
              <a:t>that</a:t>
            </a:r>
            <a:r>
              <a:rPr lang="tr-TR" sz="2000" dirty="0"/>
              <a:t> </a:t>
            </a:r>
            <a:endParaRPr lang="en-US" sz="2000" dirty="0"/>
          </a:p>
        </p:txBody>
      </p:sp>
      <p:sp>
        <p:nvSpPr>
          <p:cNvPr id="16" name="Dikdörtgen 15"/>
          <p:cNvSpPr/>
          <p:nvPr/>
        </p:nvSpPr>
        <p:spPr>
          <a:xfrm>
            <a:off x="904350" y="2708920"/>
            <a:ext cx="25004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There is no doubt that</a:t>
            </a:r>
          </a:p>
        </p:txBody>
      </p:sp>
    </p:spTree>
    <p:extLst>
      <p:ext uri="{BB962C8B-B14F-4D97-AF65-F5344CB8AC3E}">
        <p14:creationId xmlns:p14="http://schemas.microsoft.com/office/powerpoint/2010/main" val="29390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5171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READING </a:t>
            </a:r>
            <a:r>
              <a:rPr lang="tr-TR" sz="2800" b="1" dirty="0" smtClean="0">
                <a:solidFill>
                  <a:srgbClr val="FF0000"/>
                </a:solidFill>
              </a:rPr>
              <a:t>EXERCISE: </a:t>
            </a:r>
            <a:r>
              <a:rPr lang="tr-TR" sz="2800" b="1" dirty="0" smtClean="0">
                <a:solidFill>
                  <a:srgbClr val="FF0000"/>
                </a:solidFill>
              </a:rPr>
              <a:t>MIGRATION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898677" y="4172679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Source:</a:t>
            </a:r>
            <a:endParaRPr lang="en-US" sz="2000" b="1" u="sng" dirty="0">
              <a:latin typeface="+mn-lt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71600" y="4869160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Cox</a:t>
            </a:r>
            <a:r>
              <a:rPr lang="tr-TR" dirty="0" smtClean="0"/>
              <a:t>, K. </a:t>
            </a:r>
            <a:r>
              <a:rPr lang="tr-TR" dirty="0" smtClean="0"/>
              <a:t>(</a:t>
            </a:r>
            <a:r>
              <a:rPr lang="tr-TR" dirty="0" smtClean="0"/>
              <a:t>2004). English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Purposes</a:t>
            </a:r>
            <a:r>
              <a:rPr lang="tr-TR" dirty="0" smtClean="0"/>
              <a:t>. </a:t>
            </a:r>
            <a:r>
              <a:rPr lang="tr-TR" dirty="0" err="1" smtClean="0"/>
              <a:t>Australia</a:t>
            </a:r>
            <a:r>
              <a:rPr lang="tr-TR" dirty="0" smtClean="0"/>
              <a:t>: </a:t>
            </a:r>
            <a:r>
              <a:rPr lang="tr-TR" dirty="0" err="1" smtClean="0"/>
              <a:t>Pearson</a:t>
            </a:r>
            <a:r>
              <a:rPr lang="tr-TR" dirty="0" smtClean="0"/>
              <a:t>, Cambridge </a:t>
            </a:r>
            <a:r>
              <a:rPr lang="tr-TR" dirty="0" err="1" smtClean="0"/>
              <a:t>Press</a:t>
            </a:r>
            <a:r>
              <a:rPr lang="tr-TR" dirty="0" smtClean="0"/>
              <a:t>,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smtClean="0"/>
              <a:t>5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870409" y="231983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Reading 1: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949082" y="2827663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</a:t>
            </a:r>
            <a:r>
              <a:rPr lang="tr-TR" dirty="0" err="1" smtClean="0"/>
              <a:t>Stranded</a:t>
            </a:r>
            <a:r>
              <a:rPr lang="tr-TR" dirty="0" smtClean="0"/>
              <a:t> </a:t>
            </a:r>
            <a:r>
              <a:rPr lang="tr-TR" dirty="0" err="1" smtClean="0"/>
              <a:t>Refugees</a:t>
            </a:r>
            <a:r>
              <a:rPr lang="tr-TR" dirty="0" smtClean="0"/>
              <a:t> </a:t>
            </a:r>
            <a:r>
              <a:rPr lang="tr-TR" dirty="0" err="1" smtClean="0"/>
              <a:t>Lose</a:t>
            </a:r>
            <a:r>
              <a:rPr lang="tr-TR" dirty="0" smtClean="0"/>
              <a:t> </a:t>
            </a:r>
            <a:r>
              <a:rPr lang="tr-TR" dirty="0" err="1" smtClean="0"/>
              <a:t>Again</a:t>
            </a:r>
            <a:r>
              <a:rPr lang="tr-TR" dirty="0" smtClean="0"/>
              <a:t>…»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887278" y="3445006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Reading 2: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78697" y="3825328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</a:t>
            </a:r>
            <a:r>
              <a:rPr lang="tr-TR" dirty="0" err="1" smtClean="0"/>
              <a:t>Weekly</a:t>
            </a:r>
            <a:r>
              <a:rPr lang="tr-TR" dirty="0" smtClean="0"/>
              <a:t> World Financial </a:t>
            </a:r>
            <a:r>
              <a:rPr lang="tr-TR" dirty="0" err="1" smtClean="0"/>
              <a:t>Indicators</a:t>
            </a:r>
            <a:r>
              <a:rPr lang="tr-TR" dirty="0" smtClean="0"/>
              <a:t>»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862598" y="1604859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Aim</a:t>
            </a:r>
            <a:r>
              <a:rPr lang="tr-TR" b="1" dirty="0" smtClean="0"/>
              <a:t>: </a:t>
            </a:r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in </a:t>
            </a:r>
            <a:r>
              <a:rPr lang="tr-TR" dirty="0" err="1" smtClean="0"/>
              <a:t>opinion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facts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Vocabulary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for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Reading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Exercise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65175" y="1163001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Stranded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48383" y="2770552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Determination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16420" y="3643462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Asylum</a:t>
            </a:r>
            <a:r>
              <a:rPr lang="tr-TR" dirty="0" smtClean="0"/>
              <a:t> </a:t>
            </a:r>
            <a:r>
              <a:rPr lang="tr-TR" dirty="0" err="1" smtClean="0"/>
              <a:t>Seeker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164536" y="1599815"/>
            <a:ext cx="3571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land bordering a body of </a:t>
            </a:r>
            <a:r>
              <a:rPr lang="en-US" dirty="0" smtClean="0"/>
              <a:t>water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1164536" y="2010400"/>
            <a:ext cx="7746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leave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strange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an unfavorable place especially without funds or means to </a:t>
            </a:r>
            <a:r>
              <a:rPr lang="en-US" dirty="0" smtClean="0"/>
              <a:t>depart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1164536" y="3207366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judicial decision settling and ending a </a:t>
            </a:r>
            <a:r>
              <a:rPr lang="en-US" dirty="0" smtClean="0"/>
              <a:t>controversy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1164536" y="4107671"/>
            <a:ext cx="7511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omeone</a:t>
            </a:r>
            <a:r>
              <a:rPr lang="en-US" dirty="0" smtClean="0"/>
              <a:t> who</a:t>
            </a:r>
            <a:r>
              <a:rPr lang="tr-TR" dirty="0" smtClean="0"/>
              <a:t> </a:t>
            </a:r>
            <a:r>
              <a:rPr lang="tr-TR" dirty="0" err="1" smtClean="0"/>
              <a:t>leaves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en-US" dirty="0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country</a:t>
            </a:r>
            <a:r>
              <a:rPr lang="tr-TR" dirty="0" smtClean="0"/>
              <a:t>, </a:t>
            </a:r>
            <a:r>
              <a:rPr lang="en-US" dirty="0" smtClean="0"/>
              <a:t>often for</a:t>
            </a:r>
            <a:r>
              <a:rPr lang="tr-TR" dirty="0" smtClean="0"/>
              <a:t> </a:t>
            </a:r>
            <a:r>
              <a:rPr lang="tr-TR" dirty="0" err="1" smtClean="0"/>
              <a:t>political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en-US" dirty="0"/>
              <a:t> </a:t>
            </a:r>
            <a:r>
              <a:rPr lang="en-US" dirty="0" smtClean="0"/>
              <a:t>or </a:t>
            </a:r>
            <a:r>
              <a:rPr lang="en-US" dirty="0"/>
              <a:t>because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, </a:t>
            </a:r>
            <a:r>
              <a:rPr lang="en-US" dirty="0" smtClean="0"/>
              <a:t>and who</a:t>
            </a:r>
            <a:r>
              <a:rPr lang="tr-TR" dirty="0" smtClean="0"/>
              <a:t> </a:t>
            </a:r>
            <a:r>
              <a:rPr lang="tr-TR" dirty="0" err="1" smtClean="0"/>
              <a:t>travels</a:t>
            </a:r>
            <a:r>
              <a:rPr lang="en-US" dirty="0"/>
              <a:t> </a:t>
            </a:r>
            <a:r>
              <a:rPr lang="en-US" dirty="0" smtClean="0"/>
              <a:t>to another</a:t>
            </a:r>
            <a:r>
              <a:rPr lang="tr-TR" dirty="0" smtClean="0"/>
              <a:t> </a:t>
            </a:r>
            <a:r>
              <a:rPr lang="tr-TR" dirty="0" err="1" smtClean="0"/>
              <a:t>country</a:t>
            </a:r>
            <a:r>
              <a:rPr lang="tr-TR" dirty="0" smtClean="0"/>
              <a:t> </a:t>
            </a:r>
            <a:r>
              <a:rPr lang="tr-TR" dirty="0" err="1" smtClean="0"/>
              <a:t>hoping</a:t>
            </a:r>
            <a:r>
              <a:rPr lang="en-US" dirty="0"/>
              <a:t>  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tr-TR" dirty="0" smtClean="0"/>
              <a:t> </a:t>
            </a:r>
            <a:r>
              <a:rPr lang="tr-TR" dirty="0" err="1" smtClean="0"/>
              <a:t>government</a:t>
            </a:r>
            <a:r>
              <a:rPr lang="tr-TR" dirty="0"/>
              <a:t>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protect</a:t>
            </a:r>
            <a:r>
              <a:rPr lang="tr-TR" dirty="0" smtClean="0"/>
              <a:t> </a:t>
            </a:r>
            <a:r>
              <a:rPr lang="en-US" dirty="0" smtClean="0"/>
              <a:t>them and</a:t>
            </a:r>
            <a:r>
              <a:rPr lang="tr-TR" dirty="0" smtClean="0"/>
              <a:t> </a:t>
            </a:r>
            <a:r>
              <a:rPr lang="tr-TR" dirty="0" err="1" smtClean="0"/>
              <a:t>allow</a:t>
            </a:r>
            <a:r>
              <a:rPr lang="tr-TR" dirty="0" smtClean="0"/>
              <a:t> </a:t>
            </a:r>
            <a:r>
              <a:rPr lang="en-US" dirty="0" smtClean="0"/>
              <a:t>them to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en-US" dirty="0"/>
              <a:t> </a:t>
            </a:r>
            <a:r>
              <a:rPr lang="en-US" dirty="0" smtClean="0"/>
              <a:t>there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Vocabulary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for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Reading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Exercise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65175" y="1163001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Refugee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06904" y="2403231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Humanitarian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10511" y="3302890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Indictment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99592" y="1664770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en-US" dirty="0" smtClean="0"/>
              <a:t>who has</a:t>
            </a:r>
            <a:r>
              <a:rPr lang="tr-TR" dirty="0" smtClean="0"/>
              <a:t> </a:t>
            </a:r>
            <a:r>
              <a:rPr lang="tr-TR" dirty="0" err="1" smtClean="0"/>
              <a:t>escaped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country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political</a:t>
            </a:r>
            <a:r>
              <a:rPr lang="tr-TR" dirty="0" smtClean="0"/>
              <a:t>, </a:t>
            </a:r>
            <a:r>
              <a:rPr lang="tr-TR" dirty="0" err="1" smtClean="0"/>
              <a:t>religious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. 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934197" y="2838680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person </a:t>
            </a:r>
            <a:r>
              <a:rPr lang="en-US" dirty="0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/>
              <a:t> </a:t>
            </a:r>
            <a:r>
              <a:rPr lang="en-US" dirty="0" smtClean="0"/>
              <a:t>welfare </a:t>
            </a:r>
            <a:r>
              <a:rPr lang="en-US" dirty="0"/>
              <a:t>and social </a:t>
            </a:r>
            <a:r>
              <a:rPr lang="en-US" dirty="0" smtClean="0"/>
              <a:t>reform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51960" y="3735591"/>
            <a:ext cx="751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formal written statement framed by a prosecuting authority and found by a jury (such as a grand jury) charging a person with an offense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66116" y="4478240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Opposition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951960" y="4899800"/>
            <a:ext cx="4088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act of setting opposite or over </a:t>
            </a:r>
            <a:r>
              <a:rPr lang="en-US" dirty="0" smtClean="0"/>
              <a:t>against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Vocabulary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for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Reading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Exercise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65175" y="1163001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Interned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21351" y="212643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Tarnish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21351" y="3066843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Immigrant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99592" y="166477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confine or impound especially during a </a:t>
            </a:r>
            <a:r>
              <a:rPr lang="en-US" dirty="0" smtClean="0"/>
              <a:t>war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951960" y="2547995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dull or destroy the luster of by or as if by air, dust, or </a:t>
            </a:r>
            <a:r>
              <a:rPr lang="en-US" dirty="0" smtClean="0"/>
              <a:t>dirt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51960" y="3505101"/>
            <a:ext cx="7511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person who comes to a country to take up permanent </a:t>
            </a:r>
            <a:r>
              <a:rPr lang="en-US" dirty="0" smtClean="0"/>
              <a:t>residence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88634" y="3985617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Exodus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973385" y="4425696"/>
            <a:ext cx="1896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</a:t>
            </a:r>
            <a:r>
              <a:rPr lang="tr-TR" dirty="0" smtClean="0"/>
              <a:t> </a:t>
            </a:r>
            <a:r>
              <a:rPr lang="tr-TR" dirty="0" err="1"/>
              <a:t>mass</a:t>
            </a:r>
            <a:r>
              <a:rPr lang="tr-TR" dirty="0"/>
              <a:t> </a:t>
            </a:r>
            <a:r>
              <a:rPr lang="tr-TR" dirty="0" err="1" smtClean="0"/>
              <a:t>departure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Vocabulary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for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Reading </a:t>
            </a:r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Exercise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65175" y="1163001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Commotion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21351" y="212643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Financal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21351" y="3066843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smtClean="0"/>
              <a:t>Budget </a:t>
            </a:r>
            <a:r>
              <a:rPr lang="tr-TR" dirty="0" err="1" smtClean="0"/>
              <a:t>Deficit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99592" y="166477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condition of civil unrest or </a:t>
            </a:r>
            <a:r>
              <a:rPr lang="en-US" dirty="0" smtClean="0"/>
              <a:t>insurrection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951960" y="2547995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Relating</a:t>
            </a:r>
            <a:r>
              <a:rPr lang="tr-TR" dirty="0" smtClean="0"/>
              <a:t>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en-US" dirty="0"/>
              <a:t> </a:t>
            </a:r>
            <a:r>
              <a:rPr lang="en-US" dirty="0" smtClean="0"/>
              <a:t>or how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tr-TR" dirty="0" smtClean="0"/>
              <a:t> is </a:t>
            </a:r>
            <a:r>
              <a:rPr lang="tr-TR" dirty="0" err="1" smtClean="0"/>
              <a:t>managed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51960" y="3505101"/>
            <a:ext cx="7511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/>
              <a:t> </a:t>
            </a:r>
            <a:r>
              <a:rPr lang="en-US" dirty="0" smtClean="0"/>
              <a:t>between </a:t>
            </a:r>
            <a:r>
              <a:rPr lang="en-US" dirty="0"/>
              <a:t>a </a:t>
            </a:r>
            <a:r>
              <a:rPr lang="en-US" dirty="0" smtClean="0"/>
              <a:t>government's</a:t>
            </a:r>
            <a:r>
              <a:rPr lang="tr-TR" dirty="0" smtClean="0"/>
              <a:t> </a:t>
            </a:r>
            <a:r>
              <a:rPr lang="tr-TR" dirty="0" err="1" smtClean="0"/>
              <a:t>income</a:t>
            </a:r>
            <a:r>
              <a:rPr lang="en-US" dirty="0"/>
              <a:t> </a:t>
            </a:r>
            <a:r>
              <a:rPr lang="en-US" dirty="0" smtClean="0"/>
              <a:t>and </a:t>
            </a:r>
            <a:r>
              <a:rPr lang="en-US" dirty="0"/>
              <a:t>how much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spends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88634" y="3985617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Deterrent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973385" y="4425696"/>
            <a:ext cx="4053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S</a:t>
            </a:r>
            <a:r>
              <a:rPr lang="en-US" dirty="0" err="1" smtClean="0"/>
              <a:t>erving</a:t>
            </a:r>
            <a:r>
              <a:rPr lang="en-US" dirty="0" smtClean="0"/>
              <a:t> </a:t>
            </a:r>
            <a:r>
              <a:rPr lang="en-US" dirty="0"/>
              <a:t>to discourage, prevent, or </a:t>
            </a:r>
            <a:r>
              <a:rPr lang="en-US" dirty="0" smtClean="0"/>
              <a:t>inhibit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3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731</Words>
  <Application>Microsoft Office PowerPoint</Application>
  <PresentationFormat>Ekran Gösterisi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Ofis Teması</vt:lpstr>
      <vt:lpstr>Facts or Opinions ?</vt:lpstr>
      <vt:lpstr>PowerPoint Sunusu</vt:lpstr>
      <vt:lpstr>PowerPoint Sunusu</vt:lpstr>
      <vt:lpstr>PowerPoint Sunusu</vt:lpstr>
      <vt:lpstr>PowerPoint Sunusu</vt:lpstr>
      <vt:lpstr>Vocabulary for Reading Exercise</vt:lpstr>
      <vt:lpstr>Vocabulary for Reading Exercise</vt:lpstr>
      <vt:lpstr>Vocabulary for Reading Exercise</vt:lpstr>
      <vt:lpstr>Vocabulary for Reading Exercise</vt:lpstr>
      <vt:lpstr>Vocabulary for Reading Exercise</vt:lpstr>
      <vt:lpstr>Discussion Questions about Reading</vt:lpstr>
      <vt:lpstr>PowerPoint Sunusu</vt:lpstr>
      <vt:lpstr>Discussion Questions about Listening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163</cp:revision>
  <dcterms:created xsi:type="dcterms:W3CDTF">2020-02-06T11:34:11Z</dcterms:created>
  <dcterms:modified xsi:type="dcterms:W3CDTF">2020-05-06T11:56:19Z</dcterms:modified>
</cp:coreProperties>
</file>