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64" r:id="rId2"/>
    <p:sldId id="265" r:id="rId3"/>
    <p:sldId id="266" r:id="rId4"/>
    <p:sldId id="273" r:id="rId5"/>
    <p:sldId id="267" r:id="rId6"/>
    <p:sldId id="268" r:id="rId7"/>
    <p:sldId id="269" r:id="rId8"/>
    <p:sldId id="270" r:id="rId9"/>
    <p:sldId id="271" r:id="rId10"/>
    <p:sldId id="272" r:id="rId11"/>
    <p:sldId id="274" r:id="rId12"/>
    <p:sldId id="275" r:id="rId13"/>
    <p:sldId id="276" r:id="rId14"/>
    <p:sldId id="27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EC50BB-BAC8-482D-94F2-ABA67D2C78DE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1EC1E-D4A6-4B13-9B44-4D75766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50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E50FD44-E745-4459-BCA8-D42472A23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 dirty="0"/>
            </a:b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3D625F-297F-48EB-9B52-5A688E77F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0" indent="0" algn="ctr">
              <a:buNone/>
            </a:pPr>
            <a:r>
              <a:rPr lang="en-US" sz="3200" dirty="0"/>
              <a:t>NITEL ARAŞTIRMALARDA PLANLAMA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869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1141462-8D10-47B6-9E47-0D400BD1A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</a:t>
            </a:r>
            <a:r>
              <a:rPr lang="en-US" dirty="0" err="1"/>
              <a:t>rnekleme</a:t>
            </a:r>
            <a:r>
              <a:rPr lang="en-US" dirty="0"/>
              <a:t> </a:t>
            </a:r>
            <a:r>
              <a:rPr lang="tr-TR" dirty="0"/>
              <a:t>Y</a:t>
            </a:r>
            <a:r>
              <a:rPr lang="en-US" dirty="0" err="1"/>
              <a:t>öntemleri</a:t>
            </a:r>
            <a:r>
              <a:rPr lang="en-US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CBD38C-DC2A-4AEF-BF28-386D51726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673" y="2568531"/>
            <a:ext cx="4924771" cy="3777622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1 - </a:t>
            </a:r>
            <a:r>
              <a:rPr lang="en-US" dirty="0" err="1"/>
              <a:t>Olasılığa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örnekleme</a:t>
            </a:r>
            <a:r>
              <a:rPr lang="en-US" dirty="0"/>
              <a:t> </a:t>
            </a:r>
            <a:r>
              <a:rPr lang="en-US" dirty="0" err="1"/>
              <a:t>yöntemleri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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seçkisiz</a:t>
            </a:r>
            <a:r>
              <a:rPr lang="en-US" dirty="0"/>
              <a:t> </a:t>
            </a:r>
            <a:r>
              <a:rPr lang="en-US" dirty="0" err="1"/>
              <a:t>örnekleme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 </a:t>
            </a:r>
            <a:r>
              <a:rPr lang="en-US" dirty="0" err="1"/>
              <a:t>Sistematik</a:t>
            </a:r>
            <a:r>
              <a:rPr lang="en-US" dirty="0"/>
              <a:t> </a:t>
            </a:r>
            <a:r>
              <a:rPr lang="en-US" dirty="0" err="1"/>
              <a:t>örnekleme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 </a:t>
            </a:r>
            <a:r>
              <a:rPr lang="en-US" dirty="0" err="1"/>
              <a:t>Tabaka</a:t>
            </a:r>
            <a:r>
              <a:rPr lang="en-US" dirty="0"/>
              <a:t> </a:t>
            </a:r>
            <a:r>
              <a:rPr lang="en-US" dirty="0" err="1"/>
              <a:t>örnekleme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 </a:t>
            </a:r>
            <a:r>
              <a:rPr lang="en-US" dirty="0" err="1"/>
              <a:t>Küme</a:t>
            </a:r>
            <a:r>
              <a:rPr lang="en-US" dirty="0"/>
              <a:t> </a:t>
            </a:r>
            <a:r>
              <a:rPr lang="en-US" dirty="0" err="1"/>
              <a:t>örnekleme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7CE12E2F-393E-4C92-A803-A038475808F4}"/>
              </a:ext>
            </a:extLst>
          </p:cNvPr>
          <p:cNvSpPr txBox="1"/>
          <p:nvPr/>
        </p:nvSpPr>
        <p:spPr>
          <a:xfrm>
            <a:off x="5870712" y="2887682"/>
            <a:ext cx="602973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2 - </a:t>
            </a:r>
            <a:r>
              <a:rPr lang="en-US" dirty="0" err="1"/>
              <a:t>Olasılığa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örnekleme</a:t>
            </a:r>
            <a:r>
              <a:rPr lang="en-US" dirty="0"/>
              <a:t> </a:t>
            </a:r>
            <a:r>
              <a:rPr lang="en-US" dirty="0" err="1"/>
              <a:t>yöntemleri</a:t>
            </a:r>
            <a:r>
              <a:rPr lang="en-US" dirty="0"/>
              <a:t> </a:t>
            </a:r>
          </a:p>
          <a:p>
            <a:r>
              <a:rPr lang="en-US" dirty="0"/>
              <a:t>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durum </a:t>
            </a:r>
            <a:r>
              <a:rPr lang="en-US" dirty="0" err="1"/>
              <a:t>örneklemesi</a:t>
            </a:r>
            <a:r>
              <a:rPr lang="en-US" dirty="0"/>
              <a:t> </a:t>
            </a:r>
          </a:p>
          <a:p>
            <a:r>
              <a:rPr lang="en-US" dirty="0"/>
              <a:t> </a:t>
            </a:r>
            <a:r>
              <a:rPr lang="en-US" dirty="0" err="1"/>
              <a:t>Maksimum</a:t>
            </a:r>
            <a:r>
              <a:rPr lang="en-US" dirty="0"/>
              <a:t> </a:t>
            </a:r>
            <a:r>
              <a:rPr lang="en-US" dirty="0" err="1"/>
              <a:t>çeşitlilik</a:t>
            </a:r>
            <a:r>
              <a:rPr lang="en-US" dirty="0"/>
              <a:t> </a:t>
            </a:r>
            <a:r>
              <a:rPr lang="en-US" dirty="0" err="1"/>
              <a:t>örneklemesi</a:t>
            </a:r>
            <a:r>
              <a:rPr lang="en-US" dirty="0"/>
              <a:t> </a:t>
            </a:r>
          </a:p>
          <a:p>
            <a:r>
              <a:rPr lang="en-US" dirty="0"/>
              <a:t> </a:t>
            </a:r>
            <a:r>
              <a:rPr lang="en-US" dirty="0" err="1"/>
              <a:t>Benzeşik</a:t>
            </a:r>
            <a:r>
              <a:rPr lang="en-US" dirty="0"/>
              <a:t> </a:t>
            </a:r>
            <a:r>
              <a:rPr lang="en-US" dirty="0" err="1"/>
              <a:t>örnekleme</a:t>
            </a:r>
            <a:r>
              <a:rPr lang="en-US" dirty="0"/>
              <a:t> </a:t>
            </a:r>
          </a:p>
          <a:p>
            <a:r>
              <a:rPr lang="en-US" dirty="0"/>
              <a:t> </a:t>
            </a:r>
            <a:r>
              <a:rPr lang="en-US" dirty="0" err="1"/>
              <a:t>Tipik</a:t>
            </a:r>
            <a:r>
              <a:rPr lang="en-US" dirty="0"/>
              <a:t> durum </a:t>
            </a:r>
            <a:r>
              <a:rPr lang="en-US" dirty="0" err="1"/>
              <a:t>örneklemesi</a:t>
            </a:r>
            <a:r>
              <a:rPr lang="en-US" dirty="0"/>
              <a:t> </a:t>
            </a:r>
          </a:p>
          <a:p>
            <a:r>
              <a:rPr lang="en-US" dirty="0"/>
              <a:t> </a:t>
            </a:r>
            <a:r>
              <a:rPr lang="en-US" dirty="0" err="1"/>
              <a:t>Kritik</a:t>
            </a:r>
            <a:r>
              <a:rPr lang="en-US" dirty="0"/>
              <a:t> durum </a:t>
            </a:r>
            <a:r>
              <a:rPr lang="en-US" dirty="0" err="1"/>
              <a:t>örneklemesi</a:t>
            </a:r>
            <a:r>
              <a:rPr lang="en-US" dirty="0"/>
              <a:t> </a:t>
            </a:r>
          </a:p>
          <a:p>
            <a:r>
              <a:rPr lang="en-US" dirty="0"/>
              <a:t> </a:t>
            </a:r>
            <a:r>
              <a:rPr lang="en-US" dirty="0" err="1"/>
              <a:t>Kartopu</a:t>
            </a:r>
            <a:r>
              <a:rPr lang="en-US" dirty="0"/>
              <a:t> </a:t>
            </a:r>
            <a:r>
              <a:rPr lang="en-US" dirty="0" err="1"/>
              <a:t>örnekleme</a:t>
            </a:r>
            <a:r>
              <a:rPr lang="en-US" dirty="0"/>
              <a:t> </a:t>
            </a:r>
          </a:p>
          <a:p>
            <a:r>
              <a:rPr lang="en-US" dirty="0"/>
              <a:t> </a:t>
            </a:r>
            <a:r>
              <a:rPr lang="en-US" dirty="0" err="1"/>
              <a:t>Ölçüt</a:t>
            </a:r>
            <a:r>
              <a:rPr lang="en-US" dirty="0"/>
              <a:t> </a:t>
            </a:r>
            <a:r>
              <a:rPr lang="en-US" dirty="0" err="1"/>
              <a:t>örnekleme</a:t>
            </a:r>
            <a:r>
              <a:rPr lang="en-US" dirty="0"/>
              <a:t> </a:t>
            </a:r>
          </a:p>
          <a:p>
            <a:r>
              <a:rPr lang="en-US" dirty="0"/>
              <a:t> </a:t>
            </a:r>
            <a:r>
              <a:rPr lang="en-US" dirty="0" err="1"/>
              <a:t>Doğrulayıcı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yanlışlayıcı</a:t>
            </a:r>
            <a:r>
              <a:rPr lang="en-US" dirty="0"/>
              <a:t> durum </a:t>
            </a:r>
            <a:r>
              <a:rPr lang="en-US" dirty="0" err="1"/>
              <a:t>örneklemesi</a:t>
            </a:r>
            <a:r>
              <a:rPr lang="en-US" dirty="0"/>
              <a:t> </a:t>
            </a:r>
          </a:p>
          <a:p>
            <a:r>
              <a:rPr lang="en-US" dirty="0"/>
              <a:t> </a:t>
            </a:r>
            <a:r>
              <a:rPr lang="en-US" dirty="0" err="1"/>
              <a:t>Kolay</a:t>
            </a:r>
            <a:r>
              <a:rPr lang="en-US" dirty="0"/>
              <a:t> </a:t>
            </a:r>
            <a:r>
              <a:rPr lang="en-US" dirty="0" err="1"/>
              <a:t>ulaşılabilir</a:t>
            </a:r>
            <a:r>
              <a:rPr lang="en-US" dirty="0"/>
              <a:t> durum </a:t>
            </a:r>
            <a:r>
              <a:rPr lang="en-US" dirty="0" err="1"/>
              <a:t>örneklemesi</a:t>
            </a:r>
            <a:r>
              <a:rPr lang="en-US" dirty="0"/>
              <a:t> (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örnekleme</a:t>
            </a:r>
            <a:r>
              <a:rPr lang="en-US" dirty="0"/>
              <a:t>) 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4A5BBEB3-CF14-41A7-A7D2-74BFB87E9ECE}"/>
              </a:ext>
            </a:extLst>
          </p:cNvPr>
          <p:cNvSpPr/>
          <p:nvPr/>
        </p:nvSpPr>
        <p:spPr>
          <a:xfrm>
            <a:off x="8938590" y="6346153"/>
            <a:ext cx="1774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(Patton, 2002)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585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2A9E8EF-2416-49AC-9DAE-3C783BA5B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6 – </a:t>
            </a:r>
            <a:r>
              <a:rPr lang="en-US" b="1" i="1" dirty="0" err="1"/>
              <a:t>Araştırmacı</a:t>
            </a:r>
            <a:r>
              <a:rPr lang="en-US" b="1" i="1" dirty="0"/>
              <a:t> </a:t>
            </a:r>
            <a:r>
              <a:rPr lang="en-US" b="1" i="1" dirty="0" err="1"/>
              <a:t>rolünün</a:t>
            </a:r>
            <a:r>
              <a:rPr lang="en-US" b="1" i="1" dirty="0"/>
              <a:t> </a:t>
            </a:r>
            <a:r>
              <a:rPr lang="en-US" b="1" i="1" dirty="0" err="1"/>
              <a:t>belirlenmesi</a:t>
            </a:r>
            <a:r>
              <a:rPr lang="en-US" b="1" i="1" dirty="0"/>
              <a:t> 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EB2BFE-E6BA-4812-8D41-169A1E190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Nitel</a:t>
            </a:r>
            <a:r>
              <a:rPr lang="en-US" sz="2400" dirty="0"/>
              <a:t> </a:t>
            </a:r>
            <a:r>
              <a:rPr lang="en-US" sz="2400" dirty="0" err="1"/>
              <a:t>araştırmalarda</a:t>
            </a:r>
            <a:r>
              <a:rPr lang="en-US" sz="2400" dirty="0"/>
              <a:t> </a:t>
            </a:r>
            <a:r>
              <a:rPr lang="en-US" sz="2400" dirty="0" err="1"/>
              <a:t>elde</a:t>
            </a:r>
            <a:r>
              <a:rPr lang="en-US" sz="2400" dirty="0"/>
              <a:t> </a:t>
            </a:r>
            <a:r>
              <a:rPr lang="en-US" sz="2400" dirty="0" err="1"/>
              <a:t>edilen</a:t>
            </a:r>
            <a:r>
              <a:rPr lang="en-US" sz="2400" dirty="0"/>
              <a:t> </a:t>
            </a:r>
            <a:r>
              <a:rPr lang="en-US" sz="2400" dirty="0" err="1"/>
              <a:t>sonuçların</a:t>
            </a:r>
            <a:r>
              <a:rPr lang="en-US" sz="2400" dirty="0"/>
              <a:t> </a:t>
            </a:r>
            <a:r>
              <a:rPr lang="en-US" sz="2400" dirty="0" err="1"/>
              <a:t>geçerliliğinin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güvenirliğinin</a:t>
            </a:r>
            <a:r>
              <a:rPr lang="en-US" sz="2400" dirty="0"/>
              <a:t> </a:t>
            </a:r>
            <a:r>
              <a:rPr lang="en-US" sz="2400" dirty="0" err="1"/>
              <a:t>sağlanabilmesi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araştırmacı</a:t>
            </a:r>
            <a:r>
              <a:rPr lang="en-US" sz="2400" dirty="0"/>
              <a:t> </a:t>
            </a:r>
            <a:r>
              <a:rPr lang="en-US" sz="2400" dirty="0" err="1"/>
              <a:t>rolünün</a:t>
            </a:r>
            <a:r>
              <a:rPr lang="en-US" sz="2400" dirty="0"/>
              <a:t> </a:t>
            </a:r>
            <a:r>
              <a:rPr lang="en-US" sz="2400" dirty="0" err="1"/>
              <a:t>açıkça</a:t>
            </a:r>
            <a:r>
              <a:rPr lang="en-US" sz="2400" dirty="0"/>
              <a:t> </a:t>
            </a:r>
            <a:r>
              <a:rPr lang="en-US" sz="2400" dirty="0" err="1"/>
              <a:t>belirtilmesi</a:t>
            </a:r>
            <a:r>
              <a:rPr lang="en-US" sz="2400" dirty="0"/>
              <a:t>, </a:t>
            </a:r>
            <a:r>
              <a:rPr lang="en-US" sz="2400" dirty="0" err="1"/>
              <a:t>araştırma</a:t>
            </a:r>
            <a:r>
              <a:rPr lang="en-US" sz="2400" dirty="0"/>
              <a:t> </a:t>
            </a:r>
            <a:r>
              <a:rPr lang="en-US" sz="2400" dirty="0" err="1"/>
              <a:t>sürecinde</a:t>
            </a:r>
            <a:r>
              <a:rPr lang="en-US" sz="2400" dirty="0"/>
              <a:t> </a:t>
            </a:r>
            <a:r>
              <a:rPr lang="en-US" sz="2400" dirty="0" err="1"/>
              <a:t>araştırmacının</a:t>
            </a:r>
            <a:r>
              <a:rPr lang="en-US" sz="2400" dirty="0"/>
              <a:t> </a:t>
            </a:r>
            <a:r>
              <a:rPr lang="en-US" sz="2400" dirty="0" err="1"/>
              <a:t>hangi</a:t>
            </a:r>
            <a:r>
              <a:rPr lang="en-US" sz="2400" dirty="0"/>
              <a:t> </a:t>
            </a:r>
            <a:r>
              <a:rPr lang="en-US" sz="2400" dirty="0" err="1"/>
              <a:t>konumda</a:t>
            </a:r>
            <a:r>
              <a:rPr lang="en-US" sz="2400" dirty="0"/>
              <a:t> </a:t>
            </a:r>
            <a:r>
              <a:rPr lang="en-US" sz="2400" dirty="0" err="1"/>
              <a:t>olduğu</a:t>
            </a:r>
            <a:r>
              <a:rPr lang="en-US" sz="2400" dirty="0"/>
              <a:t>, </a:t>
            </a:r>
            <a:r>
              <a:rPr lang="en-US" sz="2400" dirty="0" err="1"/>
              <a:t>kendi</a:t>
            </a:r>
            <a:r>
              <a:rPr lang="en-US" sz="2400" dirty="0"/>
              <a:t> </a:t>
            </a:r>
            <a:r>
              <a:rPr lang="en-US" sz="2400" dirty="0" err="1"/>
              <a:t>görüşleri</a:t>
            </a:r>
            <a:r>
              <a:rPr lang="en-US" sz="2400" dirty="0"/>
              <a:t> </a:t>
            </a:r>
            <a:r>
              <a:rPr lang="en-US" sz="2400" dirty="0" err="1"/>
              <a:t>oldukça</a:t>
            </a:r>
            <a:r>
              <a:rPr lang="en-US" sz="2400" dirty="0"/>
              <a:t> </a:t>
            </a:r>
            <a:r>
              <a:rPr lang="en-US" sz="2400" dirty="0" err="1"/>
              <a:t>önemlidir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02771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0B42DB7-A520-453C-8E05-067A2ADF9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7 – </a:t>
            </a:r>
            <a:r>
              <a:rPr lang="en-US" b="1" i="1" dirty="0" err="1"/>
              <a:t>Veri</a:t>
            </a:r>
            <a:r>
              <a:rPr lang="en-US" b="1" i="1" dirty="0"/>
              <a:t> </a:t>
            </a:r>
            <a:r>
              <a:rPr lang="en-US" b="1" i="1" dirty="0" err="1"/>
              <a:t>toplanma</a:t>
            </a:r>
            <a:r>
              <a:rPr lang="en-US" b="1" i="1" dirty="0"/>
              <a:t> 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8032BE-7A1E-4160-A52A-5BC2C7769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1– </a:t>
            </a:r>
            <a:r>
              <a:rPr lang="en-US" dirty="0" err="1"/>
              <a:t>Mekanın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2– </a:t>
            </a:r>
            <a:r>
              <a:rPr lang="en-US" dirty="0" err="1"/>
              <a:t>Erişim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uyum</a:t>
            </a:r>
            <a:r>
              <a:rPr lang="en-US" dirty="0"/>
              <a:t> </a:t>
            </a:r>
            <a:r>
              <a:rPr lang="en-US" dirty="0" err="1"/>
              <a:t>oluşturulması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3– </a:t>
            </a:r>
            <a:r>
              <a:rPr lang="en-US" dirty="0" err="1"/>
              <a:t>Örnekleme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4–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toplanması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5–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kaydı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6– Alan </a:t>
            </a:r>
            <a:r>
              <a:rPr lang="en-US" dirty="0" err="1"/>
              <a:t>sorunlarının</a:t>
            </a:r>
            <a:r>
              <a:rPr lang="en-US" dirty="0"/>
              <a:t> </a:t>
            </a:r>
            <a:r>
              <a:rPr lang="en-US" dirty="0" err="1"/>
              <a:t>çözülmesi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7– </a:t>
            </a:r>
            <a:r>
              <a:rPr lang="en-US" dirty="0" err="1"/>
              <a:t>Verilerin</a:t>
            </a:r>
            <a:r>
              <a:rPr lang="en-US" dirty="0"/>
              <a:t> </a:t>
            </a:r>
            <a:r>
              <a:rPr lang="en-US" dirty="0" err="1"/>
              <a:t>saklanması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0409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87CB1F-2ACA-4559-A6B8-8B3450EA4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8-Verilerin Analizi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CB0B67-F937-4B26-B449-F713351BF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Engel </a:t>
            </a:r>
            <a:r>
              <a:rPr lang="en-US" dirty="0" err="1"/>
              <a:t>ve</a:t>
            </a:r>
            <a:r>
              <a:rPr lang="en-US" dirty="0"/>
              <a:t> Schutt (2005)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yaklaşımında</a:t>
            </a:r>
            <a:r>
              <a:rPr lang="en-US" dirty="0"/>
              <a:t>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analizinde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tekniklerin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noktalarını</a:t>
            </a:r>
            <a:r>
              <a:rPr lang="en-US" dirty="0"/>
              <a:t> </a:t>
            </a:r>
            <a:r>
              <a:rPr lang="en-US" dirty="0" err="1"/>
              <a:t>beş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başlık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toplamışlarıdır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Toplanan</a:t>
            </a:r>
            <a:r>
              <a:rPr lang="en-US" dirty="0"/>
              <a:t> </a:t>
            </a:r>
            <a:r>
              <a:rPr lang="en-US" dirty="0" err="1"/>
              <a:t>verilerin</a:t>
            </a:r>
            <a:r>
              <a:rPr lang="en-US" dirty="0"/>
              <a:t> </a:t>
            </a:r>
            <a:r>
              <a:rPr lang="en-US" dirty="0" err="1"/>
              <a:t>yazıya</a:t>
            </a:r>
            <a:r>
              <a:rPr lang="en-US" dirty="0"/>
              <a:t> </a:t>
            </a:r>
            <a:r>
              <a:rPr lang="en-US" dirty="0" err="1"/>
              <a:t>dökülmesi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Verinin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temalar</a:t>
            </a:r>
            <a:r>
              <a:rPr lang="en-US" dirty="0"/>
              <a:t> </a:t>
            </a:r>
            <a:r>
              <a:rPr lang="en-US" dirty="0" err="1"/>
              <a:t>etrafında</a:t>
            </a:r>
            <a:r>
              <a:rPr lang="en-US" dirty="0"/>
              <a:t> organize </a:t>
            </a:r>
            <a:r>
              <a:rPr lang="en-US" dirty="0" err="1"/>
              <a:t>edilmesi</a:t>
            </a:r>
            <a:r>
              <a:rPr lang="en-US" dirty="0"/>
              <a:t>/ </a:t>
            </a:r>
            <a:r>
              <a:rPr lang="en-US" dirty="0" err="1"/>
              <a:t>kategorize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Veriden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temaların</a:t>
            </a:r>
            <a:r>
              <a:rPr lang="en-US" dirty="0"/>
              <a:t> </a:t>
            </a:r>
            <a:r>
              <a:rPr lang="en-US" dirty="0" err="1"/>
              <a:t>birbirleriyle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ilişkisinin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konması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Verideki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açıklamaların</a:t>
            </a:r>
            <a:r>
              <a:rPr lang="en-US" dirty="0"/>
              <a:t>,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durumların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açıklamaların</a:t>
            </a:r>
            <a:r>
              <a:rPr lang="en-US" dirty="0"/>
              <a:t> </a:t>
            </a:r>
            <a:r>
              <a:rPr lang="en-US" dirty="0" err="1"/>
              <a:t>değerlendirilerek</a:t>
            </a:r>
            <a:r>
              <a:rPr lang="en-US" dirty="0"/>
              <a:t> </a:t>
            </a:r>
            <a:r>
              <a:rPr lang="en-US" dirty="0" err="1"/>
              <a:t>temaların</a:t>
            </a:r>
            <a:r>
              <a:rPr lang="en-US" dirty="0"/>
              <a:t> </a:t>
            </a:r>
            <a:r>
              <a:rPr lang="en-US" dirty="0" err="1"/>
              <a:t>meşruluk</a:t>
            </a:r>
            <a:r>
              <a:rPr lang="en-US" dirty="0"/>
              <a:t> </a:t>
            </a:r>
            <a:r>
              <a:rPr lang="en-US" dirty="0" err="1"/>
              <a:t>kazanması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analizinin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mantık</a:t>
            </a:r>
            <a:r>
              <a:rPr lang="en-US" dirty="0"/>
              <a:t> </a:t>
            </a:r>
            <a:r>
              <a:rPr lang="en-US" dirty="0" err="1"/>
              <a:t>çerçevesinde</a:t>
            </a:r>
            <a:r>
              <a:rPr lang="en-US" dirty="0"/>
              <a:t> </a:t>
            </a:r>
            <a:r>
              <a:rPr lang="en-US" dirty="0" err="1"/>
              <a:t>sunulması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133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D2B9827-9D9D-41FF-950A-A2C565466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A91319-1F69-4E4D-B4C9-3904F34D6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Creswell, J. W. (2009) </a:t>
            </a:r>
            <a:r>
              <a:rPr lang="en-US" i="1" dirty="0"/>
              <a:t>Research Design: Qualitative, Quantitative And Mixed Method Approaches</a:t>
            </a:r>
            <a:r>
              <a:rPr lang="en-US" dirty="0"/>
              <a:t>. </a:t>
            </a:r>
            <a:r>
              <a:rPr lang="en-US" dirty="0" err="1"/>
              <a:t>Thoussand</a:t>
            </a:r>
            <a:r>
              <a:rPr lang="en-US" dirty="0"/>
              <a:t> Oaks, California: Sage. </a:t>
            </a:r>
            <a:endParaRPr lang="tr-TR" dirty="0"/>
          </a:p>
          <a:p>
            <a:r>
              <a:rPr lang="en-US" dirty="0"/>
              <a:t>Engel, R. J. And Schutt, R. K. (2005). </a:t>
            </a:r>
            <a:r>
              <a:rPr lang="en-US" i="1" dirty="0"/>
              <a:t>The Practice Of Research İn Social Work</a:t>
            </a:r>
            <a:r>
              <a:rPr lang="en-US" dirty="0"/>
              <a:t>. Thousand Oaks, Sage Publications. </a:t>
            </a:r>
            <a:endParaRPr lang="tr-TR" dirty="0"/>
          </a:p>
          <a:p>
            <a:r>
              <a:rPr lang="en-US" dirty="0" err="1"/>
              <a:t>Glesne</a:t>
            </a:r>
            <a:r>
              <a:rPr lang="en-US" dirty="0"/>
              <a:t>, C. (2013).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Araştırmaya</a:t>
            </a:r>
            <a:r>
              <a:rPr lang="en-US" dirty="0"/>
              <a:t> </a:t>
            </a:r>
            <a:r>
              <a:rPr lang="en-US" dirty="0" err="1"/>
              <a:t>Giriş</a:t>
            </a:r>
            <a:r>
              <a:rPr lang="en-US" dirty="0"/>
              <a:t> (2. </a:t>
            </a:r>
            <a:r>
              <a:rPr lang="en-US" dirty="0" err="1"/>
              <a:t>Baskı</a:t>
            </a:r>
            <a:r>
              <a:rPr lang="en-US" dirty="0"/>
              <a:t>). (</a:t>
            </a:r>
            <a:r>
              <a:rPr lang="en-US" dirty="0" err="1"/>
              <a:t>Çev</a:t>
            </a:r>
            <a:r>
              <a:rPr lang="en-US" dirty="0"/>
              <a:t>. A. </a:t>
            </a:r>
            <a:r>
              <a:rPr lang="en-US" dirty="0" err="1"/>
              <a:t>Ersoy</a:t>
            </a:r>
            <a:r>
              <a:rPr lang="en-US" dirty="0"/>
              <a:t>, &amp; P. </a:t>
            </a:r>
            <a:r>
              <a:rPr lang="en-US" dirty="0" err="1"/>
              <a:t>Yalçınoğlu</a:t>
            </a:r>
            <a:r>
              <a:rPr lang="en-US" dirty="0"/>
              <a:t>) Ankara: </a:t>
            </a:r>
            <a:r>
              <a:rPr lang="en-US" dirty="0" err="1"/>
              <a:t>Anı</a:t>
            </a:r>
            <a:r>
              <a:rPr lang="en-US" dirty="0"/>
              <a:t> </a:t>
            </a:r>
            <a:r>
              <a:rPr lang="en-US" dirty="0" err="1"/>
              <a:t>Yayıncılık</a:t>
            </a:r>
            <a:r>
              <a:rPr lang="en-US" dirty="0"/>
              <a:t>. (</a:t>
            </a:r>
            <a:r>
              <a:rPr lang="en-US" dirty="0" err="1"/>
              <a:t>Eserin</a:t>
            </a:r>
            <a:r>
              <a:rPr lang="en-US" dirty="0"/>
              <a:t> </a:t>
            </a:r>
            <a:r>
              <a:rPr lang="en-US" dirty="0" err="1"/>
              <a:t>Orjinali</a:t>
            </a:r>
            <a:r>
              <a:rPr lang="en-US" dirty="0"/>
              <a:t> 2011 </a:t>
            </a:r>
            <a:r>
              <a:rPr lang="en-US" dirty="0" err="1"/>
              <a:t>Yılında</a:t>
            </a:r>
            <a:r>
              <a:rPr lang="en-US" dirty="0"/>
              <a:t> </a:t>
            </a:r>
            <a:r>
              <a:rPr lang="en-US" dirty="0" err="1"/>
              <a:t>Yayınlandı</a:t>
            </a:r>
            <a:r>
              <a:rPr lang="en-US" dirty="0"/>
              <a:t>.) </a:t>
            </a:r>
            <a:endParaRPr lang="tr-TR" dirty="0"/>
          </a:p>
          <a:p>
            <a:r>
              <a:rPr lang="en-US" dirty="0"/>
              <a:t>Marshall, C. And Rossman, R. B. (2010). </a:t>
            </a:r>
            <a:r>
              <a:rPr lang="en-US" i="1" dirty="0"/>
              <a:t>Designing Qualitative Research. (2. </a:t>
            </a:r>
            <a:r>
              <a:rPr lang="en-US" i="1" dirty="0" err="1"/>
              <a:t>Baskı</a:t>
            </a:r>
            <a:r>
              <a:rPr lang="en-US" i="1" dirty="0"/>
              <a:t>). </a:t>
            </a:r>
            <a:r>
              <a:rPr lang="en-US" dirty="0"/>
              <a:t>Thousand Oaks: Sage. </a:t>
            </a:r>
          </a:p>
          <a:p>
            <a:r>
              <a:rPr lang="en-US" dirty="0"/>
              <a:t>Maxwell, J. A. (2005). </a:t>
            </a:r>
            <a:r>
              <a:rPr lang="en-US" i="1" dirty="0"/>
              <a:t>Qualitative Research Design: An İnteractive Approach. </a:t>
            </a:r>
            <a:r>
              <a:rPr lang="en-US" dirty="0"/>
              <a:t>Thousand Oaks, CA: Sage Publications. </a:t>
            </a:r>
            <a:endParaRPr lang="tr-TR" dirty="0"/>
          </a:p>
          <a:p>
            <a:r>
              <a:rPr lang="en-US" dirty="0"/>
              <a:t>Merriam, S. B. (2009). </a:t>
            </a:r>
            <a:r>
              <a:rPr lang="en-US" i="1" dirty="0"/>
              <a:t>Qualitative Research: A Guide To Design And İmplementation</a:t>
            </a:r>
            <a:r>
              <a:rPr lang="en-US" dirty="0"/>
              <a:t>. Jossey – Bass. </a:t>
            </a:r>
            <a:endParaRPr lang="tr-TR" dirty="0"/>
          </a:p>
          <a:p>
            <a:r>
              <a:rPr lang="en-US" dirty="0"/>
              <a:t>Patton, M. Q. (2002) </a:t>
            </a:r>
            <a:r>
              <a:rPr lang="en-US" i="1" dirty="0"/>
              <a:t>Qualitative Research And Evaluation Methods</a:t>
            </a:r>
            <a:r>
              <a:rPr lang="en-US" dirty="0"/>
              <a:t>. Thousand Oaks, California: Sage Publications. </a:t>
            </a:r>
            <a:endParaRPr lang="tr-TR" dirty="0"/>
          </a:p>
          <a:p>
            <a:r>
              <a:rPr lang="en-US" dirty="0"/>
              <a:t>Polit, D. F. And Beck, C. T. (2010). Generalization İn Quantitative And Qualitative Research: Myths And Strategies. </a:t>
            </a:r>
            <a:r>
              <a:rPr lang="en-US" i="1" dirty="0"/>
              <a:t>International Journal Of Nursing Studies, 47, </a:t>
            </a:r>
            <a:r>
              <a:rPr lang="en-US" dirty="0"/>
              <a:t>1451 – 1458. </a:t>
            </a:r>
            <a:endParaRPr lang="tr-TR" dirty="0"/>
          </a:p>
          <a:p>
            <a:r>
              <a:rPr lang="en-US" dirty="0" err="1"/>
              <a:t>Yıldırım</a:t>
            </a:r>
            <a:r>
              <a:rPr lang="en-US" dirty="0"/>
              <a:t> A.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Şimşek</a:t>
            </a:r>
            <a:r>
              <a:rPr lang="en-US" dirty="0"/>
              <a:t> H. (2006) </a:t>
            </a:r>
            <a:r>
              <a:rPr lang="en-US" i="1" dirty="0" err="1"/>
              <a:t>Sosyal</a:t>
            </a:r>
            <a:r>
              <a:rPr lang="en-US" i="1" dirty="0"/>
              <a:t> </a:t>
            </a:r>
            <a:r>
              <a:rPr lang="en-US" i="1" dirty="0" err="1"/>
              <a:t>Bilimlerde</a:t>
            </a:r>
            <a:r>
              <a:rPr lang="en-US" i="1" dirty="0"/>
              <a:t> </a:t>
            </a:r>
            <a:r>
              <a:rPr lang="en-US" i="1" dirty="0" err="1"/>
              <a:t>Nitel</a:t>
            </a:r>
            <a:r>
              <a:rPr lang="en-US" i="1" dirty="0"/>
              <a:t> </a:t>
            </a:r>
            <a:r>
              <a:rPr lang="en-US" i="1" dirty="0" err="1"/>
              <a:t>Araştırma</a:t>
            </a:r>
            <a:r>
              <a:rPr lang="en-US" i="1" dirty="0"/>
              <a:t> </a:t>
            </a:r>
            <a:r>
              <a:rPr lang="en-US" i="1" dirty="0" err="1"/>
              <a:t>Yöntemleri</a:t>
            </a:r>
            <a:r>
              <a:rPr lang="en-US" i="1" dirty="0"/>
              <a:t>. (5. </a:t>
            </a:r>
            <a:r>
              <a:rPr lang="en-US" i="1" dirty="0" err="1"/>
              <a:t>Baskı</a:t>
            </a:r>
            <a:r>
              <a:rPr lang="en-US" i="1" dirty="0"/>
              <a:t>)</a:t>
            </a:r>
            <a:r>
              <a:rPr lang="en-US" dirty="0"/>
              <a:t>. Ankara: </a:t>
            </a:r>
            <a:r>
              <a:rPr lang="en-US" dirty="0" err="1"/>
              <a:t>Seçkin</a:t>
            </a:r>
            <a:r>
              <a:rPr lang="en-US" dirty="0"/>
              <a:t> </a:t>
            </a:r>
            <a:r>
              <a:rPr lang="en-US" dirty="0" err="1"/>
              <a:t>Yayıncılık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5628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373DEB-D9D3-4AF1-8AB9-1B2FD4934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Nitel Araştırma Süreci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614C0D-88FC-4A3D-ADBF-8F2228203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Nitel</a:t>
            </a:r>
            <a:r>
              <a:rPr lang="en-US" sz="2400" dirty="0"/>
              <a:t> </a:t>
            </a:r>
            <a:r>
              <a:rPr lang="en-US" sz="2400" dirty="0" err="1"/>
              <a:t>araştırmalarda</a:t>
            </a:r>
            <a:r>
              <a:rPr lang="en-US" sz="2400" dirty="0"/>
              <a:t> </a:t>
            </a:r>
            <a:r>
              <a:rPr lang="en-US" sz="2400" dirty="0" err="1"/>
              <a:t>nicel</a:t>
            </a:r>
            <a:r>
              <a:rPr lang="en-US" sz="2400" dirty="0"/>
              <a:t> </a:t>
            </a:r>
            <a:r>
              <a:rPr lang="en-US" sz="2400" dirty="0" err="1"/>
              <a:t>araştırmalardan</a:t>
            </a:r>
            <a:r>
              <a:rPr lang="en-US" sz="2400" dirty="0"/>
              <a:t> </a:t>
            </a:r>
            <a:r>
              <a:rPr lang="en-US" sz="2400" dirty="0" err="1"/>
              <a:t>farklı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araştırma</a:t>
            </a:r>
            <a:r>
              <a:rPr lang="en-US" sz="2400" dirty="0"/>
              <a:t> </a:t>
            </a:r>
            <a:r>
              <a:rPr lang="en-US" sz="2400" dirty="0" err="1"/>
              <a:t>aşamaları</a:t>
            </a:r>
            <a:r>
              <a:rPr lang="en-US" sz="2400" dirty="0"/>
              <a:t> </a:t>
            </a:r>
            <a:r>
              <a:rPr lang="en-US" sz="2400" dirty="0" err="1"/>
              <a:t>keskin</a:t>
            </a:r>
            <a:r>
              <a:rPr lang="en-US" sz="2400" dirty="0"/>
              <a:t> </a:t>
            </a:r>
            <a:r>
              <a:rPr lang="en-US" sz="2400" dirty="0" err="1"/>
              <a:t>çizgilerle</a:t>
            </a:r>
            <a:r>
              <a:rPr lang="en-US" sz="2400" dirty="0"/>
              <a:t> </a:t>
            </a:r>
            <a:r>
              <a:rPr lang="en-US" sz="2400" dirty="0" err="1"/>
              <a:t>ayrılmamaktadır</a:t>
            </a:r>
            <a:r>
              <a:rPr lang="en-US" sz="2400" dirty="0"/>
              <a:t>. </a:t>
            </a:r>
            <a:r>
              <a:rPr lang="en-US" sz="2400" dirty="0" err="1"/>
              <a:t>İzlenecek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aşamalar</a:t>
            </a:r>
            <a:r>
              <a:rPr lang="en-US" sz="2400" dirty="0"/>
              <a:t> </a:t>
            </a:r>
            <a:r>
              <a:rPr lang="en-US" sz="2400" dirty="0" err="1"/>
              <a:t>birbirleriyle</a:t>
            </a:r>
            <a:r>
              <a:rPr lang="en-US" sz="2400" dirty="0"/>
              <a:t> </a:t>
            </a:r>
            <a:r>
              <a:rPr lang="en-US" sz="2400" dirty="0" err="1"/>
              <a:t>etkileşim</a:t>
            </a:r>
            <a:r>
              <a:rPr lang="en-US" sz="2400" dirty="0"/>
              <a:t> </a:t>
            </a:r>
            <a:r>
              <a:rPr lang="en-US" sz="2400" dirty="0" err="1"/>
              <a:t>içerisinde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esnek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çatı</a:t>
            </a:r>
            <a:r>
              <a:rPr lang="en-US" sz="2400" dirty="0"/>
              <a:t> </a:t>
            </a:r>
            <a:r>
              <a:rPr lang="en-US" sz="2400" dirty="0" err="1"/>
              <a:t>altında</a:t>
            </a:r>
            <a:r>
              <a:rPr lang="en-US" sz="2400" dirty="0"/>
              <a:t> </a:t>
            </a:r>
            <a:r>
              <a:rPr lang="en-US" sz="2400" dirty="0" err="1"/>
              <a:t>toplanmıştır</a:t>
            </a:r>
            <a:r>
              <a:rPr lang="en-US" sz="2400" dirty="0"/>
              <a:t>. </a:t>
            </a:r>
            <a:r>
              <a:rPr lang="en-US" sz="2400" dirty="0" err="1"/>
              <a:t>Nitel</a:t>
            </a:r>
            <a:r>
              <a:rPr lang="en-US" sz="2400" dirty="0"/>
              <a:t> </a:t>
            </a:r>
            <a:r>
              <a:rPr lang="en-US" sz="2400" dirty="0" err="1"/>
              <a:t>araştırma</a:t>
            </a:r>
            <a:r>
              <a:rPr lang="en-US" sz="2400" dirty="0"/>
              <a:t> </a:t>
            </a:r>
            <a:r>
              <a:rPr lang="en-US" sz="2400" dirty="0" err="1"/>
              <a:t>sürecinde</a:t>
            </a:r>
            <a:r>
              <a:rPr lang="en-US" sz="2400" dirty="0"/>
              <a:t> </a:t>
            </a:r>
            <a:r>
              <a:rPr lang="en-US" sz="2400" dirty="0" err="1"/>
              <a:t>elde</a:t>
            </a:r>
            <a:r>
              <a:rPr lang="en-US" sz="2400" dirty="0"/>
              <a:t> </a:t>
            </a:r>
            <a:r>
              <a:rPr lang="en-US" sz="2400" dirty="0" err="1"/>
              <a:t>edilen</a:t>
            </a:r>
            <a:r>
              <a:rPr lang="en-US" sz="2400" dirty="0"/>
              <a:t> </a:t>
            </a:r>
            <a:r>
              <a:rPr lang="en-US" sz="2400" dirty="0" err="1"/>
              <a:t>sonuçlar</a:t>
            </a:r>
            <a:r>
              <a:rPr lang="en-US" sz="2400" dirty="0"/>
              <a:t> </a:t>
            </a:r>
            <a:r>
              <a:rPr lang="en-US" sz="2400" dirty="0" err="1"/>
              <a:t>doğrultusunda</a:t>
            </a:r>
            <a:r>
              <a:rPr lang="en-US" sz="2400" dirty="0"/>
              <a:t> </a:t>
            </a:r>
            <a:r>
              <a:rPr lang="en-US" sz="2400" dirty="0" err="1"/>
              <a:t>önceki</a:t>
            </a:r>
            <a:r>
              <a:rPr lang="en-US" sz="2400" dirty="0"/>
              <a:t> </a:t>
            </a:r>
            <a:r>
              <a:rPr lang="en-US" sz="2400" dirty="0" err="1"/>
              <a:t>aşamalara</a:t>
            </a:r>
            <a:r>
              <a:rPr lang="en-US" sz="2400" dirty="0"/>
              <a:t> </a:t>
            </a:r>
            <a:r>
              <a:rPr lang="en-US" sz="2400" dirty="0" err="1"/>
              <a:t>geri</a:t>
            </a:r>
            <a:r>
              <a:rPr lang="en-US" sz="2400" dirty="0"/>
              <a:t> </a:t>
            </a:r>
            <a:r>
              <a:rPr lang="en-US" sz="2400" dirty="0" err="1"/>
              <a:t>dönüşlerle</a:t>
            </a:r>
            <a:r>
              <a:rPr lang="en-US" sz="2400" dirty="0"/>
              <a:t> belli </a:t>
            </a:r>
            <a:r>
              <a:rPr lang="en-US" sz="2400" dirty="0" err="1"/>
              <a:t>değişiklikler</a:t>
            </a:r>
            <a:r>
              <a:rPr lang="en-US" sz="2400" dirty="0"/>
              <a:t> </a:t>
            </a:r>
            <a:r>
              <a:rPr lang="en-US" sz="2400" dirty="0" err="1"/>
              <a:t>gerçekleştirilebilir</a:t>
            </a:r>
            <a:r>
              <a:rPr lang="en-US" sz="2400" dirty="0"/>
              <a:t>. </a:t>
            </a:r>
            <a:endParaRPr lang="tr-TR" sz="2400" dirty="0"/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Creswell</a:t>
            </a:r>
            <a:r>
              <a:rPr lang="tr-TR" dirty="0"/>
              <a:t>, 2007)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35804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Nitel araştırma düzeltilmiş">
            <a:extLst>
              <a:ext uri="{FF2B5EF4-FFF2-40B4-BE49-F238E27FC236}">
                <a16:creationId xmlns:a16="http://schemas.microsoft.com/office/drawing/2014/main" id="{06983137-1250-4A0D-ADD8-436E494945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7076" y="601111"/>
            <a:ext cx="6636850" cy="5574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C34B16D8-773B-424E-9D47-F488575AFAC5}"/>
              </a:ext>
            </a:extLst>
          </p:cNvPr>
          <p:cNvSpPr/>
          <p:nvPr/>
        </p:nvSpPr>
        <p:spPr>
          <a:xfrm>
            <a:off x="5393589" y="6371847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</a:rPr>
              <a:t>(Yıldırım ve Şimşek, 2008)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15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F731CC-01CE-4CA1-845D-A6C171816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0BCA742-E582-468B-8CD8-9C650EBA49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8656836"/>
              </p:ext>
            </p:extLst>
          </p:nvPr>
        </p:nvGraphicFramePr>
        <p:xfrm>
          <a:off x="1895061" y="3022159"/>
          <a:ext cx="891540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309754483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22028752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04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Creswell (2009) 	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Nitel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yapılandırmacı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Yorumlayıcı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Dönüştürücü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453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Maxwell (2005) 	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Dokuz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parametre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88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Marshall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Rossman (2010) 	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Kuramsal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yorumlayıcı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çerçeve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942830"/>
                  </a:ext>
                </a:extLst>
              </a:tr>
            </a:tbl>
          </a:graphicData>
        </a:graphic>
      </p:graphicFrame>
      <p:sp>
        <p:nvSpPr>
          <p:cNvPr id="5" name="Dikdörtgen 4">
            <a:extLst>
              <a:ext uri="{FF2B5EF4-FFF2-40B4-BE49-F238E27FC236}">
                <a16:creationId xmlns:a16="http://schemas.microsoft.com/office/drawing/2014/main" id="{039E92A9-F0DB-4716-9FA4-42DDEF8BE503}"/>
              </a:ext>
            </a:extLst>
          </p:cNvPr>
          <p:cNvSpPr/>
          <p:nvPr/>
        </p:nvSpPr>
        <p:spPr>
          <a:xfrm>
            <a:off x="1895061" y="2232747"/>
            <a:ext cx="3368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N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itel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araştırma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planları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6166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08E513-6959-4374-A2EB-28DC817D8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1-Problemin belirlenmesi 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AE080F-8C18-4E2A-9F2D-2678E95FB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 problemi araştırmanın amacını yansıtmaktadır. </a:t>
            </a:r>
          </a:p>
          <a:p>
            <a:r>
              <a:rPr lang="en-US" dirty="0"/>
              <a:t>Polit </a:t>
            </a:r>
            <a:r>
              <a:rPr lang="en-US" dirty="0" err="1"/>
              <a:t>ve</a:t>
            </a:r>
            <a:r>
              <a:rPr lang="en-US" dirty="0"/>
              <a:t> Beck (2007, 2009)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probleminin</a:t>
            </a:r>
            <a:r>
              <a:rPr lang="en-US" dirty="0"/>
              <a:t> </a:t>
            </a:r>
            <a:r>
              <a:rPr lang="en-US" dirty="0" err="1"/>
              <a:t>kaynaklarını</a:t>
            </a:r>
            <a:r>
              <a:rPr lang="en-US" dirty="0"/>
              <a:t> </a:t>
            </a:r>
            <a:r>
              <a:rPr lang="en-US" dirty="0" err="1"/>
              <a:t>altı</a:t>
            </a:r>
            <a:r>
              <a:rPr lang="en-US" dirty="0"/>
              <a:t> </a:t>
            </a:r>
            <a:r>
              <a:rPr lang="en-US" dirty="0" err="1"/>
              <a:t>başlık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toplamıştır</a:t>
            </a:r>
            <a:r>
              <a:rPr lang="en-US" dirty="0"/>
              <a:t>. </a:t>
            </a:r>
            <a:r>
              <a:rPr lang="en-US" dirty="0" err="1"/>
              <a:t>Bunlar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1-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deneyimler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2- </a:t>
            </a:r>
            <a:r>
              <a:rPr lang="en-US" dirty="0" err="1"/>
              <a:t>Literatür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3-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konular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4- </a:t>
            </a:r>
            <a:r>
              <a:rPr lang="en-US" dirty="0" err="1"/>
              <a:t>Teoriler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5-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kaynaklardan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fikirler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6- </a:t>
            </a:r>
            <a:r>
              <a:rPr lang="en-US" dirty="0" err="1"/>
              <a:t>Araştırmacının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araştırmaları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766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525FC3C-B58E-493A-97A0-867F212AE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i="1" dirty="0"/>
              <a:t>2 – </a:t>
            </a:r>
            <a:r>
              <a:rPr lang="en-US" b="1" i="1" dirty="0" err="1"/>
              <a:t>Araştırmanın</a:t>
            </a:r>
            <a:r>
              <a:rPr lang="en-US" b="1" i="1" dirty="0"/>
              <a:t> </a:t>
            </a:r>
            <a:r>
              <a:rPr lang="en-US" b="1" i="1" dirty="0" err="1"/>
              <a:t>amacının</a:t>
            </a:r>
            <a:r>
              <a:rPr lang="en-US" b="1" i="1" dirty="0"/>
              <a:t> </a:t>
            </a:r>
            <a:r>
              <a:rPr lang="en-US" b="1" i="1" dirty="0" err="1"/>
              <a:t>belirlenmesi</a:t>
            </a:r>
            <a:r>
              <a:rPr lang="en-US" b="1" i="1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844EFE-D94B-4806-8BAB-D1A9DB031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Nitel</a:t>
            </a:r>
            <a:r>
              <a:rPr lang="en-US" sz="2400" dirty="0"/>
              <a:t> </a:t>
            </a:r>
            <a:r>
              <a:rPr lang="en-US" sz="2400" dirty="0" err="1"/>
              <a:t>araştırmalarda</a:t>
            </a:r>
            <a:r>
              <a:rPr lang="en-US" sz="2400" dirty="0"/>
              <a:t> problem </a:t>
            </a:r>
            <a:r>
              <a:rPr lang="en-US" sz="2400" dirty="0" err="1"/>
              <a:t>durumu</a:t>
            </a:r>
            <a:r>
              <a:rPr lang="en-US" sz="2400" dirty="0"/>
              <a:t> </a:t>
            </a:r>
            <a:r>
              <a:rPr lang="en-US" sz="2400" dirty="0" err="1"/>
              <a:t>ortaya</a:t>
            </a:r>
            <a:r>
              <a:rPr lang="en-US" sz="2400" dirty="0"/>
              <a:t> </a:t>
            </a:r>
            <a:r>
              <a:rPr lang="en-US" sz="2400" dirty="0" err="1"/>
              <a:t>konduktan</a:t>
            </a:r>
            <a:r>
              <a:rPr lang="en-US" sz="2400" dirty="0"/>
              <a:t> </a:t>
            </a:r>
            <a:r>
              <a:rPr lang="en-US" sz="2400" dirty="0" err="1"/>
              <a:t>sonra</a:t>
            </a:r>
            <a:r>
              <a:rPr lang="en-US" sz="2400" dirty="0"/>
              <a:t> </a:t>
            </a:r>
            <a:r>
              <a:rPr lang="en-US" sz="2400" dirty="0" err="1"/>
              <a:t>araştırmanın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önemli</a:t>
            </a:r>
            <a:r>
              <a:rPr lang="en-US" sz="2400" dirty="0"/>
              <a:t> </a:t>
            </a:r>
            <a:r>
              <a:rPr lang="en-US" sz="2400" dirty="0" err="1"/>
              <a:t>cümlesi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amaç</a:t>
            </a:r>
            <a:r>
              <a:rPr lang="en-US" sz="2400" dirty="0"/>
              <a:t> </a:t>
            </a:r>
            <a:r>
              <a:rPr lang="en-US" sz="2400" dirty="0" err="1"/>
              <a:t>cümlesinin</a:t>
            </a:r>
            <a:r>
              <a:rPr lang="en-US" sz="2400" dirty="0"/>
              <a:t> </a:t>
            </a:r>
            <a:r>
              <a:rPr lang="en-US" sz="2400" dirty="0" err="1"/>
              <a:t>belirtilmesi</a:t>
            </a:r>
            <a:r>
              <a:rPr lang="en-US" sz="2400" dirty="0"/>
              <a:t> </a:t>
            </a:r>
            <a:r>
              <a:rPr lang="en-US" sz="2400" dirty="0" err="1"/>
              <a:t>gerekmektedir</a:t>
            </a:r>
            <a:r>
              <a:rPr lang="en-US" sz="2400" dirty="0"/>
              <a:t> (</a:t>
            </a:r>
            <a:r>
              <a:rPr lang="en-US" sz="2400" dirty="0" err="1"/>
              <a:t>Merrian</a:t>
            </a:r>
            <a:r>
              <a:rPr lang="en-US" sz="2400" dirty="0"/>
              <a:t>, 2009). </a:t>
            </a:r>
            <a:r>
              <a:rPr lang="en-US" sz="2400" dirty="0" err="1"/>
              <a:t>Amaç</a:t>
            </a:r>
            <a:r>
              <a:rPr lang="en-US" sz="2400" dirty="0"/>
              <a:t>, </a:t>
            </a:r>
            <a:r>
              <a:rPr lang="en-US" sz="2400" dirty="0" err="1"/>
              <a:t>araştırmacının</a:t>
            </a:r>
            <a:r>
              <a:rPr lang="en-US" sz="2400" dirty="0"/>
              <a:t> </a:t>
            </a:r>
            <a:r>
              <a:rPr lang="en-US" sz="2400" dirty="0" err="1"/>
              <a:t>takip</a:t>
            </a:r>
            <a:r>
              <a:rPr lang="en-US" sz="2400" dirty="0"/>
              <a:t> </a:t>
            </a:r>
            <a:r>
              <a:rPr lang="en-US" sz="2400" dirty="0" err="1"/>
              <a:t>ettiği</a:t>
            </a:r>
            <a:r>
              <a:rPr lang="en-US" sz="2400" dirty="0"/>
              <a:t>/</a:t>
            </a:r>
            <a:r>
              <a:rPr lang="en-US" sz="2400" dirty="0" err="1"/>
              <a:t>edeceği</a:t>
            </a:r>
            <a:r>
              <a:rPr lang="en-US" sz="2400" dirty="0"/>
              <a:t> </a:t>
            </a:r>
            <a:r>
              <a:rPr lang="en-US" sz="2400" dirty="0" err="1"/>
              <a:t>yol</a:t>
            </a:r>
            <a:r>
              <a:rPr lang="en-US" sz="2400" dirty="0"/>
              <a:t> </a:t>
            </a:r>
            <a:r>
              <a:rPr lang="en-US" sz="2400" dirty="0" err="1"/>
              <a:t>haritasının</a:t>
            </a:r>
            <a:r>
              <a:rPr lang="en-US" sz="2400" dirty="0"/>
              <a:t> </a:t>
            </a:r>
            <a:r>
              <a:rPr lang="en-US" sz="2400" dirty="0" err="1"/>
              <a:t>kısaca</a:t>
            </a:r>
            <a:r>
              <a:rPr lang="en-US" sz="2400" dirty="0"/>
              <a:t> </a:t>
            </a:r>
            <a:r>
              <a:rPr lang="en-US" sz="2400" dirty="0" err="1"/>
              <a:t>sunulmasıdır</a:t>
            </a:r>
            <a:r>
              <a:rPr lang="en-US" sz="2400" dirty="0"/>
              <a:t> (</a:t>
            </a:r>
            <a:r>
              <a:rPr lang="en-US" sz="2400" dirty="0" err="1"/>
              <a:t>Güler</a:t>
            </a:r>
            <a:r>
              <a:rPr lang="en-US" sz="2400" dirty="0"/>
              <a:t>, </a:t>
            </a:r>
            <a:r>
              <a:rPr lang="en-US" sz="2400" dirty="0" err="1"/>
              <a:t>Halıcıoğlu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Taşğın</a:t>
            </a:r>
            <a:r>
              <a:rPr lang="en-US" sz="2400" dirty="0"/>
              <a:t>, 2013). </a:t>
            </a:r>
          </a:p>
        </p:txBody>
      </p:sp>
    </p:spTree>
    <p:extLst>
      <p:ext uri="{BB962C8B-B14F-4D97-AF65-F5344CB8AC3E}">
        <p14:creationId xmlns:p14="http://schemas.microsoft.com/office/powerpoint/2010/main" val="2680943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1645C1E-27C0-4337-9AE0-B728923CD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i="1" dirty="0"/>
              <a:t>3 – </a:t>
            </a:r>
            <a:r>
              <a:rPr lang="en-US" b="1" i="1" dirty="0" err="1"/>
              <a:t>Araştırma</a:t>
            </a:r>
            <a:r>
              <a:rPr lang="en-US" b="1" i="1" dirty="0"/>
              <a:t> </a:t>
            </a:r>
            <a:r>
              <a:rPr lang="en-US" b="1" i="1" dirty="0" err="1"/>
              <a:t>sorularının</a:t>
            </a:r>
            <a:r>
              <a:rPr lang="en-US" b="1" i="1" dirty="0"/>
              <a:t> </a:t>
            </a:r>
            <a:r>
              <a:rPr lang="en-US" b="1" i="1" dirty="0" err="1"/>
              <a:t>yazımı</a:t>
            </a:r>
            <a:r>
              <a:rPr lang="en-US" b="1" i="1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D21ABE-38E4-4CF8-A97C-8EFDB7BDF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Creswell’e</a:t>
            </a:r>
            <a:r>
              <a:rPr lang="en-US" sz="2000" dirty="0"/>
              <a:t> </a:t>
            </a:r>
            <a:r>
              <a:rPr lang="en-US" sz="2000" dirty="0" err="1"/>
              <a:t>göre</a:t>
            </a:r>
            <a:r>
              <a:rPr lang="en-US" sz="2000" dirty="0"/>
              <a:t> (2009) </a:t>
            </a:r>
            <a:r>
              <a:rPr lang="en-US" sz="2000" dirty="0" err="1"/>
              <a:t>araştırma</a:t>
            </a:r>
            <a:r>
              <a:rPr lang="en-US" sz="2000" dirty="0"/>
              <a:t> </a:t>
            </a:r>
            <a:r>
              <a:rPr lang="en-US" sz="2000" dirty="0" err="1"/>
              <a:t>soruları</a:t>
            </a:r>
            <a:r>
              <a:rPr lang="en-US" sz="2000" dirty="0"/>
              <a:t> </a:t>
            </a:r>
            <a:r>
              <a:rPr lang="en-US" sz="2000" dirty="0" err="1"/>
              <a:t>açık</a:t>
            </a:r>
            <a:r>
              <a:rPr lang="en-US" sz="2000" dirty="0"/>
              <a:t> </a:t>
            </a:r>
            <a:r>
              <a:rPr lang="en-US" sz="2000" dirty="0" err="1"/>
              <a:t>uçlu</a:t>
            </a:r>
            <a:r>
              <a:rPr lang="en-US" sz="2000" dirty="0"/>
              <a:t>, </a:t>
            </a:r>
            <a:r>
              <a:rPr lang="en-US" sz="2000" dirty="0" err="1"/>
              <a:t>gelişebilen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yönsüz</a:t>
            </a:r>
            <a:r>
              <a:rPr lang="en-US" sz="2000" dirty="0"/>
              <a:t> </a:t>
            </a:r>
            <a:r>
              <a:rPr lang="en-US" sz="2000" dirty="0" err="1"/>
              <a:t>olmalıdır</a:t>
            </a:r>
            <a:r>
              <a:rPr lang="en-US" sz="2000" dirty="0"/>
              <a:t>. </a:t>
            </a:r>
            <a:endParaRPr lang="tr-TR" sz="2000" dirty="0"/>
          </a:p>
          <a:p>
            <a:r>
              <a:rPr lang="en-US" sz="2000" dirty="0"/>
              <a:t>Strauss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Corbin’e</a:t>
            </a:r>
            <a:r>
              <a:rPr lang="en-US" sz="2000" dirty="0"/>
              <a:t> (1998) </a:t>
            </a:r>
            <a:r>
              <a:rPr lang="en-US" sz="2000" dirty="0" err="1"/>
              <a:t>nitel</a:t>
            </a:r>
            <a:r>
              <a:rPr lang="en-US" sz="2000" dirty="0"/>
              <a:t> </a:t>
            </a:r>
            <a:r>
              <a:rPr lang="en-US" sz="2000" dirty="0" err="1"/>
              <a:t>araştırma</a:t>
            </a:r>
            <a:r>
              <a:rPr lang="en-US" sz="2000" dirty="0"/>
              <a:t> </a:t>
            </a:r>
            <a:r>
              <a:rPr lang="en-US" sz="2000" dirty="0" err="1"/>
              <a:t>sorularının</a:t>
            </a:r>
            <a:r>
              <a:rPr lang="en-US" sz="2000" dirty="0"/>
              <a:t> </a:t>
            </a:r>
            <a:r>
              <a:rPr lang="en-US" sz="2000" dirty="0" err="1"/>
              <a:t>iki</a:t>
            </a:r>
            <a:r>
              <a:rPr lang="en-US" sz="2000" dirty="0"/>
              <a:t> tip </a:t>
            </a:r>
            <a:r>
              <a:rPr lang="en-US" sz="2000" dirty="0" err="1"/>
              <a:t>olabileceğini</a:t>
            </a:r>
            <a:r>
              <a:rPr lang="en-US" sz="2000" dirty="0"/>
              <a:t> </a:t>
            </a:r>
            <a:r>
              <a:rPr lang="en-US" sz="2000" dirty="0" err="1"/>
              <a:t>söylemiştir</a:t>
            </a:r>
            <a:r>
              <a:rPr lang="en-US" sz="2000" dirty="0"/>
              <a:t>: </a:t>
            </a:r>
          </a:p>
          <a:p>
            <a:pPr marL="0" indent="0">
              <a:buNone/>
            </a:pPr>
            <a:r>
              <a:rPr lang="en-US" sz="2000" dirty="0"/>
              <a:t>1- </a:t>
            </a:r>
            <a:r>
              <a:rPr lang="en-US" sz="2000" dirty="0" err="1"/>
              <a:t>Açık</a:t>
            </a:r>
            <a:r>
              <a:rPr lang="en-US" sz="2000" dirty="0"/>
              <a:t> </a:t>
            </a:r>
            <a:r>
              <a:rPr lang="en-US" sz="2000" dirty="0" err="1"/>
              <a:t>uçlu</a:t>
            </a:r>
            <a:r>
              <a:rPr lang="en-US" sz="2000" dirty="0"/>
              <a:t> </a:t>
            </a:r>
            <a:r>
              <a:rPr lang="en-US" sz="2000" dirty="0" err="1"/>
              <a:t>araştırma</a:t>
            </a:r>
            <a:r>
              <a:rPr lang="en-US" sz="2000" dirty="0"/>
              <a:t> </a:t>
            </a:r>
            <a:r>
              <a:rPr lang="en-US" sz="2000" dirty="0" err="1"/>
              <a:t>soruları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2- </a:t>
            </a:r>
            <a:r>
              <a:rPr lang="en-US" sz="2000" dirty="0" err="1"/>
              <a:t>Kapalı</a:t>
            </a:r>
            <a:r>
              <a:rPr lang="en-US" sz="2000" dirty="0"/>
              <a:t> </a:t>
            </a:r>
            <a:r>
              <a:rPr lang="en-US" sz="2000" dirty="0" err="1"/>
              <a:t>uçlu</a:t>
            </a:r>
            <a:r>
              <a:rPr lang="en-US" sz="2000" dirty="0"/>
              <a:t> </a:t>
            </a:r>
            <a:r>
              <a:rPr lang="en-US" sz="2000" dirty="0" err="1"/>
              <a:t>araştırma</a:t>
            </a:r>
            <a:r>
              <a:rPr lang="en-US" sz="2000" dirty="0"/>
              <a:t> </a:t>
            </a:r>
            <a:r>
              <a:rPr lang="en-US" sz="2000" dirty="0" err="1"/>
              <a:t>soruları</a:t>
            </a:r>
            <a:r>
              <a:rPr lang="en-US" sz="20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41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87D0A28-8DB1-4D77-AE85-0DF3A26EC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i="1" dirty="0"/>
              <a:t>4 – </a:t>
            </a:r>
            <a:r>
              <a:rPr lang="en-US" b="1" i="1" dirty="0" err="1"/>
              <a:t>Literatür</a:t>
            </a:r>
            <a:r>
              <a:rPr lang="en-US" b="1" i="1" dirty="0"/>
              <a:t> </a:t>
            </a:r>
            <a:r>
              <a:rPr lang="en-US" b="1" i="1" dirty="0" err="1"/>
              <a:t>Taraması</a:t>
            </a:r>
            <a:r>
              <a:rPr lang="en-US" b="1" i="1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BC7210-15D0-418D-8672-D0ECD53B2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Nitel</a:t>
            </a:r>
            <a:r>
              <a:rPr lang="en-US" sz="2000" dirty="0"/>
              <a:t> </a:t>
            </a:r>
            <a:r>
              <a:rPr lang="en-US" sz="2000" dirty="0" err="1"/>
              <a:t>araştırmalarda</a:t>
            </a:r>
            <a:r>
              <a:rPr lang="en-US" sz="2000" dirty="0"/>
              <a:t> </a:t>
            </a:r>
            <a:r>
              <a:rPr lang="en-US" sz="2000" dirty="0" err="1"/>
              <a:t>literatür</a:t>
            </a:r>
            <a:r>
              <a:rPr lang="en-US" sz="2000" dirty="0"/>
              <a:t> </a:t>
            </a:r>
            <a:r>
              <a:rPr lang="en-US" sz="2000" dirty="0" err="1"/>
              <a:t>taramasının</a:t>
            </a:r>
            <a:r>
              <a:rPr lang="en-US" sz="2000" dirty="0"/>
              <a:t> </a:t>
            </a:r>
            <a:r>
              <a:rPr lang="en-US" sz="2000" dirty="0" err="1"/>
              <a:t>yapılma</a:t>
            </a:r>
            <a:r>
              <a:rPr lang="en-US" sz="2000" dirty="0"/>
              <a:t> </a:t>
            </a:r>
            <a:r>
              <a:rPr lang="en-US" sz="2000" dirty="0" err="1"/>
              <a:t>zamanlaması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farklı</a:t>
            </a:r>
            <a:r>
              <a:rPr lang="en-US" sz="2000" dirty="0"/>
              <a:t> </a:t>
            </a:r>
            <a:r>
              <a:rPr lang="en-US" sz="2000" dirty="0" err="1"/>
              <a:t>görüşler</a:t>
            </a:r>
            <a:r>
              <a:rPr lang="en-US" sz="2000" dirty="0"/>
              <a:t> </a:t>
            </a:r>
            <a:r>
              <a:rPr lang="en-US" sz="2000" dirty="0" err="1"/>
              <a:t>mevcuttur</a:t>
            </a:r>
            <a:r>
              <a:rPr lang="en-US" sz="2000" dirty="0"/>
              <a:t>. </a:t>
            </a:r>
            <a:endParaRPr lang="tr-TR" sz="2000" dirty="0"/>
          </a:p>
          <a:p>
            <a:pPr lvl="1"/>
            <a:r>
              <a:rPr lang="en-US" sz="1800" dirty="0" err="1"/>
              <a:t>Glesne</a:t>
            </a:r>
            <a:r>
              <a:rPr lang="en-US" sz="1800" dirty="0"/>
              <a:t> (2013) </a:t>
            </a:r>
            <a:r>
              <a:rPr lang="en-US" sz="1800" dirty="0" err="1"/>
              <a:t>literatür</a:t>
            </a:r>
            <a:r>
              <a:rPr lang="en-US" sz="1800" dirty="0"/>
              <a:t> </a:t>
            </a:r>
            <a:r>
              <a:rPr lang="en-US" sz="1800" dirty="0" err="1"/>
              <a:t>taramasının</a:t>
            </a:r>
            <a:r>
              <a:rPr lang="en-US" sz="1800" dirty="0"/>
              <a:t> </a:t>
            </a:r>
            <a:r>
              <a:rPr lang="en-US" sz="1800" dirty="0" err="1"/>
              <a:t>veri</a:t>
            </a:r>
            <a:r>
              <a:rPr lang="en-US" sz="1800" dirty="0"/>
              <a:t> </a:t>
            </a:r>
            <a:r>
              <a:rPr lang="en-US" sz="1800" dirty="0" err="1"/>
              <a:t>toplama</a:t>
            </a:r>
            <a:r>
              <a:rPr lang="en-US" sz="1800" dirty="0"/>
              <a:t> </a:t>
            </a:r>
            <a:r>
              <a:rPr lang="en-US" sz="1800" dirty="0" err="1"/>
              <a:t>sürecine</a:t>
            </a:r>
            <a:r>
              <a:rPr lang="en-US" sz="1800" dirty="0"/>
              <a:t> </a:t>
            </a:r>
            <a:r>
              <a:rPr lang="en-US" sz="1800" dirty="0" err="1"/>
              <a:t>kadar</a:t>
            </a:r>
            <a:r>
              <a:rPr lang="en-US" sz="1800" dirty="0"/>
              <a:t> </a:t>
            </a:r>
            <a:r>
              <a:rPr lang="en-US" sz="1800" dirty="0" err="1"/>
              <a:t>yapılmaması</a:t>
            </a:r>
            <a:r>
              <a:rPr lang="en-US" sz="1800" dirty="0"/>
              <a:t> </a:t>
            </a:r>
            <a:r>
              <a:rPr lang="en-US" sz="1800" dirty="0" err="1"/>
              <a:t>gerektiğini</a:t>
            </a:r>
            <a:r>
              <a:rPr lang="en-US" sz="1800" dirty="0"/>
              <a:t> </a:t>
            </a:r>
            <a:r>
              <a:rPr lang="en-US" sz="1800" dirty="0" err="1"/>
              <a:t>savunmaktadır</a:t>
            </a:r>
            <a:r>
              <a:rPr lang="en-US" sz="1800" dirty="0"/>
              <a:t>. </a:t>
            </a:r>
            <a:endParaRPr lang="tr-TR" sz="1800" dirty="0"/>
          </a:p>
          <a:p>
            <a:pPr lvl="1"/>
            <a:r>
              <a:rPr lang="en-US" sz="1800" dirty="0"/>
              <a:t>Merriam (2009) </a:t>
            </a:r>
            <a:r>
              <a:rPr lang="en-US" sz="1800" dirty="0" err="1"/>
              <a:t>başta</a:t>
            </a:r>
            <a:r>
              <a:rPr lang="en-US" sz="1800" dirty="0"/>
              <a:t> </a:t>
            </a:r>
            <a:r>
              <a:rPr lang="en-US" sz="1800" dirty="0" err="1"/>
              <a:t>olmak</a:t>
            </a:r>
            <a:r>
              <a:rPr lang="en-US" sz="1800" dirty="0"/>
              <a:t> </a:t>
            </a:r>
            <a:r>
              <a:rPr lang="en-US" sz="1800" dirty="0" err="1"/>
              <a:t>üzere</a:t>
            </a:r>
            <a:r>
              <a:rPr lang="en-US" sz="1800" dirty="0"/>
              <a:t> </a:t>
            </a:r>
            <a:r>
              <a:rPr lang="en-US" sz="1800" dirty="0" err="1"/>
              <a:t>birçok</a:t>
            </a:r>
            <a:r>
              <a:rPr lang="en-US" sz="1800" dirty="0"/>
              <a:t> </a:t>
            </a:r>
            <a:r>
              <a:rPr lang="en-US" sz="1800" dirty="0" err="1"/>
              <a:t>araştırmacı</a:t>
            </a:r>
            <a:r>
              <a:rPr lang="en-US" sz="1800" dirty="0"/>
              <a:t> </a:t>
            </a:r>
            <a:r>
              <a:rPr lang="en-US" sz="1800" dirty="0" err="1"/>
              <a:t>literatür</a:t>
            </a:r>
            <a:r>
              <a:rPr lang="en-US" sz="1800" dirty="0"/>
              <a:t> </a:t>
            </a:r>
            <a:r>
              <a:rPr lang="en-US" sz="1800" dirty="0" err="1"/>
              <a:t>taramasının</a:t>
            </a:r>
            <a:r>
              <a:rPr lang="en-US" sz="1800" dirty="0"/>
              <a:t> </a:t>
            </a:r>
            <a:r>
              <a:rPr lang="en-US" sz="1800" dirty="0" err="1"/>
              <a:t>veri</a:t>
            </a:r>
            <a:r>
              <a:rPr lang="en-US" sz="1800" dirty="0"/>
              <a:t> </a:t>
            </a:r>
            <a:r>
              <a:rPr lang="en-US" sz="1800" dirty="0" err="1"/>
              <a:t>toplama</a:t>
            </a:r>
            <a:r>
              <a:rPr lang="en-US" sz="1800" dirty="0"/>
              <a:t> </a:t>
            </a:r>
            <a:r>
              <a:rPr lang="en-US" sz="1800" dirty="0" err="1"/>
              <a:t>sürecine</a:t>
            </a:r>
            <a:r>
              <a:rPr lang="en-US" sz="1800" dirty="0"/>
              <a:t> </a:t>
            </a:r>
            <a:r>
              <a:rPr lang="en-US" sz="1800" dirty="0" err="1"/>
              <a:t>kadarda</a:t>
            </a:r>
            <a:r>
              <a:rPr lang="en-US" sz="1800" dirty="0"/>
              <a:t> </a:t>
            </a:r>
            <a:r>
              <a:rPr lang="en-US" sz="1800" dirty="0" err="1"/>
              <a:t>ayrıntılı</a:t>
            </a:r>
            <a:r>
              <a:rPr lang="en-US" sz="1800" dirty="0"/>
              <a:t> </a:t>
            </a:r>
            <a:r>
              <a:rPr lang="en-US" sz="1800" dirty="0" err="1"/>
              <a:t>şekilde</a:t>
            </a:r>
            <a:r>
              <a:rPr lang="en-US" sz="1800" dirty="0"/>
              <a:t> </a:t>
            </a:r>
            <a:r>
              <a:rPr lang="en-US" sz="1800" dirty="0" err="1"/>
              <a:t>yapılması</a:t>
            </a:r>
            <a:r>
              <a:rPr lang="en-US" sz="1800" dirty="0"/>
              <a:t> </a:t>
            </a:r>
            <a:r>
              <a:rPr lang="en-US" sz="1800" dirty="0" err="1"/>
              <a:t>gerektiği</a:t>
            </a:r>
            <a:r>
              <a:rPr lang="en-US" sz="1800" dirty="0"/>
              <a:t> </a:t>
            </a:r>
            <a:r>
              <a:rPr lang="en-US" sz="1800" dirty="0" err="1"/>
              <a:t>görüşündedirler</a:t>
            </a:r>
            <a:r>
              <a:rPr lang="en-US" dirty="0"/>
              <a:t>. </a:t>
            </a:r>
            <a:endParaRPr lang="tr-TR" dirty="0"/>
          </a:p>
          <a:p>
            <a:r>
              <a:rPr lang="en-US" sz="2000" dirty="0" err="1"/>
              <a:t>Literatür</a:t>
            </a:r>
            <a:r>
              <a:rPr lang="en-US" sz="2000" dirty="0"/>
              <a:t> </a:t>
            </a:r>
            <a:r>
              <a:rPr lang="en-US" sz="2000" dirty="0" err="1"/>
              <a:t>taraması</a:t>
            </a:r>
            <a:r>
              <a:rPr lang="en-US" sz="2000" dirty="0"/>
              <a:t> </a:t>
            </a:r>
            <a:r>
              <a:rPr lang="en-US" sz="2000" dirty="0" err="1"/>
              <a:t>nitel</a:t>
            </a:r>
            <a:r>
              <a:rPr lang="en-US" sz="2000" dirty="0"/>
              <a:t> </a:t>
            </a:r>
            <a:r>
              <a:rPr lang="en-US" sz="2000" dirty="0" err="1"/>
              <a:t>araştırmalarda</a:t>
            </a:r>
            <a:r>
              <a:rPr lang="en-US" sz="2000" dirty="0"/>
              <a:t> </a:t>
            </a:r>
            <a:r>
              <a:rPr lang="en-US" sz="2000" dirty="0" err="1"/>
              <a:t>ayrı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basamak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düşünülmemelidir</a:t>
            </a:r>
            <a:r>
              <a:rPr lang="en-US" sz="2000" dirty="0"/>
              <a:t>. </a:t>
            </a:r>
            <a:r>
              <a:rPr lang="en-US" sz="2000" dirty="0" err="1"/>
              <a:t>Literatür</a:t>
            </a:r>
            <a:r>
              <a:rPr lang="en-US" sz="2000" dirty="0"/>
              <a:t> </a:t>
            </a:r>
            <a:r>
              <a:rPr lang="en-US" sz="2000" dirty="0" err="1"/>
              <a:t>taraması</a:t>
            </a:r>
            <a:r>
              <a:rPr lang="en-US" sz="2000" dirty="0"/>
              <a:t> </a:t>
            </a:r>
            <a:r>
              <a:rPr lang="en-US" sz="2000" dirty="0" err="1"/>
              <a:t>nitel</a:t>
            </a:r>
            <a:r>
              <a:rPr lang="en-US" sz="2000" dirty="0"/>
              <a:t> </a:t>
            </a:r>
            <a:r>
              <a:rPr lang="en-US" sz="2000" dirty="0" err="1"/>
              <a:t>araştırma</a:t>
            </a:r>
            <a:r>
              <a:rPr lang="en-US" sz="2000" dirty="0"/>
              <a:t> </a:t>
            </a:r>
            <a:r>
              <a:rPr lang="en-US" sz="2000" dirty="0" err="1"/>
              <a:t>sürecinin</a:t>
            </a:r>
            <a:r>
              <a:rPr lang="en-US" sz="2000" dirty="0"/>
              <a:t> her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basamağında</a:t>
            </a:r>
            <a:r>
              <a:rPr lang="en-US" sz="2000" dirty="0"/>
              <a:t> </a:t>
            </a:r>
            <a:r>
              <a:rPr lang="en-US" sz="2000" dirty="0" err="1"/>
              <a:t>etkisi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süreçtir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05029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901C213-406F-4784-8DF7-679C01B5D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5 – </a:t>
            </a:r>
            <a:r>
              <a:rPr lang="en-US" b="1" i="1" dirty="0" err="1"/>
              <a:t>Nitel</a:t>
            </a:r>
            <a:r>
              <a:rPr lang="en-US" b="1" i="1" dirty="0"/>
              <a:t> </a:t>
            </a:r>
            <a:r>
              <a:rPr lang="en-US" b="1" i="1" dirty="0" err="1"/>
              <a:t>araştırmalarda</a:t>
            </a:r>
            <a:r>
              <a:rPr lang="en-US" b="1" i="1" dirty="0"/>
              <a:t> </a:t>
            </a:r>
            <a:r>
              <a:rPr lang="en-US" b="1" i="1" dirty="0" err="1"/>
              <a:t>örneklem</a:t>
            </a:r>
            <a:r>
              <a:rPr lang="en-US" b="1" i="1" dirty="0"/>
              <a:t> </a:t>
            </a:r>
            <a:r>
              <a:rPr lang="en-US" b="1" i="1" dirty="0" err="1"/>
              <a:t>belirleme</a:t>
            </a:r>
            <a:r>
              <a:rPr lang="en-US" b="1" i="1" dirty="0"/>
              <a:t> </a:t>
            </a:r>
            <a:r>
              <a:rPr lang="en-US" b="1" i="1" dirty="0" err="1"/>
              <a:t>süreci</a:t>
            </a:r>
            <a:r>
              <a:rPr lang="en-US" b="1" i="1" dirty="0"/>
              <a:t> 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74BFFB-26C5-496A-9B92-D0C62E920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N</a:t>
            </a:r>
            <a:r>
              <a:rPr lang="en-US" sz="2400" dirty="0" err="1"/>
              <a:t>itel</a:t>
            </a:r>
            <a:r>
              <a:rPr lang="en-US" sz="2400" dirty="0"/>
              <a:t> </a:t>
            </a:r>
            <a:r>
              <a:rPr lang="en-US" sz="2400" dirty="0" err="1"/>
              <a:t>araştırmalarda</a:t>
            </a:r>
            <a:r>
              <a:rPr lang="en-US" sz="2400" dirty="0"/>
              <a:t> </a:t>
            </a:r>
            <a:r>
              <a:rPr lang="en-US" sz="2400" dirty="0" err="1"/>
              <a:t>genelleme</a:t>
            </a:r>
            <a:r>
              <a:rPr lang="en-US" sz="2400" dirty="0"/>
              <a:t> </a:t>
            </a:r>
            <a:r>
              <a:rPr lang="en-US" sz="2400" dirty="0" err="1"/>
              <a:t>işinden</a:t>
            </a:r>
            <a:r>
              <a:rPr lang="en-US" sz="2400" dirty="0"/>
              <a:t> </a:t>
            </a:r>
            <a:r>
              <a:rPr lang="en-US" sz="2400" dirty="0" err="1"/>
              <a:t>çok</a:t>
            </a:r>
            <a:r>
              <a:rPr lang="en-US" sz="2400" dirty="0"/>
              <a:t>,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konunun</a:t>
            </a:r>
            <a:r>
              <a:rPr lang="en-US" sz="2400" dirty="0"/>
              <a:t> </a:t>
            </a:r>
            <a:r>
              <a:rPr lang="en-US" sz="2400" dirty="0" err="1"/>
              <a:t>derinlemesine</a:t>
            </a:r>
            <a:r>
              <a:rPr lang="en-US" sz="2400" dirty="0"/>
              <a:t> </a:t>
            </a:r>
            <a:r>
              <a:rPr lang="en-US" sz="2400" dirty="0" err="1"/>
              <a:t>araştırılması</a:t>
            </a:r>
            <a:r>
              <a:rPr lang="en-US" sz="2400" dirty="0"/>
              <a:t> </a:t>
            </a:r>
            <a:r>
              <a:rPr lang="en-US" sz="2400" dirty="0" err="1"/>
              <a:t>amaç</a:t>
            </a:r>
            <a:r>
              <a:rPr lang="en-US" sz="2400" dirty="0"/>
              <a:t> </a:t>
            </a:r>
            <a:r>
              <a:rPr lang="en-US" sz="2400" dirty="0" err="1"/>
              <a:t>edinildiğinden</a:t>
            </a:r>
            <a:r>
              <a:rPr lang="en-US" sz="2400" dirty="0"/>
              <a:t> </a:t>
            </a:r>
            <a:r>
              <a:rPr lang="en-US" sz="2400" dirty="0" err="1"/>
              <a:t>örneklem</a:t>
            </a:r>
            <a:r>
              <a:rPr lang="en-US" sz="2400" dirty="0"/>
              <a:t> </a:t>
            </a:r>
            <a:r>
              <a:rPr lang="en-US" sz="2400" dirty="0" err="1"/>
              <a:t>büyüklüğü</a:t>
            </a:r>
            <a:r>
              <a:rPr lang="en-US" sz="2400" dirty="0"/>
              <a:t> </a:t>
            </a:r>
            <a:r>
              <a:rPr lang="en-US" sz="2400" dirty="0" err="1"/>
              <a:t>kritik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önem</a:t>
            </a:r>
            <a:r>
              <a:rPr lang="en-US" sz="2400" dirty="0"/>
              <a:t> </a:t>
            </a:r>
            <a:r>
              <a:rPr lang="en-US" sz="2400" dirty="0" err="1"/>
              <a:t>taşımamaktadır</a:t>
            </a:r>
            <a:r>
              <a:rPr lang="en-US" sz="2400" dirty="0"/>
              <a:t>. </a:t>
            </a:r>
            <a:r>
              <a:rPr lang="en-US" sz="2400" dirty="0" err="1"/>
              <a:t>Belirlenen</a:t>
            </a:r>
            <a:r>
              <a:rPr lang="en-US" sz="2400" dirty="0"/>
              <a:t> </a:t>
            </a:r>
            <a:r>
              <a:rPr lang="en-US" sz="2400" dirty="0" err="1"/>
              <a:t>katılımcıların</a:t>
            </a:r>
            <a:r>
              <a:rPr lang="en-US" sz="2400" dirty="0"/>
              <a:t> </a:t>
            </a:r>
            <a:r>
              <a:rPr lang="en-US" sz="2400" dirty="0" err="1"/>
              <a:t>uygun</a:t>
            </a:r>
            <a:r>
              <a:rPr lang="en-US" sz="2400" dirty="0"/>
              <a:t> </a:t>
            </a:r>
            <a:r>
              <a:rPr lang="en-US" sz="2400" dirty="0" err="1"/>
              <a:t>katılımcılar</a:t>
            </a:r>
            <a:r>
              <a:rPr lang="en-US" sz="2400" dirty="0"/>
              <a:t> </a:t>
            </a:r>
            <a:r>
              <a:rPr lang="en-US" sz="2400" dirty="0" err="1"/>
              <a:t>olması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araştırılan</a:t>
            </a:r>
            <a:r>
              <a:rPr lang="en-US" sz="2400" dirty="0"/>
              <a:t> </a:t>
            </a:r>
            <a:r>
              <a:rPr lang="en-US" sz="2400" dirty="0" err="1"/>
              <a:t>konuda</a:t>
            </a:r>
            <a:r>
              <a:rPr lang="en-US" sz="2400" dirty="0"/>
              <a:t> </a:t>
            </a:r>
            <a:r>
              <a:rPr lang="en-US" sz="2400" dirty="0" err="1"/>
              <a:t>zengin</a:t>
            </a:r>
            <a:r>
              <a:rPr lang="en-US" sz="2400" dirty="0"/>
              <a:t> </a:t>
            </a:r>
            <a:r>
              <a:rPr lang="en-US" sz="2400" dirty="0" err="1"/>
              <a:t>veri</a:t>
            </a:r>
            <a:r>
              <a:rPr lang="en-US" sz="2400" dirty="0"/>
              <a:t> </a:t>
            </a:r>
            <a:r>
              <a:rPr lang="en-US" sz="2400" dirty="0" err="1"/>
              <a:t>kaynağı</a:t>
            </a:r>
            <a:r>
              <a:rPr lang="en-US" sz="2400" dirty="0"/>
              <a:t> </a:t>
            </a:r>
            <a:r>
              <a:rPr lang="en-US" sz="2400" dirty="0" err="1"/>
              <a:t>niteliğinde</a:t>
            </a:r>
            <a:r>
              <a:rPr lang="en-US" sz="2400" dirty="0"/>
              <a:t> </a:t>
            </a:r>
            <a:r>
              <a:rPr lang="en-US" sz="2400" dirty="0" err="1"/>
              <a:t>olmaları</a:t>
            </a:r>
            <a:r>
              <a:rPr lang="en-US" sz="2400" dirty="0"/>
              <a:t>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ön</a:t>
            </a:r>
            <a:r>
              <a:rPr lang="en-US" sz="2400" dirty="0"/>
              <a:t> </a:t>
            </a:r>
            <a:r>
              <a:rPr lang="en-US" sz="2400" dirty="0" err="1"/>
              <a:t>plandadır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0462261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177</TotalTime>
  <Words>810</Words>
  <Application>Microsoft Office PowerPoint</Application>
  <PresentationFormat>Geniş ekran</PresentationFormat>
  <Paragraphs>83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 3</vt:lpstr>
      <vt:lpstr>Duman</vt:lpstr>
      <vt:lpstr> </vt:lpstr>
      <vt:lpstr>Nitel Araştırma Süreci</vt:lpstr>
      <vt:lpstr>PowerPoint Sunusu</vt:lpstr>
      <vt:lpstr>PowerPoint Sunusu</vt:lpstr>
      <vt:lpstr>1-Problemin belirlenmesi </vt:lpstr>
      <vt:lpstr> 2 – Araştırmanın amacının belirlenmesi  </vt:lpstr>
      <vt:lpstr> 3 – Araştırma sorularının yazımı  </vt:lpstr>
      <vt:lpstr> 4 – Literatür Taraması  </vt:lpstr>
      <vt:lpstr>5 – Nitel araştırmalarda örneklem belirleme süreci </vt:lpstr>
      <vt:lpstr>Örnekleme Yöntemleri </vt:lpstr>
      <vt:lpstr>6 – Araştırmacı rolünün belirlenmesi </vt:lpstr>
      <vt:lpstr>7 – Veri toplanma </vt:lpstr>
      <vt:lpstr>8-Verilerin Analizi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Bilim, Bilim Felsefesi, Bilimsel Araştırma ve Paradigmaları, Pozitivist Paradigma, Postpozitivist Paradigma</dc:title>
  <dc:creator>noname</dc:creator>
  <cp:lastModifiedBy>noname</cp:lastModifiedBy>
  <cp:revision>34</cp:revision>
  <dcterms:created xsi:type="dcterms:W3CDTF">2018-02-06T08:59:46Z</dcterms:created>
  <dcterms:modified xsi:type="dcterms:W3CDTF">2018-02-06T12:17:25Z</dcterms:modified>
</cp:coreProperties>
</file>