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762" r:id="rId2"/>
    <p:sldId id="1279" r:id="rId3"/>
    <p:sldId id="720" r:id="rId4"/>
    <p:sldId id="919" r:id="rId5"/>
    <p:sldId id="727" r:id="rId6"/>
    <p:sldId id="725" r:id="rId7"/>
    <p:sldId id="726" r:id="rId8"/>
    <p:sldId id="721" r:id="rId9"/>
    <p:sldId id="922" r:id="rId10"/>
    <p:sldId id="921" r:id="rId11"/>
    <p:sldId id="723" r:id="rId12"/>
    <p:sldId id="963" r:id="rId13"/>
    <p:sldId id="964" r:id="rId14"/>
    <p:sldId id="968" r:id="rId15"/>
    <p:sldId id="753" r:id="rId16"/>
    <p:sldId id="741" r:id="rId17"/>
    <p:sldId id="742" r:id="rId18"/>
    <p:sldId id="947" r:id="rId19"/>
    <p:sldId id="759" r:id="rId20"/>
    <p:sldId id="751" r:id="rId21"/>
    <p:sldId id="760" r:id="rId22"/>
    <p:sldId id="945" r:id="rId23"/>
    <p:sldId id="943" r:id="rId24"/>
    <p:sldId id="944" r:id="rId25"/>
    <p:sldId id="1255" r:id="rId26"/>
    <p:sldId id="1256" r:id="rId27"/>
    <p:sldId id="1257" r:id="rId28"/>
    <p:sldId id="1258" r:id="rId29"/>
    <p:sldId id="1278" r:id="rId30"/>
    <p:sldId id="1280" r:id="rId31"/>
    <p:sldId id="1281" r:id="rId32"/>
    <p:sldId id="1282" r:id="rId33"/>
    <p:sldId id="1283" r:id="rId34"/>
    <p:sldId id="1284" r:id="rId35"/>
    <p:sldId id="1285" r:id="rId36"/>
    <p:sldId id="1286" r:id="rId37"/>
    <p:sldId id="1287" r:id="rId38"/>
    <p:sldId id="1288" r:id="rId39"/>
    <p:sldId id="1289" r:id="rId40"/>
    <p:sldId id="1290" r:id="rId41"/>
    <p:sldId id="1291" r:id="rId42"/>
    <p:sldId id="1292" r:id="rId43"/>
    <p:sldId id="1293" r:id="rId44"/>
    <p:sldId id="1294" r:id="rId45"/>
    <p:sldId id="1295" r:id="rId46"/>
    <p:sldId id="1296" r:id="rId47"/>
    <p:sldId id="1297" r:id="rId4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590"/>
  </p:normalViewPr>
  <p:slideViewPr>
    <p:cSldViewPr snapToGrid="0" snapToObjects="1">
      <p:cViewPr varScale="1">
        <p:scale>
          <a:sx n="39" d="100"/>
          <a:sy n="39" d="100"/>
        </p:scale>
        <p:origin x="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BEB62-1DFC-BA49-9061-29C2B63614B5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2BA33-4AB8-0448-A0BA-28D073BBC8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442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1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7B1F2-F75B-4FB0-AE30-666386C5FE8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84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E09D6-3352-4B35-9CE3-A8105D9E21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84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15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15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9DDC8-3075-4328-B12D-899F9281169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dirty="0"/>
              <a:t>Örneğin patlayıcılar diğer malzemelerden bağımsız olarak depolanırlar.</a:t>
            </a:r>
          </a:p>
          <a:p>
            <a:pPr eaLnBrk="1" hangingPunct="1"/>
            <a:r>
              <a:rPr lang="tr-TR" dirty="0"/>
              <a:t>Alevlenebilir, yanıcı malzemeler </a:t>
            </a:r>
            <a:r>
              <a:rPr lang="tr-TR" dirty="0" err="1"/>
              <a:t>oksidanlar</a:t>
            </a:r>
            <a:r>
              <a:rPr lang="tr-TR" dirty="0"/>
              <a:t> ile birlikte depolanamazlar</a:t>
            </a:r>
          </a:p>
          <a:p>
            <a:pPr eaLnBrk="1" hangingPunct="1"/>
            <a:r>
              <a:rPr lang="tr-TR" dirty="0"/>
              <a:t>Kullanılan Kimyasalın özelliklerine uygun absorban malzeme bulundurulmalı ve birbiri ile reaksiyon  </a:t>
            </a:r>
            <a:r>
              <a:rPr lang="tr-TR" dirty="0" err="1"/>
              <a:t>vereck</a:t>
            </a:r>
            <a:r>
              <a:rPr lang="tr-TR" dirty="0"/>
              <a:t> malzeme kullanılmamasına özellikle dikkat edilmelidir. Örneğin talaş ve </a:t>
            </a:r>
            <a:r>
              <a:rPr lang="tr-TR" dirty="0" err="1"/>
              <a:t>iso</a:t>
            </a:r>
            <a:r>
              <a:rPr lang="tr-TR" dirty="0"/>
              <a:t> </a:t>
            </a:r>
            <a:r>
              <a:rPr lang="tr-TR" dirty="0" err="1"/>
              <a:t>siyanat</a:t>
            </a:r>
            <a:r>
              <a:rPr lang="tr-TR" dirty="0"/>
              <a:t> </a:t>
            </a:r>
            <a:r>
              <a:rPr lang="tr-TR" dirty="0" err="1"/>
              <a:t>birarada</a:t>
            </a:r>
            <a:r>
              <a:rPr lang="tr-TR" dirty="0"/>
              <a:t> kullanılamazlar.</a:t>
            </a:r>
          </a:p>
        </p:txBody>
      </p:sp>
    </p:spTree>
    <p:extLst>
      <p:ext uri="{BB962C8B-B14F-4D97-AF65-F5344CB8AC3E}">
        <p14:creationId xmlns:p14="http://schemas.microsoft.com/office/powerpoint/2010/main" val="412472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Temis Yönetim Sistemleri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25EC0-934F-43C5-AE76-D372E97ED59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59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19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19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BEAA1E-1B78-4732-87D1-C23E6BA8A309}" type="slidenum">
              <a:rPr lang="de-DE" sz="1200"/>
              <a:pPr algn="r"/>
              <a:t>22</a:t>
            </a:fld>
            <a:endParaRPr lang="de-DE" sz="1200"/>
          </a:p>
        </p:txBody>
      </p:sp>
      <p:sp>
        <p:nvSpPr>
          <p:cNvPr id="6963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69DD941-45BA-4160-8BBB-5904BC2BB898}" type="slidenum">
              <a:rPr lang="en-GB" sz="1300"/>
              <a:pPr algn="r" defTabSz="947738"/>
              <a:t>22</a:t>
            </a:fld>
            <a:endParaRPr lang="en-GB" sz="13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83331-88A9-8644-9593-692ACBE9F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5E4F45-66F6-7A49-805D-49E3D058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D3747-811C-E545-9983-813327D4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D23FF-0339-8344-8655-63CF95F8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D097A7-5BB1-BB46-99B4-1007CC5B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59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60BA8-A787-BB42-969A-81A781E2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582E79-96DB-1B44-9ECD-A3B51DD20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80C4CF-3CE1-5546-A63A-2FAA9AE8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92E32E-91F9-3C45-B037-875C4A57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2E0A48-1D1A-3144-8DF9-966DDFC6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798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CCFB20-8A49-3E4C-904D-0468777B4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C05544-ECEF-1E4C-9AF4-201A9ECBA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AD7401-7199-1841-9173-1FDB9954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9E06F-533E-ED4A-8708-16C4463E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DA27D-D1FF-7046-B7AC-E2E9A11D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905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E8D5F-F573-094A-9FBD-848B04E6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DA1FFC-739D-024A-B1CD-E09C3993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8EC39A-8D37-0F44-91F7-222440D0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BA4318-5AFE-3C4D-BF10-FE2A1317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55E8F3-2D29-294A-85FB-13CD3DC4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216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E85AC-89D8-1D4C-8B43-CDCE482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336C1D-86CE-9842-8FB7-A6F6103C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7BFC82-4E0C-CF4B-8774-FC4410DC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5AEA86-C9F2-5E46-9823-B5A024A8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D1B76-0531-354C-B2F5-4B4B6652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795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D328D-8D3F-AE42-BBEB-7B88D496E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B7F69A-2849-6940-86CF-D918AC058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3867E3-4C40-AF4F-AF6C-40BED48D5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75CDDB-4345-3747-BA55-2119731C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E06870-28E7-9246-89C4-E6271DA8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8D11B0-A6F0-CA41-90EA-8DF9B321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054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5C751-6B96-A44E-AD87-CD97FEF3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C2AE1F-DD19-2648-89A8-BBF0E27B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760A93-908E-1040-BF0B-4F5C1ADBE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26F2CD-6372-7841-AF48-AB5641759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5BA095-747D-BE4D-9F13-138465D97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8940D5-B007-CD43-A90F-36FC38AF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46FD6BC-0AB0-084A-8E55-6BA1F491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C9DFA4-9E92-6148-B9C6-18F7B851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530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4DF91-1541-EA41-B7DA-BCAC69D5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C4D473-C6F1-B048-80EC-D42FD4CD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EBD71-4A7E-424B-8224-ECE92B14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DD96CB-640B-A044-A21E-3CD1805B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1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5C1CB7-DD30-BC4F-8929-0D1E01A8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ADA4EF-5391-1742-81E2-13B41F2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94C512-83B2-B34A-922D-360F4DF2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362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E359A4-40D6-2143-86D1-7B4913F3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293C99-7BE0-C742-BD0F-E969C654B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5FE1B1-939E-8843-A49C-0FEDE9E86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5A0A72-BF1E-CA49-9B82-0925F58E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6740FA-699D-3745-80C2-7D88BE00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8E98EB-4341-F541-9C76-7B744E16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093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CDF08-81B6-F945-AC56-D9E3CEBC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2E6F75-9E72-9349-8A3E-45AE9ADD5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A09F50-E72B-2441-8B68-137CE87B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B780C8-A748-D840-9F5D-69DE16CA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D4E098-EE01-8549-9961-2F9301E4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6DCFCA-4B9E-0A49-AED9-73F4F097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44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0B3E10-0896-4A4A-9C2C-834DCBE4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768609-84AD-ED43-A363-B1EEBCDE1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36EAC0-D2F4-5545-B791-A0570A168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2E70-026B-EE40-9F4A-512340F743B9}" type="datetimeFigureOut">
              <a:rPr lang="x-none" smtClean="0"/>
              <a:t>07.05.2020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A07534-93DA-9A42-BB8F-2A18CBDB3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32AAB4-25A9-1E47-8C37-AC09A7F80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1DB0-E07F-114E-A8C6-BA7E4DA7702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71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MSS 432</a:t>
            </a:r>
          </a:p>
          <a:p>
            <a:pPr algn="ctr">
              <a:defRPr/>
            </a:pPr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 SAĞLIĞI VE GÜVENLİĞİ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81" y="896154"/>
            <a:ext cx="5074527" cy="28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85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809720" y="1000109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*Kanalizasyona veya sulara atılması yasak olan maddelerin etiketlerinde bu durum açık olarak belirtilir.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*Etiketlerde, "zehirsizdir", "sağlığa zararsızdır", "talimata uygun kullanılırsa zararsızdır" gibi tehlikeye karşı kayıtsızlaştırıcı ifadeler kullanılamaz.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*Paketlenmiş olarak piyasaya sürülen madde veya ürünlerde etiketler, paketlere yapıştırılmış olmalıdır. Paketler ikinci bir ambalaj içine konuyorsa, etiket bu ambalajlar üzerine de yapıştırılır. </a:t>
            </a:r>
            <a:r>
              <a:rPr lang="tr-TR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Ancak şeffaf ikinci ambalaj kullanıldığında, içteki etiketin net okunabilmesi durumunda ikinci ambalaja etiket konulması zorunlu değildir.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*Özellikleri yeterince bilinmeyen maddelerin etiketleri üzerine " bu maddenin çevre ve insan sağlığı üzerindeki etkisi ile ilgili </a:t>
            </a:r>
            <a:r>
              <a:rPr lang="tr-TR" u="sng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araştırmalar devam etmektedir" ibaresi yazılır.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*Kanser yapıcı maddeler listesine giren madde ve ürünlerin etiketleri üzerine, diğer bilgilerin yanı sıra "dikkat kansere neden olabilir" ibaresi yazılır.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3167042" y="285728"/>
            <a:ext cx="57864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38546" y="357166"/>
            <a:ext cx="48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Etiketleme Konusunda Önemli Notlar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3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981329" y="980729"/>
            <a:ext cx="7500990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*Etiketler, piyasaya arz edilen tehlikeli kimyasallar için ülkenin resmi dilinde hazırlanır.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Tehlike sembolleri, portakal sarısı zemin üzerine siyah baskı ile verilir. </a:t>
            </a:r>
            <a:r>
              <a:rPr lang="tr-TR" sz="105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Her tehlike sembolü en az 1 cm2 alana sahip olup, sembolün yapılacağı yüzeyin en az onda birini kaplar.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*Etiketler, ambalajın bir veya birkaç yüzüne, ambalaj normal konumunda dururken etiketteki bilgiler okunabilecek şekilde yapıştırılır.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*Etiketin dış etkenlerden ve ambalaj içindeki maddeden etkilenerek ambalaj üzerinden çıkmaması, veya kullanılmışsa plakanın kopmaması için gerekli önlemler alınır.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6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2838585" y="214290"/>
            <a:ext cx="57864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12307" y="296991"/>
            <a:ext cx="48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Etiketleme Konusunda Önemli Notlar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9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881158" y="1403649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Aerosol</a:t>
            </a:r>
            <a:r>
              <a:rPr lang="tr-TR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paketleri ve kaplarına </a:t>
            </a: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yapıştırılan etiketlerde diğer bilgilerin yanı sıra,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"Kutu basınçlıdır", "Güneş altında bırakmayınız", "50 </a:t>
            </a:r>
            <a:r>
              <a:rPr lang="tr-TR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oC</a:t>
            </a: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dirty="0" err="1">
                <a:latin typeface="Arial" pitchFamily="34" charset="0"/>
                <a:ea typeface="Calibri" pitchFamily="34" charset="0"/>
                <a:cs typeface="Times New Roman" pitchFamily="18" charset="0"/>
              </a:rPr>
              <a:t>nin</a:t>
            </a: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üzerindeki sıcaklıktan koruyunuz", "Boş kutuları zorlayarak açmayınız", "Ateşe atmayınız", "Aleve veya akkor halindeki maddelere püskürtmeyiniz".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b) Bileşimindeki yanmaya ve kolay alev almaya neden olabilecek yanıcı madde içerenler için "yanıcıdır" veya "kolay alev alır", ibarelerin yazılması zorunludur.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2838585" y="537987"/>
            <a:ext cx="578647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12307" y="620688"/>
            <a:ext cx="485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Etiketleme Konusunda Önemli Notlar</a:t>
            </a:r>
            <a:endParaRPr lang="tr-T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9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8640"/>
            <a:ext cx="8229600" cy="59046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300" b="1" dirty="0"/>
              <a:t>TEHLİKELİ MADDELERİN VE MÜSTAHZARLARIN SINIFLANDIRILMASI, AMBALAJLANMASI VE ETİKETLENMESİ HAKKINDA YÖNETMELİK </a:t>
            </a:r>
            <a:r>
              <a:rPr lang="tr-TR" sz="1300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4000" u="sng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tr-TR" sz="4000" b="1" dirty="0"/>
              <a:t>   Maddenin birden fazla tehlikesi olması durumunda, aşağıdaki önceliklere göre tek sembol ve işaret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4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 dirty="0"/>
              <a:t>	1) T &gt; C &gt; 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FF0000"/>
                </a:solidFill>
              </a:rPr>
              <a:t>(Toksik &gt; Aşındırıcı Madde &gt; Zararlı)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 dirty="0"/>
              <a:t>	2) C &gt; 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FF0000"/>
                </a:solidFill>
              </a:rPr>
              <a:t>(Aşındırıcı Madde &gt; Zararlı)</a:t>
            </a:r>
            <a:endParaRPr lang="tr-TR" sz="2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 dirty="0"/>
              <a:t>	3) E &gt; F &gt; 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2000" b="1" dirty="0">
                <a:solidFill>
                  <a:srgbClr val="FF0000"/>
                </a:solidFill>
              </a:rPr>
              <a:t>(Patlayıcı &gt; Alevlenebilir &gt; Oksitleyici)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3B26-62D8-4653-B851-8E72443B1F6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58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764704"/>
            <a:ext cx="8231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8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Maddelerin</a:t>
            </a:r>
          </a:p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Depolanması</a:t>
            </a:r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048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</a:rPr>
              <a:t>Depolama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Depolamada işaretlere dikkat edilmelidir.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Depolama raflarından malzemenin düşmemesi için önlem alınmalıdır.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Dökülmelere karşı önlem alınmalıdır.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Etkileşen kimyasallar yan yana konulmamalıdır.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Malzeme tanklarının etrafı taşma havuzu ile çevrilmeli ve dökülmelere karşı önlem alınmalıdır. </a:t>
            </a:r>
          </a:p>
          <a:p>
            <a:pPr eaLnBrk="1" hangingPunct="1"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5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20B50E3-6268-4841-AF21-CF55903CE26F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1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rgbClr val="FF0000"/>
                </a:solidFill>
              </a:rPr>
              <a:t>Depolama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1952596" y="1071547"/>
            <a:ext cx="8229600" cy="52181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Kullanım alanlarında göz duşları ve malzeme güvenlik bilgi formları bulundurulmalıdır.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Yanıcı kimyasallar diğerlerinden ayrı olarak güneşten etkilenmeyecek şekilde kapalı alanda depolanmalıdır.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Kaplar tanımlı olmalıdırlar.</a:t>
            </a:r>
          </a:p>
        </p:txBody>
      </p:sp>
      <p:sp>
        <p:nvSpPr>
          <p:cNvPr id="27653" name="5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96203D1-E13B-4D6A-A920-4553D85B98F1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9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Kimyasalları depolama-5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18.05.2013   KMO İst. Sb.  Lab. Riskleri                Ruhi Öktem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2453-3BDE-4B5F-AE2C-FF368D5CCDCF}" type="slidenum">
              <a:rPr lang="tr-TR"/>
              <a:pPr/>
              <a:t>18</a:t>
            </a:fld>
            <a:endParaRPr lang="tr-T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34" y="30164"/>
            <a:ext cx="8339166" cy="673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2855640" y="593998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Birlikte Depolanamaz</a:t>
            </a:r>
          </a:p>
        </p:txBody>
      </p:sp>
    </p:spTree>
    <p:extLst>
      <p:ext uri="{BB962C8B-B14F-4D97-AF65-F5344CB8AC3E}">
        <p14:creationId xmlns:p14="http://schemas.microsoft.com/office/powerpoint/2010/main" val="114277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Maddelerin</a:t>
            </a:r>
          </a:p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Taşınması</a:t>
            </a:r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805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Maddelerin</a:t>
            </a:r>
          </a:p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      Etiketlenmesi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77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uvarlatılmış Dikdörtgen"/>
          <p:cNvSpPr/>
          <p:nvPr/>
        </p:nvSpPr>
        <p:spPr>
          <a:xfrm>
            <a:off x="1833919" y="1196752"/>
            <a:ext cx="8501122" cy="2716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952596" y="1909037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rial" pitchFamily="34" charset="0"/>
                <a:ea typeface="Calibri" pitchFamily="34" charset="0"/>
                <a:cs typeface="Times-Roman"/>
              </a:rPr>
              <a:t>Artan trafik nedeniyle kimyasal maddelerin karayolu, demiryolu, havayolu, deniz veya nehir yoluyla taşınmaları sırasında çevrenin sağlıklı kalması,kazaların azaltılması</a:t>
            </a:r>
            <a:r>
              <a:rPr lang="tr-T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>
                <a:latin typeface="Arial" pitchFamily="34" charset="0"/>
                <a:ea typeface="Calibri" pitchFamily="34" charset="0"/>
                <a:cs typeface="Times-Roman"/>
              </a:rPr>
              <a:t>amacıyla belirli politikalar hedeflenmiştir.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600" b="1" dirty="0">
              <a:latin typeface="Arial" pitchFamily="34" charset="0"/>
              <a:ea typeface="Calibri" pitchFamily="34" charset="0"/>
              <a:cs typeface="Times-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rial" pitchFamily="34" charset="0"/>
                <a:ea typeface="Calibri" pitchFamily="34" charset="0"/>
                <a:cs typeface="Times-Roman"/>
              </a:rPr>
              <a:t>Bu bağlamda, Avrupa Topluluğu ülkeleri tehlikeli (zararlı) kimyasal maddelerle ilgili olarak bilgileri ve hükümleri sürekli kontrol edip geliştirmektedirler</a:t>
            </a:r>
            <a:r>
              <a:rPr lang="tr-TR" sz="1600" b="1" dirty="0"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1881158" y="4149080"/>
            <a:ext cx="8429684" cy="2520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024034" y="4337928"/>
            <a:ext cx="80724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-Roman" charset="-94"/>
              </a:rPr>
              <a:t>AT ülkeleri "tehlikeli madde taşımacılığında ürünün siparişinin alınmasında, verilmesinden başlayarak yükü adrese teslim edilip, yükün boşaltılmasına kadar süreçte yer alan tüm personelin eğitime tabi tutulmasını da şart koşmaktadırlar.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 pitchFamily="34" charset="0"/>
              <a:cs typeface="Times-Roman" charset="-9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-Roman" charset="-94"/>
              </a:rPr>
              <a:t>Ülkemizde ise Çevre Bakanlığı tarafından çıkarılan 19.11.1996/21 ve 9.9.1997/12 sayılı genelgeleri ile tehlikeli madde ve atıkların taşımalarında istihdam edilen sürücüler için eğitim mecburi kılınmıştır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5 Dolu Çerçeve"/>
          <p:cNvSpPr/>
          <p:nvPr/>
        </p:nvSpPr>
        <p:spPr>
          <a:xfrm>
            <a:off x="3381356" y="285728"/>
            <a:ext cx="5472608" cy="71438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1422" y="500042"/>
            <a:ext cx="4286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600" b="1" dirty="0">
                <a:latin typeface="Arial" pitchFamily="34" charset="0"/>
                <a:ea typeface="Calibri" pitchFamily="34" charset="0"/>
                <a:cs typeface="Times-Roman" charset="-94"/>
              </a:rPr>
              <a:t>KİMYASALLARIN TAŞINMA KURALLARI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836712"/>
            <a:ext cx="830191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310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6038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49630" y="3737889"/>
            <a:ext cx="8878670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Atık İmhası</a:t>
            </a:r>
          </a:p>
        </p:txBody>
      </p:sp>
      <p:pic>
        <p:nvPicPr>
          <p:cNvPr id="28676" name="Resi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89" y="393700"/>
            <a:ext cx="3729037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696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690710" y="1102236"/>
            <a:ext cx="8711961" cy="5111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/>
              <a:t>Prosedür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Temel kimya eğitimine sahip bir çalışan kimyasal atık sorumlusu olarak görevlendirmeli ve kimyasal atıklar onun gözetiminde biriktirilip/toplanmalıdır.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Tehlikeli kimyasal atıkların bulunduğu yere “Tehlikeli Kimyasal Atık” uyarısı konmalıdır.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Tehlikeli kimyasal içeren hasar görmüş şişeler de “tehlikeli kimyasal atık” gibi işlem görmelidir.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tr-TR" sz="2000" dirty="0"/>
              <a:t>Artan kimyasalların yeniden kullanıma girebilmesi için “Kimyasal Geri dönüşüm Formu” kullanılmalıdır.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7C8A-93D3-4623-904D-61FD6CB37107}" type="slidenum">
              <a:rPr lang="tr-TR"/>
              <a:pPr/>
              <a:t>23</a:t>
            </a:fld>
            <a:endParaRPr lang="tr-TR"/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1524000" y="116632"/>
            <a:ext cx="8878670" cy="84324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66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 Atık İmhası</a:t>
            </a:r>
          </a:p>
        </p:txBody>
      </p:sp>
    </p:spTree>
    <p:extLst>
      <p:ext uri="{BB962C8B-B14F-4D97-AF65-F5344CB8AC3E}">
        <p14:creationId xmlns:p14="http://schemas.microsoft.com/office/powerpoint/2010/main" val="259177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Group 2"/>
          <p:cNvGraphicFramePr>
            <a:graphicFrameLocks noGrp="1"/>
          </p:cNvGraphicFramePr>
          <p:nvPr>
            <p:ph sz="half" idx="1"/>
          </p:nvPr>
        </p:nvGraphicFramePr>
        <p:xfrm>
          <a:off x="2208214" y="188913"/>
          <a:ext cx="7920037" cy="774192"/>
        </p:xfrm>
        <a:graphic>
          <a:graphicData uri="http://schemas.openxmlformats.org/drawingml/2006/table">
            <a:tbl>
              <a:tblPr/>
              <a:tblGrid>
                <a:gridCol w="7920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Kimyasal Atık Formu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(Formu doldurduktan sonra bir örneğini Çevre Grubuna gönderiniz.)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0600" name="Group 8"/>
          <p:cNvGraphicFramePr>
            <a:graphicFrameLocks noGrp="1"/>
          </p:cNvGraphicFramePr>
          <p:nvPr>
            <p:ph sz="half" idx="2"/>
          </p:nvPr>
        </p:nvGraphicFramePr>
        <p:xfrm>
          <a:off x="2208214" y="958850"/>
          <a:ext cx="7920037" cy="4986528"/>
        </p:xfrm>
        <a:graphic>
          <a:graphicData uri="http://schemas.openxmlformats.org/drawingml/2006/table">
            <a:tbl>
              <a:tblPr/>
              <a:tblGrid>
                <a:gridCol w="287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Bina/Kat/Oda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Talep eden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Kimyasalın tipi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(X koyunuz)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Kimyasalın Adı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(içerikteki kimyasalların hepsini listeleyiniz)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(Litre cinsinden)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Zehirleyici 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(Toksik)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Yanıcı solvent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Halojenli solvent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Oksitleyici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Yanıcı katı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Korozif asit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Korozif alkali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Korozif katı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İrritant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4475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İMHA YÖNTEM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(Bu kısım Çevre Grubu tarafından doldurulacaktır.)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gridSpan="4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İmza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AC68-1FC3-440F-8E0B-B17C47D8C18E}" type="slidenum">
              <a:rPr lang="tr-TR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62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Kimyasal maddelerle çalışmalarda yapılacak risk değerlendirmesinde dikkate alınacak hususlar: </a:t>
            </a:r>
            <a:endParaRPr lang="tr-TR" altLang="tr-T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47528" y="1268413"/>
            <a:ext cx="8568952" cy="5327650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Tehlike ve zararları 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Malzeme güvenlik bilgi formu.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 err="1"/>
              <a:t>Maruziyetin</a:t>
            </a:r>
            <a:r>
              <a:rPr lang="tr-TR" sz="2600" dirty="0"/>
              <a:t> türü, düzeyi ve süresi.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Miktarı, kullanma şartları ve kullanım sıklığı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Yönetmelik mesleki </a:t>
            </a:r>
            <a:r>
              <a:rPr lang="tr-TR" sz="2600" dirty="0" err="1"/>
              <a:t>maruziyet</a:t>
            </a:r>
            <a:r>
              <a:rPr lang="tr-TR" sz="2600" dirty="0"/>
              <a:t> sınır değerleri ve biyolojik sınır değerleri.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 Alınan ya da alınması gereken önleyici tedbirlerin etkisi.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 Varsa, daha önce yapılmış olan sağlık gözetimlerinin sonuçları.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600" dirty="0"/>
              <a:t> Birden fazla kimyasal madde varsa, bu maddelerin her biri ve birbirleri ile etkileşimleri.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9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Tehlikeli kimyasal maddelerle çalışmalarda </a:t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alınması gereken önlemler: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47528" y="939334"/>
            <a:ext cx="8568952" cy="5327650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İşyerinde </a:t>
            </a:r>
            <a:r>
              <a:rPr lang="tr-TR" b="1" dirty="0"/>
              <a:t>uygun düzenleme ve iş organizasyonu </a:t>
            </a:r>
            <a:r>
              <a:rPr lang="tr-TR" dirty="0"/>
              <a:t>yapılır.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Kimyasal maddelerle çalışmalar, </a:t>
            </a:r>
            <a:r>
              <a:rPr lang="tr-TR" b="1" dirty="0"/>
              <a:t>en az sayıda çalışan ile </a:t>
            </a:r>
            <a:r>
              <a:rPr lang="tr-TR" dirty="0"/>
              <a:t>yapılır.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İşyerinde kullanılması gereken </a:t>
            </a:r>
            <a:r>
              <a:rPr lang="tr-TR" b="1" dirty="0"/>
              <a:t>kimyasal madde miktarı en az düzeyde</a:t>
            </a:r>
            <a:r>
              <a:rPr lang="tr-TR" dirty="0"/>
              <a:t> tutulur.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b="1" dirty="0"/>
              <a:t>Çalışanların maruz kalacakları madde miktarlarının ve </a:t>
            </a:r>
            <a:r>
              <a:rPr lang="tr-TR" b="1" dirty="0" err="1"/>
              <a:t>maruziyet</a:t>
            </a:r>
            <a:r>
              <a:rPr lang="tr-TR" b="1" dirty="0"/>
              <a:t> sürelerinin en az düzeyde olması sağlanır.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İşyeri bina ve eklentileri her zaman düzenli ve temiz tutulur.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Çalışanların iş yerinde kullandıkları kimyasallar ile ilgili </a:t>
            </a:r>
            <a:r>
              <a:rPr lang="tr-TR" b="1" dirty="0"/>
              <a:t>eğitim </a:t>
            </a:r>
            <a:r>
              <a:rPr lang="tr-TR" dirty="0"/>
              <a:t>verilmelidir.</a:t>
            </a:r>
          </a:p>
          <a:p>
            <a:pPr marL="342900" indent="-342900" algn="l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dirty="0"/>
              <a:t>Atık ve artıkların işyerinde en uygun şekilde işlenmesi, kullanılması, taşınması ve depolanması için gerekli düzenlemeler yapılır.</a:t>
            </a:r>
          </a:p>
        </p:txBody>
      </p:sp>
    </p:spTree>
    <p:extLst>
      <p:ext uri="{BB962C8B-B14F-4D97-AF65-F5344CB8AC3E}">
        <p14:creationId xmlns:p14="http://schemas.microsoft.com/office/powerpoint/2010/main" val="1012347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0805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Tehlikeli kimyasal maddelerle çalışmalarda </a:t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alınması gereken önlemler </a:t>
            </a:r>
            <a:r>
              <a:rPr lang="tr-TR" sz="2800" b="1" i="1" dirty="0">
                <a:solidFill>
                  <a:schemeClr val="bg1"/>
                </a:solidFill>
              </a:rPr>
              <a:t>(devam) </a:t>
            </a:r>
            <a:r>
              <a:rPr lang="tr-TR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703512" y="1196753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400" dirty="0">
                <a:solidFill>
                  <a:prstClr val="black"/>
                </a:solidFill>
              </a:rPr>
              <a:t>Risk değerlendirmesi sonucuna göre ve </a:t>
            </a:r>
            <a:r>
              <a:rPr lang="tr-TR" sz="2400" u="sng" dirty="0">
                <a:solidFill>
                  <a:prstClr val="black"/>
                </a:solidFill>
              </a:rPr>
              <a:t>öncelik sırasıyla </a:t>
            </a:r>
            <a:r>
              <a:rPr lang="tr-TR" sz="2400" dirty="0">
                <a:solidFill>
                  <a:prstClr val="black"/>
                </a:solidFill>
              </a:rPr>
              <a:t>aşağıdaki tedbirler alınarak risk azaltılır;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67608" y="220486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Tehlikeli kimyasal madde yerine tehlikesiz bir kimyasal kullanılır. (YOKETME-ELİMİNASYON)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Ya da az tehlikeli olan kimyasal madde (İKAME)  kullanılır. 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teknolojik gelişmeler de dikkate alınarak uygun proses ve MÜHENDİSLİK KONTROL sistemleri seçilir ve uygun makine, malzeme ve ekipman kullanılır.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Riski kaynağında önlemek üzere; UYGUN İŞ ORGANİZASYONU ve yeterli havalandırma sistemi kurulması gibi TOPLU KARUMA önlemleri uygulanır.</a:t>
            </a:r>
          </a:p>
          <a:p>
            <a:pPr marL="342900" indent="-342900" algn="just">
              <a:buClr>
                <a:srgbClr val="00B0F0"/>
              </a:buClr>
              <a:buFont typeface="Wingdings" pitchFamily="2" charset="2"/>
              <a:buChar char="q"/>
              <a:defRPr/>
            </a:pPr>
            <a:r>
              <a:rPr lang="tr-TR" sz="2100" dirty="0">
                <a:solidFill>
                  <a:prstClr val="black"/>
                </a:solidFill>
              </a:rPr>
              <a:t>toplu olarak korunması için alınan önlemlerin yeterli olmadığı hallerde </a:t>
            </a:r>
            <a:r>
              <a:rPr lang="tr-TR" sz="2100" b="1" u="sng" dirty="0">
                <a:solidFill>
                  <a:prstClr val="black"/>
                </a:solidFill>
              </a:rPr>
              <a:t>bu önlemlerle birlikte</a:t>
            </a:r>
            <a:r>
              <a:rPr lang="tr-TR" sz="2100" b="1" dirty="0">
                <a:solidFill>
                  <a:prstClr val="black"/>
                </a:solidFill>
              </a:rPr>
              <a:t> </a:t>
            </a:r>
            <a:r>
              <a:rPr lang="tr-TR" sz="2100" dirty="0">
                <a:solidFill>
                  <a:prstClr val="black"/>
                </a:solidFill>
              </a:rPr>
              <a:t>KİŞİSEL KORUNMA yöntemleri uygulanır.</a:t>
            </a:r>
          </a:p>
        </p:txBody>
      </p:sp>
    </p:spTree>
    <p:extLst>
      <p:ext uri="{BB962C8B-B14F-4D97-AF65-F5344CB8AC3E}">
        <p14:creationId xmlns:p14="http://schemas.microsoft.com/office/powerpoint/2010/main" val="212790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35560" y="80682"/>
            <a:ext cx="8229600" cy="1143000"/>
          </a:xfrm>
        </p:spPr>
        <p:txBody>
          <a:bodyPr/>
          <a:lstStyle/>
          <a:p>
            <a:r>
              <a:rPr lang="tr-TR" dirty="0"/>
              <a:t>YANİ;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71664" y="1580239"/>
            <a:ext cx="6491064" cy="4525963"/>
          </a:xfrm>
        </p:spPr>
        <p:txBody>
          <a:bodyPr/>
          <a:lstStyle/>
          <a:p>
            <a:r>
              <a:rPr lang="tr-TR" dirty="0"/>
              <a:t>YOKETME</a:t>
            </a:r>
          </a:p>
          <a:p>
            <a:r>
              <a:rPr lang="tr-TR" dirty="0"/>
              <a:t>İKAME</a:t>
            </a:r>
          </a:p>
          <a:p>
            <a:r>
              <a:rPr lang="tr-TR" dirty="0"/>
              <a:t>MÜHENDİSLİK KONTROL</a:t>
            </a:r>
          </a:p>
          <a:p>
            <a:r>
              <a:rPr lang="tr-TR" dirty="0"/>
              <a:t>ORGANİZASYONEL YÖNTEMLER</a:t>
            </a:r>
          </a:p>
          <a:p>
            <a:r>
              <a:rPr lang="tr-TR" dirty="0"/>
              <a:t>TOPLU KORUMA</a:t>
            </a:r>
          </a:p>
          <a:p>
            <a:r>
              <a:rPr lang="tr-TR" dirty="0"/>
              <a:t>KİŞİSEL KORUNMA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D5610-DC2D-45D6-BBC0-B352D7668E23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1991544" y="1772816"/>
            <a:ext cx="864096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7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40" y="980729"/>
            <a:ext cx="6112032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E3B26-62D8-4653-B851-8E72443B1F6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67174" y="214290"/>
            <a:ext cx="5112568" cy="523220"/>
            <a:chOff x="2643174" y="214290"/>
            <a:chExt cx="5112568" cy="523220"/>
          </a:xfrm>
        </p:grpSpPr>
        <p:sp>
          <p:nvSpPr>
            <p:cNvPr id="2" name="1 Yuvarlatılmış Dikdörtgen"/>
            <p:cNvSpPr/>
            <p:nvPr/>
          </p:nvSpPr>
          <p:spPr>
            <a:xfrm>
              <a:off x="2643174" y="285728"/>
              <a:ext cx="5112568" cy="42862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21" name="Rectangle 1"/>
            <p:cNvSpPr>
              <a:spLocks noChangeArrowheads="1"/>
            </p:cNvSpPr>
            <p:nvPr/>
          </p:nvSpPr>
          <p:spPr bwMode="auto">
            <a:xfrm>
              <a:off x="3286116" y="214290"/>
              <a:ext cx="30003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800" b="1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ETİKETLEME</a:t>
              </a:r>
              <a:endParaRPr lang="tr-T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99143" y="1124745"/>
            <a:ext cx="4936062" cy="4524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Tehlikeli müstahzarın içinde bulunan madde veya maddelerin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kimyasal adları ve yüzdeleri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Ambalaj normal konumundayken üzerindeki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bilgiler okunabilecek şekilde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sıkıca yapıştırılmış olmalı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Etiketin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rengi ve görünümü, tehlike sembolleri ile üzerinde yer aldığı fon, açık olarak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fark edilecek şekilde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olmalı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Etikette bulunması gerekli bilgiler,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fondan açıkça göze çarpacak ve </a:t>
            </a:r>
            <a:r>
              <a:rPr lang="tr-TR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kolaylıkla okunabilecek büyüklükte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olmalı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Etiket dili Türkçe olmalıdır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dorukotomasyon.com/r/etiket_buy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1292176"/>
            <a:ext cx="3224300" cy="3937024"/>
          </a:xfrm>
          <a:prstGeom prst="rect">
            <a:avLst/>
          </a:prstGeom>
          <a:noFill/>
        </p:spPr>
      </p:pic>
      <p:pic>
        <p:nvPicPr>
          <p:cNvPr id="6" name="Picture 4" descr="kimya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4211706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694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86" y="2941895"/>
            <a:ext cx="3970750" cy="377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312"/>
            <a:ext cx="10515600" cy="2880987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 smtClean="0"/>
              <a:t>Bir iş yerinde en sık karşılaşılan risk etmenleri nelerdir?</a:t>
            </a:r>
            <a:endParaRPr lang="tr-TR" sz="7200" b="1" dirty="0"/>
          </a:p>
        </p:txBody>
      </p:sp>
    </p:spTree>
    <p:extLst>
      <p:ext uri="{BB962C8B-B14F-4D97-AF65-F5344CB8AC3E}">
        <p14:creationId xmlns:p14="http://schemas.microsoft.com/office/powerpoint/2010/main" val="1215869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585" y="1555247"/>
            <a:ext cx="5020670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tr-TR" sz="3200" dirty="0" smtClean="0">
                <a:solidFill>
                  <a:srgbClr val="7030A0"/>
                </a:solidFill>
              </a:rPr>
              <a:t>Fiziksel </a:t>
            </a:r>
            <a:r>
              <a:rPr lang="tr-TR" sz="3200" dirty="0">
                <a:solidFill>
                  <a:srgbClr val="7030A0"/>
                </a:solidFill>
              </a:rPr>
              <a:t>Risk </a:t>
            </a:r>
            <a:r>
              <a:rPr lang="tr-TR" sz="3200" dirty="0" smtClean="0">
                <a:solidFill>
                  <a:srgbClr val="7030A0"/>
                </a:solidFill>
              </a:rPr>
              <a:t>Etmenleri</a:t>
            </a:r>
          </a:p>
          <a:p>
            <a:pPr marL="514350" indent="-514350">
              <a:buAutoNum type="arabicParenR"/>
            </a:pPr>
            <a:endParaRPr lang="tr-TR" sz="3200" dirty="0" smtClean="0"/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rgbClr val="FF3399"/>
                </a:solidFill>
              </a:rPr>
              <a:t>Biyolojik Risk Etmenleri</a:t>
            </a:r>
          </a:p>
          <a:p>
            <a:pPr marL="514350" indent="-514350">
              <a:buAutoNum type="arabicParenR"/>
            </a:pPr>
            <a:endParaRPr lang="tr-TR" sz="3200" dirty="0" smtClean="0"/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rgbClr val="00B050"/>
                </a:solidFill>
              </a:rPr>
              <a:t>Kimyasal Risk Etmenleri</a:t>
            </a:r>
          </a:p>
          <a:p>
            <a:pPr marL="514350" indent="-514350">
              <a:buAutoNum type="arabicParenR"/>
            </a:pPr>
            <a:endParaRPr lang="tr-TR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</a:rPr>
              <a:t>Ergonomik risk Etmenleri</a:t>
            </a:r>
          </a:p>
          <a:p>
            <a:pPr marL="514350" indent="-514350">
              <a:buAutoNum type="arabicParenR"/>
            </a:pPr>
            <a:endParaRPr lang="tr-TR" sz="3200" dirty="0" smtClean="0"/>
          </a:p>
          <a:p>
            <a:pPr marL="514350" indent="-514350">
              <a:buAutoNum type="arabicParenR"/>
            </a:pP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Psikososyal Risk Etmenleri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  <a:p>
            <a:endParaRPr lang="tr-TR" sz="3200" dirty="0"/>
          </a:p>
        </p:txBody>
      </p:sp>
      <p:sp>
        <p:nvSpPr>
          <p:cNvPr id="11" name="Rectangle 10"/>
          <p:cNvSpPr/>
          <p:nvPr/>
        </p:nvSpPr>
        <p:spPr>
          <a:xfrm>
            <a:off x="1939585" y="257397"/>
            <a:ext cx="3531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u="sng" dirty="0" smtClean="0">
                <a:solidFill>
                  <a:srgbClr val="FF0000"/>
                </a:solidFill>
              </a:rPr>
              <a:t>Risk Etmenleri</a:t>
            </a:r>
            <a:endParaRPr lang="tr-TR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98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750" y="282763"/>
            <a:ext cx="37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Fiziksel Etmenler</a:t>
            </a:r>
            <a:endParaRPr lang="tr-TR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842954" y="1011260"/>
            <a:ext cx="8157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Ç</a:t>
            </a:r>
            <a:r>
              <a:rPr lang="tr-TR" sz="2800" dirty="0" smtClean="0"/>
              <a:t>alışanların </a:t>
            </a:r>
            <a:r>
              <a:rPr lang="tr-TR" sz="2800" dirty="0"/>
              <a:t>sağlığını etkileme ihtimali </a:t>
            </a:r>
            <a:r>
              <a:rPr lang="tr-TR" sz="2800" dirty="0" smtClean="0"/>
              <a:t>olan</a:t>
            </a:r>
            <a:r>
              <a:rPr lang="tr-TR" sz="2800" dirty="0"/>
              <a:t> faktörlerdir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2" name="Rectangle 1"/>
          <p:cNvSpPr/>
          <p:nvPr/>
        </p:nvSpPr>
        <p:spPr>
          <a:xfrm>
            <a:off x="5502552" y="4102604"/>
            <a:ext cx="4838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Çalışılan </a:t>
            </a:r>
            <a:r>
              <a:rPr lang="tr-TR" sz="2400" dirty="0"/>
              <a:t>alanda nem, gürültü, aydınlatma, sıcaklık, basınç, titreşim vb. fiziksel özellikler çalışan kişilerin sağlığını önemli ölçüde etkiler. </a:t>
            </a:r>
            <a:endParaRPr lang="tr-T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34169" y="3528976"/>
            <a:ext cx="4272742" cy="2677656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*  Gürültü</a:t>
            </a:r>
          </a:p>
          <a:p>
            <a:r>
              <a:rPr lang="tr-TR" sz="2800" b="1" dirty="0" smtClean="0"/>
              <a:t>*  Titreşim</a:t>
            </a:r>
            <a:endParaRPr lang="tr-T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Termal radyasyon</a:t>
            </a:r>
            <a:endParaRPr lang="tr-T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Aydınlatma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Basınç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Termal konfor</a:t>
            </a:r>
            <a:endParaRPr lang="tr-T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34169" y="2177785"/>
            <a:ext cx="1156598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sz="40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fiziksel risk faktörüne ne kadar maruz kalıyoruz ?</a:t>
            </a:r>
          </a:p>
        </p:txBody>
      </p:sp>
    </p:spTree>
    <p:extLst>
      <p:ext uri="{BB962C8B-B14F-4D97-AF65-F5344CB8AC3E}">
        <p14:creationId xmlns:p14="http://schemas.microsoft.com/office/powerpoint/2010/main" val="2498428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0" y="226057"/>
            <a:ext cx="2237510" cy="10422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3400" b="1" dirty="0" smtClean="0"/>
              <a:t>Gürültü</a:t>
            </a:r>
            <a:endParaRPr lang="tr-T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56" y="1127932"/>
            <a:ext cx="10515600" cy="98407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İşitme bozukluğuna </a:t>
            </a:r>
            <a:r>
              <a:rPr lang="tr-TR" sz="2400" dirty="0"/>
              <a:t>neden olan veya sağlığın bozulmasına veya başka tehlikelerin meydana gelmesine neden olan seslerdir</a:t>
            </a:r>
            <a:r>
              <a:rPr lang="tr-TR" sz="2400" dirty="0" smtClean="0"/>
              <a:t>. (ILO, 1977)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118456" y="3168406"/>
            <a:ext cx="11564389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10101"/>
                </a:solidFill>
              </a:rPr>
              <a:t>İ</a:t>
            </a:r>
            <a:r>
              <a:rPr lang="tr-TR" sz="2400" dirty="0" smtClean="0">
                <a:solidFill>
                  <a:srgbClr val="010101"/>
                </a:solidFill>
              </a:rPr>
              <a:t>şyerlerindeki </a:t>
            </a:r>
            <a:r>
              <a:rPr lang="tr-TR" sz="2400" dirty="0">
                <a:solidFill>
                  <a:srgbClr val="010101"/>
                </a:solidFill>
              </a:rPr>
              <a:t>araç, gereç ve makinelerin çalışırken oluşturdukları salınım hareketlerinin </a:t>
            </a:r>
            <a:r>
              <a:rPr lang="tr-TR" sz="2400" dirty="0" smtClean="0">
                <a:solidFill>
                  <a:srgbClr val="010101"/>
                </a:solidFill>
              </a:rPr>
              <a:t>sonucudur. (Bir </a:t>
            </a:r>
            <a:r>
              <a:rPr lang="tr-TR" sz="2400" dirty="0">
                <a:solidFill>
                  <a:srgbClr val="010101"/>
                </a:solidFill>
              </a:rPr>
              <a:t>başka ifade ile potansiyel enerjinin kinetik enerjiye, kinetik enerjinin potansiyel enerjiye </a:t>
            </a:r>
            <a:r>
              <a:rPr lang="tr-TR" sz="2400" dirty="0" smtClean="0">
                <a:solidFill>
                  <a:srgbClr val="010101"/>
                </a:solidFill>
              </a:rPr>
              <a:t>dönüşmesi)</a:t>
            </a:r>
            <a:endParaRPr lang="tr-TR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456" y="2520895"/>
            <a:ext cx="2237510" cy="647511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 smtClean="0"/>
              <a:t>Titreşim</a:t>
            </a:r>
            <a:endParaRPr lang="tr-TR" sz="3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456" y="4840895"/>
            <a:ext cx="2237510" cy="720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Aydınlatma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16375" y="5560928"/>
            <a:ext cx="1183732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222222"/>
                </a:solidFill>
              </a:rPr>
              <a:t>İş </a:t>
            </a:r>
            <a:r>
              <a:rPr lang="tr-TR" sz="2400" dirty="0">
                <a:solidFill>
                  <a:srgbClr val="222222"/>
                </a:solidFill>
              </a:rPr>
              <a:t>yerlerinde uygun aydınlatma ile çalışanın göz sağlığı korunur, birikimli kas ve iskelet sistemi travmaları ve pek çok iş kazası önlenir, olumlu psikolojik etki sağlanır.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62793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0" y="534902"/>
            <a:ext cx="3223257" cy="72003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 smtClean="0"/>
              <a:t>Termal konfor</a:t>
            </a:r>
            <a:endParaRPr lang="tr-TR" sz="3400" dirty="0"/>
          </a:p>
        </p:txBody>
      </p:sp>
      <p:sp>
        <p:nvSpPr>
          <p:cNvPr id="5" name="Rectangle 4"/>
          <p:cNvSpPr/>
          <p:nvPr/>
        </p:nvSpPr>
        <p:spPr>
          <a:xfrm>
            <a:off x="0" y="1254935"/>
            <a:ext cx="1183732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r-TR" sz="2400" dirty="0"/>
              <a:t>iş yerinde çalışanların büyük çoğunluğunun sıcaklık, nem, hava akımı gibi iklim koşulları açısından gerek bedensel, gerekse zihinsel faaliyetlerini sürdürürken belirli bir rahatlık içinde </a:t>
            </a:r>
            <a:r>
              <a:rPr lang="tr-TR" sz="2400" dirty="0" smtClean="0"/>
              <a:t>bulunmalarıdır.</a:t>
            </a:r>
            <a:endParaRPr lang="tr-TR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80" y="3297499"/>
            <a:ext cx="3223257" cy="72003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400" b="1" dirty="0" smtClean="0"/>
              <a:t>Termal radyasyon</a:t>
            </a:r>
            <a:endParaRPr lang="tr-TR" sz="3400" dirty="0"/>
          </a:p>
        </p:txBody>
      </p:sp>
      <p:sp>
        <p:nvSpPr>
          <p:cNvPr id="7" name="Rectangle 6"/>
          <p:cNvSpPr/>
          <p:nvPr/>
        </p:nvSpPr>
        <p:spPr>
          <a:xfrm>
            <a:off x="0" y="4017532"/>
            <a:ext cx="1183732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sz="2400" dirty="0"/>
              <a:t>Radyasyon enerji ya dalga biçiminde ya da parçacık modeli ile yayılırlar.</a:t>
            </a:r>
          </a:p>
          <a:p>
            <a:r>
              <a:rPr lang="tr-TR" sz="2400" dirty="0"/>
              <a:t>Işık ışınları, ısı, x-ışınları, radyoaktif maddelerin saldığı ışınlar ve evrenden gelen kozmik ışınların hepsi birer radyasyon biçimidir.</a:t>
            </a:r>
          </a:p>
        </p:txBody>
      </p:sp>
    </p:spTree>
    <p:extLst>
      <p:ext uri="{BB962C8B-B14F-4D97-AF65-F5344CB8AC3E}">
        <p14:creationId xmlns:p14="http://schemas.microsoft.com/office/powerpoint/2010/main" val="3758484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571" y="160732"/>
            <a:ext cx="407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Biyolojik Etmenler</a:t>
            </a:r>
            <a:endParaRPr lang="tr-TR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667232" y="272203"/>
            <a:ext cx="68902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Herhangi bir enfeksiyona, alerjiye veya zehirlenmeye neden olabilen tüm </a:t>
            </a:r>
          </a:p>
          <a:p>
            <a:r>
              <a:rPr lang="tr-TR" sz="2800" dirty="0" smtClean="0"/>
              <a:t>virüsler, </a:t>
            </a:r>
          </a:p>
          <a:p>
            <a:r>
              <a:rPr lang="tr-TR" sz="2800" dirty="0" smtClean="0"/>
              <a:t>bakteriler, </a:t>
            </a:r>
          </a:p>
          <a:p>
            <a:r>
              <a:rPr lang="tr-TR" sz="2800" dirty="0" smtClean="0"/>
              <a:t>mantarlar </a:t>
            </a:r>
          </a:p>
          <a:p>
            <a:r>
              <a:rPr lang="tr-TR" sz="2800" dirty="0" smtClean="0"/>
              <a:t>ve parazitler</a:t>
            </a:r>
            <a:endParaRPr lang="tr-TR" sz="2800" dirty="0"/>
          </a:p>
          <a:p>
            <a:r>
              <a:rPr lang="en-US" sz="2800" dirty="0"/>
              <a:t> 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1511437" y="4147709"/>
            <a:ext cx="7353888" cy="1384995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Viral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Bacterial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37" y="1037094"/>
            <a:ext cx="1571625" cy="2095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70098" y="4143799"/>
            <a:ext cx="93764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Hepatite B, C, HIV virus, Corona virus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3548115" y="5217578"/>
            <a:ext cx="93764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dirty="0" smtClean="0"/>
              <a:t>Charbon, tuberculosis, brucella, tetanus, typhoid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8718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90" y="615142"/>
            <a:ext cx="10326681" cy="58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1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864" y="540798"/>
            <a:ext cx="4127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Kimyasal Etmenler</a:t>
            </a:r>
            <a:endParaRPr lang="tr-TR" sz="40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502060" y="125299"/>
            <a:ext cx="76899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İş yerinde çalışanlar açısından sıklıkla rastlanan kimyasal maddelerin başında çözücüler, zehirli gazlar, asit ve alkaliler, boyalar vb gibi çeşitli kimyasal maddeler gelmektedir.</a:t>
            </a:r>
            <a:endParaRPr lang="tr-TR" sz="2800" dirty="0"/>
          </a:p>
          <a:p>
            <a:endParaRPr lang="tr-T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596" y="2571436"/>
            <a:ext cx="3909011" cy="28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05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925" y="1203154"/>
            <a:ext cx="9354561" cy="4524315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r>
              <a:rPr lang="tr-TR" sz="2400" b="1" dirty="0" smtClean="0"/>
              <a:t>*  Yanıcı/kolay yanıcı/çok kolay yanıcı kimyasallar</a:t>
            </a:r>
          </a:p>
          <a:p>
            <a:r>
              <a:rPr lang="tr-TR" sz="2400" b="1" dirty="0" smtClean="0"/>
              <a:t>*  Patlayıcı</a:t>
            </a:r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Toksik/ Çok toksik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Oksitleyici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Mutajen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Aşındırıcı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Tahriş edici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Zararlı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Üreme  için toksik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Çevre için tehlikeli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Alerjik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/>
              <a:t>Kanserojen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2419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739" y="540798"/>
            <a:ext cx="4521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Ergonomik Etmenler</a:t>
            </a:r>
            <a:endParaRPr lang="tr-TR" sz="4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846233" y="377800"/>
            <a:ext cx="7090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insan vücudunun sınırlarının dikkate alınmadan düzenlenen iş yeri çalışma ortamları sebebiyle personelin iş verimindeki kayıplar ve meslek hastalıklarına yakalanma ile sonuçlanabilecek olumsuzluklar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1685" y="2997704"/>
            <a:ext cx="3648744" cy="1815882"/>
          </a:xfrm>
          <a:prstGeom prst="rect">
            <a:avLst/>
          </a:prstGeom>
          <a:solidFill>
            <a:srgbClr val="FF66CC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Elle kaldırma</a:t>
            </a:r>
          </a:p>
          <a:p>
            <a:r>
              <a:rPr lang="tr-TR" sz="2800" b="1" dirty="0" smtClean="0"/>
              <a:t>Tekrarlı hareketleri</a:t>
            </a:r>
          </a:p>
          <a:p>
            <a:r>
              <a:rPr lang="tr-TR" sz="2800" b="1" dirty="0" smtClean="0"/>
              <a:t>Uygunsuz duruş</a:t>
            </a:r>
          </a:p>
          <a:p>
            <a:endParaRPr lang="tr-TR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875" y="4498202"/>
            <a:ext cx="4533213" cy="2075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99" y="4405561"/>
            <a:ext cx="2314575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79" y="5133975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6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1302688"/>
            <a:ext cx="8940800" cy="5510689"/>
            <a:chOff x="0" y="962025"/>
            <a:chExt cx="8940800" cy="5510689"/>
          </a:xfrm>
        </p:grpSpPr>
        <p:grpSp>
          <p:nvGrpSpPr>
            <p:cNvPr id="2" name="Group 41"/>
            <p:cNvGrpSpPr>
              <a:grpSpLocks/>
            </p:cNvGrpSpPr>
            <p:nvPr/>
          </p:nvGrpSpPr>
          <p:grpSpPr bwMode="auto">
            <a:xfrm>
              <a:off x="1295400" y="1981200"/>
              <a:ext cx="5978525" cy="4387850"/>
              <a:chOff x="816" y="1344"/>
              <a:chExt cx="3766" cy="2764"/>
            </a:xfrm>
          </p:grpSpPr>
          <p:sp>
            <p:nvSpPr>
              <p:cNvPr id="35859" name="Rectangle 8"/>
              <p:cNvSpPr>
                <a:spLocks noChangeArrowheads="1"/>
              </p:cNvSpPr>
              <p:nvPr/>
            </p:nvSpPr>
            <p:spPr bwMode="auto">
              <a:xfrm>
                <a:off x="884" y="1344"/>
                <a:ext cx="3698" cy="2764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900" b="1" u="sng"/>
              </a:p>
            </p:txBody>
          </p:sp>
          <p:sp>
            <p:nvSpPr>
              <p:cNvPr id="35860" name="Text Box 10"/>
              <p:cNvSpPr txBox="1">
                <a:spLocks noChangeArrowheads="1"/>
              </p:cNvSpPr>
              <p:nvPr/>
            </p:nvSpPr>
            <p:spPr bwMode="auto">
              <a:xfrm>
                <a:off x="1845" y="1344"/>
                <a:ext cx="135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Difenilamin</a:t>
                </a:r>
                <a:endParaRPr lang="tr-TR" sz="1400"/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/>
                  <a:t>100 kg</a:t>
                </a:r>
              </a:p>
            </p:txBody>
          </p:sp>
          <p:sp>
            <p:nvSpPr>
              <p:cNvPr id="35861" name="Text Box 11"/>
              <p:cNvSpPr txBox="1">
                <a:spLocks noChangeArrowheads="1"/>
              </p:cNvSpPr>
              <p:nvPr/>
            </p:nvSpPr>
            <p:spPr bwMode="auto">
              <a:xfrm>
                <a:off x="1508" y="3792"/>
                <a:ext cx="2854" cy="1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ABC Kimya Sanayi A.Ş., istanbul yolu...,Tel:0312...</a:t>
                </a:r>
              </a:p>
            </p:txBody>
          </p:sp>
          <p:sp>
            <p:nvSpPr>
              <p:cNvPr id="35862" name="Text Box 13"/>
              <p:cNvSpPr txBox="1">
                <a:spLocks noChangeArrowheads="1"/>
              </p:cNvSpPr>
              <p:nvPr/>
            </p:nvSpPr>
            <p:spPr bwMode="auto">
              <a:xfrm>
                <a:off x="816" y="2099"/>
                <a:ext cx="6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Toksik</a:t>
                </a:r>
                <a:endParaRPr lang="tr-TR" sz="1400"/>
              </a:p>
            </p:txBody>
          </p:sp>
          <p:pic>
            <p:nvPicPr>
              <p:cNvPr id="35863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56" y="1692"/>
                <a:ext cx="48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64" name="Text Box 23"/>
              <p:cNvSpPr txBox="1">
                <a:spLocks noChangeArrowheads="1"/>
              </p:cNvSpPr>
              <p:nvPr/>
            </p:nvSpPr>
            <p:spPr bwMode="auto">
              <a:xfrm>
                <a:off x="1096" y="1529"/>
                <a:ext cx="24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tr-TR" sz="1400" b="1"/>
                  <a:t>T</a:t>
                </a:r>
              </a:p>
            </p:txBody>
          </p:sp>
          <p:sp>
            <p:nvSpPr>
              <p:cNvPr id="35865" name="Text Box 26"/>
              <p:cNvSpPr txBox="1">
                <a:spLocks noChangeArrowheads="1"/>
              </p:cNvSpPr>
              <p:nvPr/>
            </p:nvSpPr>
            <p:spPr bwMode="auto">
              <a:xfrm>
                <a:off x="2056" y="1610"/>
                <a:ext cx="15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tr-TR" sz="1400" b="1"/>
                  <a:t>EC No: </a:t>
                </a:r>
                <a:r>
                  <a:rPr lang="tr-TR" sz="1400" b="1">
                    <a:cs typeface="Arial" charset="0"/>
                  </a:rPr>
                  <a:t>204-539-4</a:t>
                </a:r>
                <a:endParaRPr lang="tr-TR" sz="1400" b="1"/>
              </a:p>
            </p:txBody>
          </p:sp>
          <p:sp>
            <p:nvSpPr>
              <p:cNvPr id="35866" name="Text Box 27"/>
              <p:cNvSpPr txBox="1">
                <a:spLocks noChangeArrowheads="1"/>
              </p:cNvSpPr>
              <p:nvPr/>
            </p:nvSpPr>
            <p:spPr bwMode="auto">
              <a:xfrm>
                <a:off x="1564" y="1854"/>
                <a:ext cx="2808" cy="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- Solunduğunda, cilt ile temasında ve yutulduğunda toksiktir</a:t>
                </a:r>
              </a:p>
            </p:txBody>
          </p:sp>
          <p:sp>
            <p:nvSpPr>
              <p:cNvPr id="35867" name="Text Box 28"/>
              <p:cNvSpPr txBox="1">
                <a:spLocks noChangeArrowheads="1"/>
              </p:cNvSpPr>
              <p:nvPr/>
            </p:nvSpPr>
            <p:spPr bwMode="auto">
              <a:xfrm>
                <a:off x="1564" y="2180"/>
                <a:ext cx="2808" cy="12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tr-TR" sz="1400" b="1"/>
                  <a:t>- Kilit altında  ve çocukların ulaşamayacağı bir yerde muhafaza edin.</a:t>
                </a:r>
              </a:p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tr-TR" sz="1400" b="1"/>
                  <a:t>Çalışırken uygun koruyucu giysi, koruyucu eldiven kullanın</a:t>
                </a:r>
              </a:p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tr-TR" sz="1400" b="1"/>
                  <a:t>Kaza halinde veya kendinizi iyi hissetmiyorsanız hemen bir doktora başvurun (mümkünse bu etiketi gösterin)</a:t>
                </a:r>
              </a:p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tr-TR" sz="1400" b="1"/>
              </a:p>
            </p:txBody>
          </p:sp>
          <p:sp>
            <p:nvSpPr>
              <p:cNvPr id="35868" name="Rectangle 35"/>
              <p:cNvSpPr>
                <a:spLocks noChangeArrowheads="1"/>
              </p:cNvSpPr>
              <p:nvPr/>
            </p:nvSpPr>
            <p:spPr bwMode="auto">
              <a:xfrm>
                <a:off x="1124" y="2400"/>
                <a:ext cx="7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r-TR" sz="1400" b="1"/>
                  <a:t>N</a:t>
                </a:r>
              </a:p>
            </p:txBody>
          </p:sp>
          <p:grpSp>
            <p:nvGrpSpPr>
              <p:cNvPr id="3" name="Group 38"/>
              <p:cNvGrpSpPr>
                <a:grpSpLocks/>
              </p:cNvGrpSpPr>
              <p:nvPr/>
            </p:nvGrpSpPr>
            <p:grpSpPr bwMode="auto">
              <a:xfrm>
                <a:off x="836" y="2591"/>
                <a:ext cx="720" cy="730"/>
                <a:chOff x="3120" y="1625"/>
                <a:chExt cx="1008" cy="1068"/>
              </a:xfrm>
            </p:grpSpPr>
            <p:pic>
              <p:nvPicPr>
                <p:cNvPr id="35870" name="Picture 3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64" y="1625"/>
                  <a:ext cx="714" cy="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7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120" y="2211"/>
                  <a:ext cx="1008" cy="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tr-TR" sz="1400" b="1"/>
                    <a:t>Çevre için tehlikeli</a:t>
                  </a:r>
                </a:p>
              </p:txBody>
            </p:sp>
          </p:grpSp>
        </p:grpSp>
        <p:sp>
          <p:nvSpPr>
            <p:cNvPr id="538657" name="Line 33"/>
            <p:cNvSpPr>
              <a:spLocks noChangeShapeType="1"/>
            </p:cNvSpPr>
            <p:nvPr/>
          </p:nvSpPr>
          <p:spPr bwMode="auto">
            <a:xfrm flipH="1" flipV="1">
              <a:off x="838200" y="2133600"/>
              <a:ext cx="2449513" cy="34766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56" name="Text Box 32"/>
            <p:cNvSpPr txBox="1">
              <a:spLocks noChangeArrowheads="1"/>
            </p:cNvSpPr>
            <p:nvPr/>
          </p:nvSpPr>
          <p:spPr bwMode="auto">
            <a:xfrm>
              <a:off x="119063" y="1905000"/>
              <a:ext cx="776287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tr-TR" sz="1400" b="1" dirty="0"/>
                <a:t>EC No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tr-TR" sz="1400" b="1" dirty="0"/>
                <a:t>(Avrupa kodu)</a:t>
              </a:r>
            </a:p>
          </p:txBody>
        </p:sp>
        <p:sp>
          <p:nvSpPr>
            <p:cNvPr id="538638" name="Line 14"/>
            <p:cNvSpPr>
              <a:spLocks noChangeShapeType="1"/>
            </p:cNvSpPr>
            <p:nvPr/>
          </p:nvSpPr>
          <p:spPr bwMode="auto">
            <a:xfrm flipV="1">
              <a:off x="4572000" y="1600200"/>
              <a:ext cx="1600200" cy="533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39" name="Text Box 15"/>
            <p:cNvSpPr txBox="1">
              <a:spLocks noChangeArrowheads="1"/>
            </p:cNvSpPr>
            <p:nvPr/>
          </p:nvSpPr>
          <p:spPr bwMode="auto">
            <a:xfrm>
              <a:off x="6152356" y="962025"/>
              <a:ext cx="166290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Kimyasal maddenin kimyasal ve ticari adı ve miktarı</a:t>
              </a:r>
            </a:p>
          </p:txBody>
        </p:sp>
        <p:sp>
          <p:nvSpPr>
            <p:cNvPr id="538654" name="Line 30"/>
            <p:cNvSpPr>
              <a:spLocks noChangeShapeType="1"/>
            </p:cNvSpPr>
            <p:nvPr/>
          </p:nvSpPr>
          <p:spPr bwMode="auto">
            <a:xfrm flipV="1">
              <a:off x="6553200" y="2362200"/>
              <a:ext cx="1041400" cy="6445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43" name="Text Box 19"/>
            <p:cNvSpPr txBox="1">
              <a:spLocks noChangeArrowheads="1"/>
            </p:cNvSpPr>
            <p:nvPr/>
          </p:nvSpPr>
          <p:spPr bwMode="auto">
            <a:xfrm>
              <a:off x="7354888" y="1911350"/>
              <a:ext cx="15605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Risk cümlecikleri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R 23/24/25 gibi Risk kodları</a:t>
              </a:r>
            </a:p>
          </p:txBody>
        </p:sp>
        <p:sp>
          <p:nvSpPr>
            <p:cNvPr id="538655" name="Line 31"/>
            <p:cNvSpPr>
              <a:spLocks noChangeShapeType="1"/>
            </p:cNvSpPr>
            <p:nvPr/>
          </p:nvSpPr>
          <p:spPr bwMode="auto">
            <a:xfrm>
              <a:off x="6553200" y="4267200"/>
              <a:ext cx="892175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44" name="Text Box 20"/>
            <p:cNvSpPr txBox="1">
              <a:spLocks noChangeArrowheads="1"/>
            </p:cNvSpPr>
            <p:nvPr/>
          </p:nvSpPr>
          <p:spPr bwMode="auto">
            <a:xfrm>
              <a:off x="7380288" y="4149725"/>
              <a:ext cx="1560512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Güvenlik (S) cümlecikleri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(1/2)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36/37-45 gibi Güvenlik kodları</a:t>
              </a:r>
            </a:p>
          </p:txBody>
        </p:sp>
        <p:sp>
          <p:nvSpPr>
            <p:cNvPr id="538642" name="Line 18"/>
            <p:cNvSpPr>
              <a:spLocks noChangeShapeType="1"/>
            </p:cNvSpPr>
            <p:nvPr/>
          </p:nvSpPr>
          <p:spPr bwMode="auto">
            <a:xfrm>
              <a:off x="6858000" y="6019800"/>
              <a:ext cx="5715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/>
            </a:p>
          </p:txBody>
        </p:sp>
        <p:sp>
          <p:nvSpPr>
            <p:cNvPr id="538633" name="Text Box 9"/>
            <p:cNvSpPr txBox="1">
              <a:spLocks noChangeArrowheads="1"/>
            </p:cNvSpPr>
            <p:nvPr/>
          </p:nvSpPr>
          <p:spPr bwMode="auto">
            <a:xfrm>
              <a:off x="7380288" y="5734050"/>
              <a:ext cx="149383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 dirty="0"/>
                <a:t>Üreten firmanın adı, adresi, tel,.....</a:t>
              </a:r>
            </a:p>
          </p:txBody>
        </p:sp>
        <p:sp>
          <p:nvSpPr>
            <p:cNvPr id="538653" name="AutoShape 29"/>
            <p:cNvSpPr>
              <a:spLocks/>
            </p:cNvSpPr>
            <p:nvPr/>
          </p:nvSpPr>
          <p:spPr bwMode="auto">
            <a:xfrm>
              <a:off x="827088" y="2997200"/>
              <a:ext cx="596900" cy="1484313"/>
            </a:xfrm>
            <a:prstGeom prst="leftBrace">
              <a:avLst>
                <a:gd name="adj1" fmla="val 20723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900" b="1" u="sng"/>
            </a:p>
          </p:txBody>
        </p:sp>
        <p:sp>
          <p:nvSpPr>
            <p:cNvPr id="538641" name="Text Box 17"/>
            <p:cNvSpPr txBox="1">
              <a:spLocks noChangeArrowheads="1"/>
            </p:cNvSpPr>
            <p:nvPr/>
          </p:nvSpPr>
          <p:spPr bwMode="auto">
            <a:xfrm>
              <a:off x="0" y="3505200"/>
              <a:ext cx="11715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1400" b="1"/>
                <a:t>Tehlike sembolleri</a:t>
              </a:r>
            </a:p>
          </p:txBody>
        </p:sp>
      </p:grpSp>
      <p:pic>
        <p:nvPicPr>
          <p:cNvPr id="30" name="Picture 4" descr="kimyas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9804" y="86941"/>
            <a:ext cx="2450728" cy="183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4167174" y="214290"/>
            <a:ext cx="5112568" cy="523220"/>
            <a:chOff x="2643174" y="214290"/>
            <a:chExt cx="5112568" cy="523220"/>
          </a:xfrm>
        </p:grpSpPr>
        <p:sp>
          <p:nvSpPr>
            <p:cNvPr id="33" name="1 Yuvarlatılmış Dikdörtgen"/>
            <p:cNvSpPr/>
            <p:nvPr/>
          </p:nvSpPr>
          <p:spPr>
            <a:xfrm>
              <a:off x="2643174" y="285728"/>
              <a:ext cx="5112568" cy="42862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4" name="Rectangle 1"/>
            <p:cNvSpPr>
              <a:spLocks noChangeArrowheads="1"/>
            </p:cNvSpPr>
            <p:nvPr/>
          </p:nvSpPr>
          <p:spPr bwMode="auto">
            <a:xfrm>
              <a:off x="3286116" y="214290"/>
              <a:ext cx="30003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800" b="1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ETİKETLEME</a:t>
              </a:r>
              <a:endParaRPr lang="tr-T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37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070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Ergonomic Factors</a:t>
            </a:r>
            <a:endParaRPr lang="tr-TR" sz="40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668" y="879349"/>
            <a:ext cx="4575509" cy="5490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97" y="1527829"/>
            <a:ext cx="15811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81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571" y="160732"/>
            <a:ext cx="4639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u="sng" dirty="0" smtClean="0"/>
              <a:t>Psikososyal Etmenler</a:t>
            </a:r>
            <a:endParaRPr lang="tr-TR" sz="40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116120" y="160732"/>
            <a:ext cx="6890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Sağlık; yalnızca </a:t>
            </a:r>
            <a:r>
              <a:rPr lang="tr-TR" sz="2800" dirty="0"/>
              <a:t>hastalık ve sakatlık durumunun olmaması değil; bedenen, </a:t>
            </a:r>
            <a:r>
              <a:rPr lang="tr-TR" sz="2800" b="1" u="sng" dirty="0"/>
              <a:t>ruhen ve sosyal </a:t>
            </a:r>
            <a:r>
              <a:rPr lang="tr-TR" sz="2800" dirty="0"/>
              <a:t>yönden tam bir iyilik </a:t>
            </a:r>
            <a:r>
              <a:rPr lang="tr-TR" sz="2800" dirty="0" smtClean="0"/>
              <a:t>halidir (WHO)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8" name="Rectangle 7"/>
          <p:cNvSpPr/>
          <p:nvPr/>
        </p:nvSpPr>
        <p:spPr>
          <a:xfrm>
            <a:off x="19941" y="3153650"/>
            <a:ext cx="9059892" cy="3108543"/>
          </a:xfrm>
          <a:prstGeom prst="rect">
            <a:avLst/>
          </a:prstGeom>
          <a:solidFill>
            <a:srgbClr val="FF6699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İş yükü ve iş temposu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İş programları (varidyalı/esnek olmayan çalışma programı/gece çalışması gibi)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Yetersiz iletişim/rol belirsizliği/ rol çatışmaları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Yetersiz ekipman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Kişisel gelişim için desteğin olmaması</a:t>
            </a:r>
            <a:endParaRPr lang="tr-TR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/>
              <a:t>Şiddet, taciz, zorbalık, mobbing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805" y="4114183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64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8" y="256674"/>
            <a:ext cx="11562347" cy="580724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Çalışma ve Sosyal Güvenlik </a:t>
            </a:r>
            <a:r>
              <a:rPr lang="tr-TR" dirty="0" smtClean="0"/>
              <a:t>Bakanlığı-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İŞ SAĞLIĞI VE GÜVENLİĞİNE İLİŞKİN TEHLİKE SINIFLARI LİSTESİ </a:t>
            </a:r>
            <a:r>
              <a:rPr lang="tr-TR" b="1" dirty="0" smtClean="0"/>
              <a:t>TEBLİĞİ’ne göre 3 tip tehlike sınıfı vardır: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1) Az tehlikeli işyerleri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2) Tehlikeli işyerleri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3) Çok tehlikeli işyerleri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1785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43" y="1089764"/>
            <a:ext cx="8263067" cy="560298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838200" y="2689003"/>
            <a:ext cx="1154220" cy="115422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40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238" y="86682"/>
            <a:ext cx="8353425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7" y="1492437"/>
            <a:ext cx="5305926" cy="498802"/>
          </a:xfrm>
        </p:spPr>
        <p:txBody>
          <a:bodyPr>
            <a:noAutofit/>
          </a:bodyPr>
          <a:lstStyle/>
          <a:p>
            <a:r>
              <a:rPr lang="tr-TR" sz="3600" dirty="0" smtClean="0"/>
              <a:t>Uygunsuz şakalar</a:t>
            </a:r>
            <a:endParaRPr lang="tr-T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10" y="2224993"/>
            <a:ext cx="2162175" cy="21145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7178" y="4573297"/>
            <a:ext cx="3414238" cy="2104698"/>
            <a:chOff x="3757956" y="2818031"/>
            <a:chExt cx="3414238" cy="21046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7956" y="2818031"/>
              <a:ext cx="3414238" cy="2104698"/>
            </a:xfrm>
            <a:prstGeom prst="rect">
              <a:avLst/>
            </a:prstGeom>
            <a:ln w="190500">
              <a:solidFill>
                <a:srgbClr val="FF0000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3757956" y="2818031"/>
              <a:ext cx="3414238" cy="2104698"/>
            </a:xfrm>
            <a:prstGeom prst="line">
              <a:avLst/>
            </a:prstGeom>
            <a:ln w="180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5422232" y="2896121"/>
            <a:ext cx="6769767" cy="4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 </a:t>
            </a:r>
            <a:r>
              <a:rPr lang="tr-TR" sz="3600" dirty="0" smtClean="0"/>
              <a:t>Sigara içilmez alanda sigara içilmesi</a:t>
            </a:r>
            <a:endParaRPr lang="tr-TR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631" y="3899736"/>
            <a:ext cx="2368968" cy="29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5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17" y="2902868"/>
            <a:ext cx="3642093" cy="36583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917" y="1908155"/>
            <a:ext cx="5305926" cy="498802"/>
          </a:xfrm>
        </p:spPr>
        <p:txBody>
          <a:bodyPr>
            <a:noAutofit/>
          </a:bodyPr>
          <a:lstStyle/>
          <a:p>
            <a:r>
              <a:rPr lang="tr-TR" sz="3600" dirty="0" smtClean="0"/>
              <a:t>Zorbalık</a:t>
            </a:r>
            <a:endParaRPr lang="tr-TR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86074" y="2404066"/>
            <a:ext cx="5305926" cy="4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 smtClean="0"/>
              <a:t>Kavga</a:t>
            </a:r>
            <a:endParaRPr lang="tr-T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074" y="3294270"/>
            <a:ext cx="4470751" cy="300225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67238" y="86682"/>
            <a:ext cx="8353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950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243" y="1529162"/>
            <a:ext cx="11652083" cy="498802"/>
          </a:xfrm>
        </p:spPr>
        <p:txBody>
          <a:bodyPr>
            <a:noAutofit/>
          </a:bodyPr>
          <a:lstStyle/>
          <a:p>
            <a:r>
              <a:rPr lang="en-US" sz="3600" dirty="0" err="1"/>
              <a:t>Diğer</a:t>
            </a:r>
            <a:r>
              <a:rPr lang="en-US" sz="3600" dirty="0"/>
              <a:t> </a:t>
            </a:r>
            <a:r>
              <a:rPr lang="en-US" sz="3600" dirty="0" err="1"/>
              <a:t>çalışanlara</a:t>
            </a:r>
            <a:r>
              <a:rPr lang="en-US" sz="3600" dirty="0"/>
              <a:t> </a:t>
            </a:r>
            <a:r>
              <a:rPr lang="en-US" sz="3600" dirty="0" err="1"/>
              <a:t>saldırı</a:t>
            </a:r>
            <a:r>
              <a:rPr lang="en-US" sz="3600" dirty="0"/>
              <a:t>, </a:t>
            </a:r>
            <a:r>
              <a:rPr lang="en-US" sz="3600" dirty="0" err="1"/>
              <a:t>tehdit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müdahale</a:t>
            </a:r>
            <a:r>
              <a:rPr lang="en-US" sz="3600" dirty="0"/>
              <a:t> </a:t>
            </a:r>
            <a:r>
              <a:rPr lang="en-US" sz="3600" dirty="0" err="1"/>
              <a:t>etme</a:t>
            </a:r>
            <a:endParaRPr lang="tr-TR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35" y="2334377"/>
            <a:ext cx="5593949" cy="25935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3242" y="5775526"/>
            <a:ext cx="11652083" cy="498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Mülkiyetin</a:t>
            </a:r>
            <a:r>
              <a:rPr lang="en-US" sz="3600" dirty="0"/>
              <a:t> </a:t>
            </a:r>
            <a:r>
              <a:rPr lang="en-US" sz="3600" dirty="0" err="1"/>
              <a:t>kötüye</a:t>
            </a:r>
            <a:r>
              <a:rPr lang="en-US" sz="3600" dirty="0"/>
              <a:t> </a:t>
            </a:r>
            <a:r>
              <a:rPr lang="en-US" sz="3600" dirty="0" err="1" smtClean="0"/>
              <a:t>kullanılması</a:t>
            </a:r>
            <a:r>
              <a:rPr lang="tr-TR" sz="3600" dirty="0" smtClean="0"/>
              <a:t> </a:t>
            </a:r>
            <a:r>
              <a:rPr lang="en-US" sz="3600" dirty="0" err="1" smtClean="0"/>
              <a:t>veya</a:t>
            </a:r>
            <a:endParaRPr lang="tr-TR" sz="3600" dirty="0"/>
          </a:p>
          <a:p>
            <a:pPr marL="0" indent="0">
              <a:buNone/>
            </a:pPr>
            <a:r>
              <a:rPr lang="en-US" sz="3600" dirty="0" err="1" smtClean="0"/>
              <a:t>tahrip</a:t>
            </a:r>
            <a:r>
              <a:rPr lang="en-US" sz="3600" dirty="0" smtClean="0"/>
              <a:t> </a:t>
            </a:r>
            <a:r>
              <a:rPr lang="en-US" sz="3600" dirty="0" err="1"/>
              <a:t>edilmesi</a:t>
            </a:r>
            <a:endParaRPr lang="tr-TR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65" y="2875555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552" y="4780650"/>
            <a:ext cx="2107531" cy="210753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7238" y="86682"/>
            <a:ext cx="8353425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040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243" y="1529162"/>
            <a:ext cx="11652083" cy="498802"/>
          </a:xfrm>
        </p:spPr>
        <p:txBody>
          <a:bodyPr>
            <a:noAutofit/>
          </a:bodyPr>
          <a:lstStyle/>
          <a:p>
            <a:r>
              <a:rPr lang="en-US" sz="3600" dirty="0" err="1"/>
              <a:t>Güvenli</a:t>
            </a:r>
            <a:r>
              <a:rPr lang="en-US" sz="3600" dirty="0"/>
              <a:t> </a:t>
            </a:r>
            <a:r>
              <a:rPr lang="en-US" sz="3600" dirty="0" err="1" smtClean="0"/>
              <a:t>çalışma</a:t>
            </a:r>
            <a:r>
              <a:rPr lang="en-US" sz="3600" dirty="0" smtClean="0"/>
              <a:t> </a:t>
            </a:r>
            <a:r>
              <a:rPr lang="en-US" sz="3600" dirty="0" err="1"/>
              <a:t>prosedürlerine</a:t>
            </a:r>
            <a:r>
              <a:rPr lang="en-US" sz="3600" dirty="0"/>
              <a:t> </a:t>
            </a:r>
            <a:r>
              <a:rPr lang="en-US" sz="3600" dirty="0" err="1" smtClean="0"/>
              <a:t>uyulmaması</a:t>
            </a:r>
            <a:endParaRPr lang="tr-TR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23" y="2144881"/>
            <a:ext cx="1781175" cy="256222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68842" y="3666625"/>
            <a:ext cx="8823158" cy="1847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/>
              <a:t>Çalışırken</a:t>
            </a:r>
            <a:r>
              <a:rPr lang="en-US" sz="3600" dirty="0"/>
              <a:t> </a:t>
            </a:r>
            <a:r>
              <a:rPr lang="en-US" sz="3600" dirty="0" err="1"/>
              <a:t>uyuşturucu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alkolün</a:t>
            </a:r>
            <a:r>
              <a:rPr lang="en-US" sz="3600" dirty="0"/>
              <a:t> </a:t>
            </a:r>
            <a:r>
              <a:rPr lang="en-US" sz="3600" dirty="0" err="1"/>
              <a:t>etkisi</a:t>
            </a:r>
            <a:r>
              <a:rPr lang="en-US" sz="3600" dirty="0"/>
              <a:t> </a:t>
            </a:r>
            <a:r>
              <a:rPr lang="en-US" sz="3600" dirty="0" err="1"/>
              <a:t>altında</a:t>
            </a:r>
            <a:r>
              <a:rPr lang="en-US" sz="3600" dirty="0"/>
              <a:t> </a:t>
            </a:r>
            <a:r>
              <a:rPr lang="en-US" sz="3600" dirty="0" err="1"/>
              <a:t>olmak</a:t>
            </a:r>
            <a:endParaRPr lang="tr-TR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950" y="4418347"/>
            <a:ext cx="3666145" cy="243965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7238" y="86682"/>
            <a:ext cx="8353425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Kabul Edilemez Davranışlar</a:t>
            </a:r>
            <a:endParaRPr lang="tr-TR" b="1" u="sng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2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332656"/>
            <a:ext cx="6978352" cy="1143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 (Risk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A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Güvenlik</a:t>
            </a:r>
            <a:r>
              <a:rPr lang="en-AU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AU" sz="29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Numaralar</a:t>
            </a:r>
            <a:r>
              <a:rPr lang="tr-TR" sz="29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ı</a:t>
            </a:r>
            <a:endParaRPr lang="tr-TR" sz="2900" dirty="0">
              <a:solidFill>
                <a:schemeClr val="bg1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844824"/>
            <a:ext cx="8229600" cy="40610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dirty="0">
                <a:cs typeface="Arial" pitchFamily="34" charset="0"/>
              </a:rPr>
              <a:t>R - Risk ve    S - Güvenlik numaraları uluslararasıdır.</a:t>
            </a:r>
          </a:p>
          <a:p>
            <a:pPr eaLnBrk="1" hangingPunct="1">
              <a:defRPr/>
            </a:pPr>
            <a:endParaRPr lang="tr-TR" sz="2400" b="1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b="1" dirty="0">
                <a:cs typeface="Arial" pitchFamily="34" charset="0"/>
              </a:rPr>
              <a:t> R - Risk numaraları o malzemenin yol açabileceği zararları ve tehlikeleri gösterir.</a:t>
            </a:r>
          </a:p>
          <a:p>
            <a:pPr eaLnBrk="1" hangingPunct="1">
              <a:defRPr/>
            </a:pPr>
            <a:endParaRPr lang="tr-TR" sz="2400" b="1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tr-TR" sz="2400" b="1" dirty="0">
                <a:cs typeface="Arial" pitchFamily="34" charset="0"/>
              </a:rPr>
              <a:t> S - Güvenlik numaraları o malzemenin kullanımı, depolanması sırasında zararlarının azaltılması ve ortadan kaldırılması için alınması gereken önlemleri belirtir.</a:t>
            </a:r>
          </a:p>
        </p:txBody>
      </p:sp>
      <p:sp>
        <p:nvSpPr>
          <p:cNvPr id="30725" name="5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0426821-0914-41E3-9AE6-0CA2ED37C906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207569" y="188640"/>
          <a:ext cx="7715303" cy="339187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0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5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1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RİSK DURUMLARI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Risk Cümlesi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</a:rPr>
                        <a:t>Risk cümlesinin açık ifadesi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R1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Kuru halde patlayıcıdır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/>
                        <a:t>R2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Şok, sürtünme, alev ve diğer tutuşturucu kaynakları  ile   temasında patlama riski 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R3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Sok, sürtünme, alev ve diğer tutuşturucu kaynakları ile temasında çok ciddi patlama riski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R4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Çok hassas patlayıcı metalik bileşikler oluşturur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Isıtma patlamaya neden olabilir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R35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Ciddi yanıklara sebep olur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R42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 alerji </a:t>
                      </a:r>
                      <a:r>
                        <a:rPr lang="tr-TR" sz="1600" dirty="0" err="1"/>
                        <a:t>apabilir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238348" y="4214819"/>
          <a:ext cx="7643866" cy="14856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4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9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R14/15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Su ile kolay alevlenebilir gaz oluşumuna yol açan şiddetli reaksiyon verebilir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/>
                        <a:t>R15/29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Su ile temasında </a:t>
                      </a:r>
                      <a:r>
                        <a:rPr lang="tr-TR" sz="1600" dirty="0" err="1"/>
                        <a:t>toksik</a:t>
                      </a:r>
                      <a:r>
                        <a:rPr lang="tr-TR" sz="1600" dirty="0"/>
                        <a:t> ve kolay alevlenebilir gaz çıkarır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/>
                        <a:t>R20/21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 ve cilt ile temasında sağlığa zararlıdır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R20/22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 ve yutulduğunda sağlığa zararlıdır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238348" y="6072207"/>
          <a:ext cx="7643866" cy="2971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64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9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R20/21/22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600" dirty="0"/>
                        <a:t>Solunduğunda, cilt ile temasında ve yutulduğunda</a:t>
                      </a:r>
                      <a:r>
                        <a:rPr lang="tr-TR" sz="1600" baseline="0" dirty="0"/>
                        <a:t> </a:t>
                      </a:r>
                      <a:r>
                        <a:rPr lang="tr-TR" sz="1600" dirty="0"/>
                        <a:t>sağlığa zararlıdır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52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1991544" y="188640"/>
          <a:ext cx="8286808" cy="36480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7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8632">
                <a:tc gridSpan="2"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/>
                        <a:t>GÜVENLİK</a:t>
                      </a:r>
                      <a:r>
                        <a:rPr lang="tr-TR" sz="2400" b="1" baseline="0" dirty="0"/>
                        <a:t> TAVSİYELERİ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/>
                        <a:t>Güvenlik Cümlesi</a:t>
                      </a:r>
                      <a:endParaRPr lang="tr-T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Güvenlik cümlesinin açık ifadesi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S1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Kilit altında muhafaza edin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S2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Çocukların </a:t>
                      </a:r>
                      <a:r>
                        <a:rPr lang="tr-TR" sz="1800" dirty="0" err="1"/>
                        <a:t>ulasabilecegi</a:t>
                      </a:r>
                      <a:r>
                        <a:rPr lang="tr-TR" sz="1800" dirty="0"/>
                        <a:t> yerlerden uzak tutun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S3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Serin yerde muhafaza edin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S4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/>
                        <a:t>Yerlesim</a:t>
                      </a:r>
                      <a:r>
                        <a:rPr lang="tr-TR" sz="1800" dirty="0"/>
                        <a:t> alanlarından uzak tutun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S7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Sıkı </a:t>
                      </a:r>
                      <a:r>
                        <a:rPr lang="tr-TR" sz="1800" dirty="0" err="1"/>
                        <a:t>kapatılmıs</a:t>
                      </a:r>
                      <a:r>
                        <a:rPr lang="tr-TR" sz="1800" dirty="0"/>
                        <a:t> kapta muhafaza edin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/>
                        <a:t>S16</a:t>
                      </a:r>
                      <a:endParaRPr lang="tr-T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/>
                        <a:t>Tutyuşturucu</a:t>
                      </a:r>
                      <a:r>
                        <a:rPr lang="tr-TR" sz="1800" dirty="0"/>
                        <a:t> kaynaklardan uzak tutunuz.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919536" y="4365105"/>
          <a:ext cx="8358246" cy="197194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38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0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084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S1/2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Kilit altında ve çocukların </a:t>
                      </a:r>
                      <a:r>
                        <a:rPr lang="tr-TR" sz="1800" dirty="0" err="1"/>
                        <a:t>ulasamayacagı</a:t>
                      </a:r>
                      <a:r>
                        <a:rPr lang="tr-TR" sz="1800" dirty="0"/>
                        <a:t> bir yerde muhafaza edin</a:t>
                      </a:r>
                      <a:endParaRPr lang="tr-TR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839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S3/7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Kabı, serin bir yerde ve </a:t>
                      </a:r>
                      <a:r>
                        <a:rPr lang="tr-TR" sz="1800" dirty="0" err="1"/>
                        <a:t>ağzıı</a:t>
                      </a:r>
                      <a:r>
                        <a:rPr lang="tr-TR" sz="1800" dirty="0"/>
                        <a:t> sıkıca kapalı olarak  muhafaza edin</a:t>
                      </a:r>
                      <a:endParaRPr lang="tr-TR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8985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S3/9/14/49</a:t>
                      </a:r>
                      <a:endParaRPr lang="tr-TR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Sadece orijinal kabında serin ve iyi havalandırılan bir yerde ........'den uzak tutarak muhafaza edin. </a:t>
                      </a:r>
                      <a:endParaRPr lang="tr-TR" sz="18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3398643" y="392946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S64</a:t>
            </a:r>
          </a:p>
        </p:txBody>
      </p:sp>
      <p:cxnSp>
        <p:nvCxnSpPr>
          <p:cNvPr id="9" name="8 Düz Ok Bağlayıcısı"/>
          <p:cNvCxnSpPr/>
          <p:nvPr/>
        </p:nvCxnSpPr>
        <p:spPr>
          <a:xfrm>
            <a:off x="2318523" y="4082771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809720" y="1714488"/>
          <a:ext cx="6143668" cy="45557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7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400" b="1" kern="1200" dirty="0"/>
                        <a:t>Ambalajın Kapasitesi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400" b="1" kern="1200" dirty="0"/>
                        <a:t>Etiket Boyutu (mm)</a:t>
                      </a:r>
                      <a:endParaRPr lang="tr-T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55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X &lt; 3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52 x 74 (a8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899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3 litre &gt; X &lt; 50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74 x 105 (a7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8997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50 litre &gt; X &lt; 500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105 x 148 (a6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551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X &gt; 500 litre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2000" kern="1200" dirty="0"/>
                        <a:t>En az 148 x 210 (a5 boyutu)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098" name="Picture 2" descr="http://www.tasarland.com/images/urunler/Kurumsal-Kimlikler/TL1137/image/TL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41" y="2357430"/>
            <a:ext cx="2196999" cy="3020916"/>
          </a:xfrm>
          <a:prstGeom prst="rect">
            <a:avLst/>
          </a:prstGeom>
          <a:noFill/>
        </p:spPr>
      </p:pic>
      <p:sp>
        <p:nvSpPr>
          <p:cNvPr id="6" name="5 Yuvarlatılmış Dikdörtgen"/>
          <p:cNvSpPr/>
          <p:nvPr/>
        </p:nvSpPr>
        <p:spPr>
          <a:xfrm>
            <a:off x="4024298" y="428604"/>
            <a:ext cx="4442836" cy="836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381488" y="500042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ETİKET BOYUTU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kimya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4 Veri Yer Tutucusu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1247C6F-06F0-4CE3-A14F-F6DD554310B5}" type="datetime1">
              <a:rPr lang="tr-TR" smtClean="0">
                <a:solidFill>
                  <a:srgbClr val="FFFFFF"/>
                </a:solidFill>
              </a:rPr>
              <a:pPr/>
              <a:t>07.05.2020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7891" name="3 Altbilgi Yer Tutucusu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tr-TR">
                <a:solidFill>
                  <a:srgbClr val="FFFFFF"/>
                </a:solidFill>
              </a:rPr>
              <a:t>ASG</a:t>
            </a:r>
          </a:p>
        </p:txBody>
      </p:sp>
      <p:sp>
        <p:nvSpPr>
          <p:cNvPr id="3789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B880E-4812-4F5A-B823-C7B316D6D0C9}" type="slidenum">
              <a:rPr lang="tr-TR" smtClean="0">
                <a:solidFill>
                  <a:srgbClr val="FFFFFF"/>
                </a:solidFill>
              </a:rPr>
              <a:pPr/>
              <a:t>9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2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1979</Words>
  <Application>Microsoft Office PowerPoint</Application>
  <PresentationFormat>Widescreen</PresentationFormat>
  <Paragraphs>352</Paragraphs>
  <Slides>47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Adobe Fan Heiti Std B</vt:lpstr>
      <vt:lpstr>Arial</vt:lpstr>
      <vt:lpstr>Calibri</vt:lpstr>
      <vt:lpstr>Calibri Light</vt:lpstr>
      <vt:lpstr>Times New Roman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R (Risk) ve  S (Güvenlik) Numaraları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Depolama</vt:lpstr>
      <vt:lpstr>Depolama</vt:lpstr>
      <vt:lpstr>Kimyasalları depolama-5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Kimyasal maddelerle çalışmalarda yapılacak risk değerlendirmesinde dikkate alınacak hususlar: </vt:lpstr>
      <vt:lpstr>Tehlikeli kimyasal maddelerle çalışmalarda  alınması gereken önlemler:</vt:lpstr>
      <vt:lpstr>Tehlikeli kimyasal maddelerle çalışmalarda  alınması gereken önlemler (devam) :</vt:lpstr>
      <vt:lpstr>YANİ;</vt:lpstr>
      <vt:lpstr>PowerPoint Presentation</vt:lpstr>
      <vt:lpstr>Bir iş yerinde en sık karşılaşılan risk etmenleri nelerdir?</vt:lpstr>
      <vt:lpstr>PowerPoint Presentation</vt:lpstr>
      <vt:lpstr>PowerPoint Presentation</vt:lpstr>
      <vt:lpstr>Gürültü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Çalışma ve Sosyal Güvenlik Bakanlığı- İŞ SAĞLIĞI VE GÜVENLİĞİNE İLİŞKİN TEHLİKE SINIFLARI LİSTESİ TEBLİĞİ’ne göre 3 tip tehlike sınıfı vardır:  1) Az tehlikeli işyerleri  2) Tehlikeli işyerleri  3) Çok tehlikeli işyerleri</vt:lpstr>
      <vt:lpstr>PowerPoint Presentation</vt:lpstr>
      <vt:lpstr>Kabul Edilemez Davranışlar</vt:lpstr>
      <vt:lpstr>PowerPoint Presentation</vt:lpstr>
      <vt:lpstr>Kabul Edilemez Davranışlar</vt:lpstr>
      <vt:lpstr>Kabul Edilemez Davranışlar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Review</cp:lastModifiedBy>
  <cp:revision>5</cp:revision>
  <dcterms:created xsi:type="dcterms:W3CDTF">2020-05-03T17:29:52Z</dcterms:created>
  <dcterms:modified xsi:type="dcterms:W3CDTF">2020-05-07T11:58:15Z</dcterms:modified>
</cp:coreProperties>
</file>