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0"/>
  </p:notesMasterIdLst>
  <p:sldIdLst>
    <p:sldId id="257" r:id="rId2"/>
    <p:sldId id="268" r:id="rId3"/>
    <p:sldId id="262" r:id="rId4"/>
    <p:sldId id="263" r:id="rId5"/>
    <p:sldId id="264" r:id="rId6"/>
    <p:sldId id="265" r:id="rId7"/>
    <p:sldId id="266" r:id="rId8"/>
    <p:sldId id="267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87" autoAdjust="0"/>
  </p:normalViewPr>
  <p:slideViewPr>
    <p:cSldViewPr>
      <p:cViewPr>
        <p:scale>
          <a:sx n="120" d="100"/>
          <a:sy n="120" d="100"/>
        </p:scale>
        <p:origin x="-13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>
                <a:latin typeface="Garamond" panose="02020404030301010803" pitchFamily="18" charset="0"/>
              </a:rPr>
              <a:t>ULS219 </a:t>
            </a:r>
            <a:r>
              <a:rPr lang="tr-TR" sz="4000" dirty="0">
                <a:latin typeface="Garamond" panose="02020404030301010803" pitchFamily="18" charset="0"/>
              </a:rPr>
              <a:t/>
            </a:r>
            <a:br>
              <a:rPr lang="tr-TR" sz="4000" dirty="0">
                <a:latin typeface="Garamond" panose="02020404030301010803" pitchFamily="18" charset="0"/>
              </a:rPr>
            </a:br>
            <a:r>
              <a:rPr lang="tr-TR" sz="4000" dirty="0" err="1">
                <a:latin typeface="Garamond" panose="02020404030301010803" pitchFamily="18" charset="0"/>
              </a:rPr>
              <a:t>UluslararasI</a:t>
            </a:r>
            <a:r>
              <a:rPr lang="tr-TR" sz="4000" dirty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16"/>
          </a:xfrm>
        </p:spPr>
        <p:txBody>
          <a:bodyPr>
            <a:normAutofit/>
          </a:bodyPr>
          <a:lstStyle/>
          <a:p>
            <a:endParaRPr lang="tr-TR" i="0" dirty="0" smtClean="0">
              <a:latin typeface="Garamond" panose="02020404030301010803" pitchFamily="18" charset="0"/>
            </a:endParaRPr>
          </a:p>
          <a:p>
            <a:r>
              <a:rPr lang="tr-TR" i="0" dirty="0" smtClean="0">
                <a:latin typeface="Garamond" panose="02020404030301010803" pitchFamily="18" charset="0"/>
              </a:rPr>
              <a:t>Atay </a:t>
            </a:r>
            <a:r>
              <a:rPr lang="tr-TR" i="0" dirty="0">
                <a:latin typeface="Garamond" panose="02020404030301010803" pitchFamily="18" charset="0"/>
              </a:rPr>
              <a:t>Akdevelioğlu</a:t>
            </a:r>
          </a:p>
          <a:p>
            <a:r>
              <a:rPr lang="tr-TR" i="0" dirty="0">
                <a:latin typeface="Garamond" panose="02020404030301010803" pitchFamily="18" charset="0"/>
              </a:rPr>
              <a:t>Ankara Ü. Siyasal Bilgiler F.</a:t>
            </a:r>
          </a:p>
          <a:p>
            <a:pPr indent="0" algn="ctr">
              <a:buNone/>
            </a:pPr>
            <a:endParaRPr lang="tr-TR" sz="1000" dirty="0" smtClean="0"/>
          </a:p>
        </p:txBody>
      </p:sp>
    </p:spTree>
    <p:extLst>
      <p:ext uri="{BB962C8B-B14F-4D97-AF65-F5344CB8AC3E}">
        <p14:creationId xmlns:p14="http://schemas.microsoft.com/office/powerpoint/2010/main" val="13234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smtClean="0"/>
              <a:t>XI. </a:t>
            </a:r>
            <a:r>
              <a:rPr lang="tr-TR" sz="4000" dirty="0"/>
              <a:t>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600" dirty="0" smtClean="0"/>
          </a:p>
          <a:p>
            <a:pPr indent="0" algn="ctr">
              <a:buNone/>
            </a:pPr>
            <a:r>
              <a:rPr lang="tr-TR" sz="4000" dirty="0"/>
              <a:t>Küresel </a:t>
            </a:r>
            <a:r>
              <a:rPr lang="tr-TR" sz="4000" dirty="0" smtClean="0"/>
              <a:t>Ekonomi-II</a:t>
            </a:r>
            <a:endParaRPr lang="tr-TR" sz="4000" dirty="0"/>
          </a:p>
          <a:p>
            <a:pPr indent="0" algn="ctr">
              <a:buNone/>
            </a:pPr>
            <a:endParaRPr lang="tr-TR" sz="2000" dirty="0"/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/>
              <a:t>Zorunlu Okuma: Andrew </a:t>
            </a:r>
            <a:r>
              <a:rPr lang="tr-TR" sz="1400" dirty="0" err="1"/>
              <a:t>Heywood</a:t>
            </a:r>
            <a:r>
              <a:rPr lang="tr-TR" sz="1400" dirty="0"/>
              <a:t>, ‘‘4. Bölüm: Küresel Çağda Ekonomi’’, </a:t>
            </a:r>
            <a:r>
              <a:rPr lang="tr-TR" sz="1400" i="1" dirty="0"/>
              <a:t>Küresel Siyaset</a:t>
            </a:r>
            <a:r>
              <a:rPr lang="tr-TR" sz="1400" dirty="0"/>
              <a:t>, çev. N. Uslu ve H. Özdemir, Ankara, Adres Yayınları, 2013, s. 119-148.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3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 smtClean="0">
                <a:latin typeface="Garamond" panose="02020404030301010803" pitchFamily="18" charset="0"/>
              </a:rPr>
              <a:t>NEO-</a:t>
            </a:r>
            <a:r>
              <a:rPr lang="tr-TR" sz="2000" dirty="0" err="1" smtClean="0">
                <a:latin typeface="Garamond" panose="02020404030301010803" pitchFamily="18" charset="0"/>
              </a:rPr>
              <a:t>LİberalİzmE</a:t>
            </a:r>
            <a:r>
              <a:rPr lang="tr-TR" sz="2000" dirty="0" smtClean="0">
                <a:latin typeface="Garamond" panose="02020404030301010803" pitchFamily="18" charset="0"/>
              </a:rPr>
              <a:t> </a:t>
            </a:r>
            <a:r>
              <a:rPr lang="tr-TR" sz="2000" dirty="0" err="1" smtClean="0">
                <a:latin typeface="Garamond" panose="02020404030301010803" pitchFamily="18" charset="0"/>
              </a:rPr>
              <a:t>Eleştİrİler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tr-TR" sz="2000" dirty="0" err="1" smtClean="0">
                <a:latin typeface="Garamond" panose="02020404030301010803" pitchFamily="18" charset="0"/>
              </a:rPr>
              <a:t>Cox</a:t>
            </a:r>
            <a:endParaRPr lang="tr-TR" sz="2000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Neo-liberal kapitalist modelin </a:t>
            </a:r>
            <a:r>
              <a:rPr lang="tr-TR" sz="1600" dirty="0" err="1" smtClean="0">
                <a:latin typeface="Garamond" panose="02020404030301010803" pitchFamily="18" charset="0"/>
              </a:rPr>
              <a:t>hiper</a:t>
            </a:r>
            <a:r>
              <a:rPr lang="tr-TR" sz="1600" dirty="0" smtClean="0">
                <a:latin typeface="Garamond" panose="02020404030301010803" pitchFamily="18" charset="0"/>
              </a:rPr>
              <a:t>-küreselleşmeye yol açtığını ve bunun da kendi içinde çelişkiler barındırdığını söylemiştir.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Devletlerin </a:t>
            </a:r>
            <a:r>
              <a:rPr lang="tr-TR" sz="1600" dirty="0" err="1" smtClean="0">
                <a:latin typeface="Garamond" panose="02020404030301010803" pitchFamily="18" charset="0"/>
              </a:rPr>
              <a:t>uluslararasılaştığını</a:t>
            </a:r>
            <a:r>
              <a:rPr lang="tr-TR" sz="1600" dirty="0" smtClean="0">
                <a:latin typeface="Garamond" panose="02020404030301010803" pitchFamily="18" charset="0"/>
              </a:rPr>
              <a:t> ve bunun sonucunda, devletlerin kendi kamuoylarının yerine ulus-ötesi büyük şirketlerin çıkarlarını korumaya yöneldiğini söyleyen </a:t>
            </a:r>
            <a:r>
              <a:rPr lang="tr-TR" sz="1600" dirty="0" err="1" smtClean="0">
                <a:latin typeface="Garamond" panose="02020404030301010803" pitchFamily="18" charset="0"/>
              </a:rPr>
              <a:t>Cox</a:t>
            </a:r>
            <a:r>
              <a:rPr lang="tr-TR" sz="1600" dirty="0" smtClean="0">
                <a:latin typeface="Garamond" panose="02020404030301010803" pitchFamily="18" charset="0"/>
              </a:rPr>
              <a:t>; bu durumu demokrasi açığı olarak adlandırmıştır.</a:t>
            </a:r>
            <a:endParaRPr lang="tr-TR" sz="1600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Çevre ülkelerde devletler, nihai yıkımı geciktirmeye çabalamaktan başka bir şey yapamamaktadır.</a:t>
            </a:r>
            <a:endParaRPr lang="tr-TR" sz="1600" dirty="0" smtClean="0"/>
          </a:p>
        </p:txBody>
      </p:sp>
    </p:spTree>
    <p:extLst>
      <p:ext uri="{BB962C8B-B14F-4D97-AF65-F5344CB8AC3E}">
        <p14:creationId xmlns:p14="http://schemas.microsoft.com/office/powerpoint/2010/main" val="13353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NEO-</a:t>
            </a:r>
            <a:r>
              <a:rPr lang="tr-TR" sz="2000" dirty="0" err="1">
                <a:latin typeface="Garamond" panose="02020404030301010803" pitchFamily="18" charset="0"/>
              </a:rPr>
              <a:t>LİberalİzmE</a:t>
            </a:r>
            <a:r>
              <a:rPr lang="tr-TR" sz="2000" dirty="0">
                <a:latin typeface="Garamond" panose="02020404030301010803" pitchFamily="18" charset="0"/>
              </a:rPr>
              <a:t> </a:t>
            </a:r>
            <a:r>
              <a:rPr lang="tr-TR" sz="2000" dirty="0" err="1">
                <a:latin typeface="Garamond" panose="02020404030301010803" pitchFamily="18" charset="0"/>
              </a:rPr>
              <a:t>Eleştİrİler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sz="1900" dirty="0" err="1" smtClean="0">
                <a:latin typeface="Garamond" panose="02020404030301010803" pitchFamily="18" charset="0"/>
              </a:rPr>
              <a:t>Klein</a:t>
            </a:r>
            <a:endParaRPr lang="tr-TR" sz="1900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Neo-liberalizmin bir ‘felaket kapitalizmi’ olduğunu söylemiştir. </a:t>
            </a:r>
            <a:r>
              <a:rPr lang="tr-TR" sz="1700" dirty="0" smtClean="0">
                <a:latin typeface="Garamond" panose="02020404030301010803" pitchFamily="18" charset="0"/>
              </a:rPr>
              <a:t>Ekonomik şoklar, krizler, sert iniş-çıkışlar, bu felaketin sadece görünen yüzüdür.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ABD’nin Allende’nin öldürülmesinden başlayarak, teröre karşı savaş çerçevesinde giriştiği askeri müdahaleler ver yayılmanın asıl nedeni de </a:t>
            </a:r>
            <a:r>
              <a:rPr lang="tr-TR" sz="1700" dirty="0" err="1" smtClean="0">
                <a:latin typeface="Garamond" panose="02020404030301010803" pitchFamily="18" charset="0"/>
              </a:rPr>
              <a:t>neo</a:t>
            </a:r>
            <a:r>
              <a:rPr lang="tr-TR" sz="1700" dirty="0" smtClean="0">
                <a:latin typeface="Garamond" panose="02020404030301010803" pitchFamily="18" charset="0"/>
              </a:rPr>
              <a:t>-liberal ekonomi anlayışıdır </a:t>
            </a:r>
            <a:r>
              <a:rPr lang="tr-TR" sz="1700" dirty="0" err="1" smtClean="0">
                <a:latin typeface="Garamond" panose="02020404030301010803" pitchFamily="18" charset="0"/>
              </a:rPr>
              <a:t>Klein’a</a:t>
            </a:r>
            <a:r>
              <a:rPr lang="tr-TR" sz="1700" dirty="0" smtClean="0">
                <a:latin typeface="Garamond" panose="02020404030301010803" pitchFamily="18" charset="0"/>
              </a:rPr>
              <a:t> göre.</a:t>
            </a:r>
            <a:endParaRPr lang="tr-TR" sz="1700" dirty="0">
              <a:latin typeface="Garamond" panose="02020404030301010803" pitchFamily="18" charset="0"/>
            </a:endParaRPr>
          </a:p>
          <a:p>
            <a:pPr indent="0">
              <a:spcBef>
                <a:spcPts val="0"/>
              </a:spcBef>
              <a:buNone/>
            </a:pPr>
            <a:endParaRPr lang="tr-TR" sz="1600" dirty="0" smtClean="0">
              <a:latin typeface="Garamond" panose="02020404030301010803" pitchFamily="18" charset="0"/>
            </a:endParaRP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66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NEO-</a:t>
            </a:r>
            <a:r>
              <a:rPr lang="tr-TR" sz="2000" dirty="0" err="1">
                <a:latin typeface="Garamond" panose="02020404030301010803" pitchFamily="18" charset="0"/>
              </a:rPr>
              <a:t>LİberalİzmE</a:t>
            </a:r>
            <a:r>
              <a:rPr lang="tr-TR" sz="2000" dirty="0">
                <a:latin typeface="Garamond" panose="02020404030301010803" pitchFamily="18" charset="0"/>
              </a:rPr>
              <a:t> </a:t>
            </a:r>
            <a:r>
              <a:rPr lang="tr-TR" sz="2000" dirty="0" err="1">
                <a:latin typeface="Garamond" panose="02020404030301010803" pitchFamily="18" charset="0"/>
              </a:rPr>
              <a:t>Eleştİrİler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tr-TR" dirty="0" err="1" smtClean="0">
                <a:latin typeface="Garamond" panose="02020404030301010803" pitchFamily="18" charset="0"/>
              </a:rPr>
              <a:t>Strange</a:t>
            </a:r>
            <a:endParaRPr lang="tr-TR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Neo-liberal ekonomiyi, kumarhane kapitalizmi olarak adlandırmıştır.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 err="1" smtClean="0">
                <a:latin typeface="Garamond" panose="02020404030301010803" pitchFamily="18" charset="0"/>
              </a:rPr>
              <a:t>Mâli</a:t>
            </a:r>
            <a:r>
              <a:rPr lang="tr-TR" sz="1600" dirty="0" smtClean="0">
                <a:latin typeface="Garamond" panose="02020404030301010803" pitchFamily="18" charset="0"/>
              </a:rPr>
              <a:t> piyasaların spekülatif balonlar yarattığını ve bu balonların sonucu olan istikrarsızlığa karşı devletlerin çaresiz kaldığını söylemiştir. Ona göre devletler, </a:t>
            </a:r>
            <a:r>
              <a:rPr lang="tr-TR" sz="1600" dirty="0" err="1" smtClean="0">
                <a:latin typeface="Garamond" panose="02020404030301010803" pitchFamily="18" charset="0"/>
              </a:rPr>
              <a:t>mâli</a:t>
            </a:r>
            <a:r>
              <a:rPr lang="tr-TR" sz="1600" dirty="0" smtClean="0">
                <a:latin typeface="Garamond" panose="02020404030301010803" pitchFamily="18" charset="0"/>
              </a:rPr>
              <a:t> piyasaların kaprislerini tatmin etmeye çalışmak zorunda bırakılmıştır.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Dünyada dolaşan para miktarı öylesine büyüktür ki, reel ekonomi ile bir bağlantısı kalmamıştır. Dolayısıyla, ekonomik gelişme algısı yanıltıcıdır.</a:t>
            </a:r>
            <a:endParaRPr lang="tr-TR" sz="1600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tr-TR" sz="1700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40326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NEO-</a:t>
            </a:r>
            <a:r>
              <a:rPr lang="tr-TR" sz="2000" dirty="0" err="1">
                <a:latin typeface="Garamond" panose="02020404030301010803" pitchFamily="18" charset="0"/>
              </a:rPr>
              <a:t>LİberalİzmE</a:t>
            </a:r>
            <a:r>
              <a:rPr lang="tr-TR" sz="2000" dirty="0">
                <a:latin typeface="Garamond" panose="02020404030301010803" pitchFamily="18" charset="0"/>
              </a:rPr>
              <a:t> </a:t>
            </a:r>
            <a:r>
              <a:rPr lang="tr-TR" sz="2000" dirty="0" err="1">
                <a:latin typeface="Garamond" panose="02020404030301010803" pitchFamily="18" charset="0"/>
              </a:rPr>
              <a:t>Eleştİrİler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2008 Küresel </a:t>
            </a:r>
            <a:r>
              <a:rPr lang="tr-TR" dirty="0" err="1" smtClean="0">
                <a:latin typeface="Garamond" panose="02020404030301010803" pitchFamily="18" charset="0"/>
              </a:rPr>
              <a:t>Mâli</a:t>
            </a:r>
            <a:r>
              <a:rPr lang="tr-TR" dirty="0" smtClean="0">
                <a:latin typeface="Garamond" panose="02020404030301010803" pitchFamily="18" charset="0"/>
              </a:rPr>
              <a:t> Kriz</a:t>
            </a:r>
            <a:endParaRPr lang="tr-TR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</a:t>
            </a:r>
            <a:r>
              <a:rPr lang="tr-TR" sz="1600" dirty="0" smtClean="0"/>
              <a:t>ABD’de kredilerin geri ödenmesinde başlayan tıkanıklığın yarattığı sorunlar, </a:t>
            </a:r>
            <a:r>
              <a:rPr lang="tr-TR" sz="1600" dirty="0" err="1" smtClean="0"/>
              <a:t>Lehman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Brothers’ın</a:t>
            </a:r>
            <a:r>
              <a:rPr lang="tr-TR" sz="1600" dirty="0" smtClean="0"/>
              <a:t> iflasıyla zirveye ulaştı ve 1929 hatıralarını canlandırdı.</a:t>
            </a:r>
            <a:endParaRPr lang="tr-TR" sz="1600" dirty="0" smtClean="0"/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ABD devleti krizin derinleşmemesi için, tüm </a:t>
            </a:r>
            <a:r>
              <a:rPr lang="tr-TR" sz="1600" dirty="0" err="1" smtClean="0"/>
              <a:t>neo</a:t>
            </a:r>
            <a:r>
              <a:rPr lang="tr-TR" sz="1600" dirty="0" smtClean="0"/>
              <a:t>-liberal ilkelere taban </a:t>
            </a:r>
            <a:r>
              <a:rPr lang="tr-TR" sz="1600" dirty="0" err="1" smtClean="0"/>
              <a:t>taban</a:t>
            </a:r>
            <a:r>
              <a:rPr lang="tr-TR" sz="1600" dirty="0" smtClean="0"/>
              <a:t> zıt olan geniş ölçekli bir kurtarma paketi açtı. Trilyon dolar civarında devlet parası, özel finans kuruluşlarına aktarıldı ve bu sayede krizin derinleşmesi önlenebildi.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90159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NEO-</a:t>
            </a:r>
            <a:r>
              <a:rPr lang="tr-TR" sz="2000" dirty="0" err="1">
                <a:latin typeface="Garamond" panose="02020404030301010803" pitchFamily="18" charset="0"/>
              </a:rPr>
              <a:t>LİberalİzmE</a:t>
            </a:r>
            <a:r>
              <a:rPr lang="tr-TR" sz="2000" dirty="0">
                <a:latin typeface="Garamond" panose="02020404030301010803" pitchFamily="18" charset="0"/>
              </a:rPr>
              <a:t> </a:t>
            </a:r>
            <a:r>
              <a:rPr lang="tr-TR" sz="2000" dirty="0" err="1">
                <a:latin typeface="Garamond" panose="02020404030301010803" pitchFamily="18" charset="0"/>
              </a:rPr>
              <a:t>Eleştİrİler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tr-TR" dirty="0">
                <a:latin typeface="Garamond" panose="02020404030301010803" pitchFamily="18" charset="0"/>
              </a:rPr>
              <a:t>2008 Küresel </a:t>
            </a:r>
            <a:r>
              <a:rPr lang="tr-TR" dirty="0" err="1">
                <a:latin typeface="Garamond" panose="02020404030301010803" pitchFamily="18" charset="0"/>
              </a:rPr>
              <a:t>Mâli</a:t>
            </a:r>
            <a:r>
              <a:rPr lang="tr-TR" dirty="0">
                <a:latin typeface="Garamond" panose="02020404030301010803" pitchFamily="18" charset="0"/>
              </a:rPr>
              <a:t> Kriz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 err="1" smtClean="0">
                <a:latin typeface="Garamond" panose="02020404030301010803" pitchFamily="18" charset="0"/>
              </a:rPr>
              <a:t>Mâli</a:t>
            </a:r>
            <a:r>
              <a:rPr lang="tr-TR" sz="1600" dirty="0" smtClean="0">
                <a:latin typeface="Garamond" panose="02020404030301010803" pitchFamily="18" charset="0"/>
              </a:rPr>
              <a:t> krizin ABD devletinin müdahalesiyle derinleşmemesine rağmen, küresel bir durgunluk dönemine girildi.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Küresel durgunluğu aşabilmek için tüm merkez bankaları son derece gevşek para politikası uygulamaya başladılar. Bu politikalar durgunluğu frenledi ama gevşek para politikalarını sona erdirecek kadar küresel ekonomi toparlanamadı.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Krizin bitip bitmediği halen tartışma konusu.</a:t>
            </a:r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NEO-</a:t>
            </a:r>
            <a:r>
              <a:rPr lang="tr-TR" sz="2000" dirty="0" err="1">
                <a:latin typeface="Garamond" panose="02020404030301010803" pitchFamily="18" charset="0"/>
              </a:rPr>
              <a:t>LİberalİzmE</a:t>
            </a:r>
            <a:r>
              <a:rPr lang="tr-TR" sz="2000" dirty="0">
                <a:latin typeface="Garamond" panose="02020404030301010803" pitchFamily="18" charset="0"/>
              </a:rPr>
              <a:t> </a:t>
            </a:r>
            <a:r>
              <a:rPr lang="tr-TR" sz="2000" dirty="0" err="1">
                <a:latin typeface="Garamond" panose="02020404030301010803" pitchFamily="18" charset="0"/>
              </a:rPr>
              <a:t>Eleştİrİler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Neo-liberalizmin </a:t>
            </a:r>
            <a:r>
              <a:rPr lang="tr-TR" dirty="0" err="1" smtClean="0">
                <a:latin typeface="Garamond" panose="02020404030301010803" pitchFamily="18" charset="0"/>
              </a:rPr>
              <a:t>Çevre’ye</a:t>
            </a:r>
            <a:r>
              <a:rPr lang="tr-TR" dirty="0" smtClean="0">
                <a:latin typeface="Garamond" panose="02020404030301010803" pitchFamily="18" charset="0"/>
              </a:rPr>
              <a:t> etkisi</a:t>
            </a:r>
            <a:endParaRPr lang="tr-TR" dirty="0" smtClean="0">
              <a:latin typeface="Garamond" panose="02020404030301010803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Merkez 2008 krizi ile uğraşırken, </a:t>
            </a:r>
            <a:r>
              <a:rPr lang="tr-TR" sz="1600" dirty="0" err="1" smtClean="0">
                <a:latin typeface="Garamond" panose="02020404030301010803" pitchFamily="18" charset="0"/>
              </a:rPr>
              <a:t>neo</a:t>
            </a:r>
            <a:r>
              <a:rPr lang="tr-TR" sz="1600" dirty="0">
                <a:latin typeface="Garamond" panose="02020404030301010803" pitchFamily="18" charset="0"/>
              </a:rPr>
              <a:t>-liberalizmin </a:t>
            </a:r>
            <a:r>
              <a:rPr lang="tr-TR" sz="1600" dirty="0" smtClean="0">
                <a:latin typeface="Garamond" panose="02020404030301010803" pitchFamily="18" charset="0"/>
              </a:rPr>
              <a:t>etkisi </a:t>
            </a:r>
            <a:r>
              <a:rPr lang="tr-TR" sz="1600" dirty="0" err="1" smtClean="0">
                <a:latin typeface="Garamond" panose="02020404030301010803" pitchFamily="18" charset="0"/>
              </a:rPr>
              <a:t>Çevre’de</a:t>
            </a:r>
            <a:r>
              <a:rPr lang="tr-TR" sz="1600" dirty="0" smtClean="0">
                <a:latin typeface="Garamond" panose="02020404030301010803" pitchFamily="18" charset="0"/>
              </a:rPr>
              <a:t> geri döndürülmesi çok zor yapısal dönüşümlere neden oldu.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Çevre ülkeleri tarihlerinin en yüksek borçlanma miktarlarına ulaştılar.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Borçların dışında, sıcak paranın akışındaki her sıkıntı, Çevre ülkelerinde sarsıntılar yaratmaya başladı.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 err="1" smtClean="0">
                <a:latin typeface="Garamond" panose="02020404030301010803" pitchFamily="18" charset="0"/>
              </a:rPr>
              <a:t>Çevre’nin</a:t>
            </a:r>
            <a:r>
              <a:rPr lang="tr-TR" sz="1600" dirty="0" smtClean="0">
                <a:latin typeface="Garamond" panose="02020404030301010803" pitchFamily="18" charset="0"/>
              </a:rPr>
              <a:t> Merkez’e tek taraflı bağımlılığı derinleşti ve </a:t>
            </a:r>
            <a:r>
              <a:rPr lang="tr-TR" sz="1600" dirty="0" err="1" smtClean="0">
                <a:latin typeface="Garamond" panose="02020404030301010803" pitchFamily="18" charset="0"/>
              </a:rPr>
              <a:t>Çevre’de</a:t>
            </a:r>
            <a:r>
              <a:rPr lang="tr-TR" sz="1600" dirty="0" smtClean="0">
                <a:latin typeface="Garamond" panose="02020404030301010803" pitchFamily="18" charset="0"/>
              </a:rPr>
              <a:t> işgücü taşeronlaştı.</a:t>
            </a:r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4611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675</TotalTime>
  <Words>418</Words>
  <Application>Microsoft Office PowerPoint</Application>
  <PresentationFormat>Ekran Gösterisi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Moda Tasarımı</vt:lpstr>
      <vt:lpstr>ULS219  UluslararasI Polİtİka-I</vt:lpstr>
      <vt:lpstr>XI. hafta</vt:lpstr>
      <vt:lpstr>NEO-LİberalİzmE Eleştİrİler</vt:lpstr>
      <vt:lpstr>NEO-LİberalİzmE Eleştİrİler</vt:lpstr>
      <vt:lpstr>NEO-LİberalİzmE Eleştİrİler</vt:lpstr>
      <vt:lpstr>NEO-LİberalİzmE Eleştİrİler</vt:lpstr>
      <vt:lpstr>NEO-LİberalİzmE Eleştİrİler</vt:lpstr>
      <vt:lpstr>NEO-LİberalİzmE Eleştİrİler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177</cp:revision>
  <dcterms:created xsi:type="dcterms:W3CDTF">2018-02-05T17:47:31Z</dcterms:created>
  <dcterms:modified xsi:type="dcterms:W3CDTF">2020-01-13T03:33:41Z</dcterms:modified>
</cp:coreProperties>
</file>