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handoutMasterIdLst>
    <p:handoutMasterId r:id="rId13"/>
  </p:handoutMasterIdLst>
  <p:sldIdLst>
    <p:sldId id="265" r:id="rId2"/>
    <p:sldId id="262" r:id="rId3"/>
    <p:sldId id="263" r:id="rId4"/>
    <p:sldId id="264" r:id="rId5"/>
    <p:sldId id="266" r:id="rId6"/>
    <p:sldId id="267" r:id="rId7"/>
    <p:sldId id="268" r:id="rId8"/>
    <p:sldId id="269" r:id="rId9"/>
    <p:sldId id="270" r:id="rId10"/>
    <p:sldId id="27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0F1D1B-AD41-4F3B-9091-A69A7B0FFF4A}" type="datetimeFigureOut">
              <a:rPr lang="en-US" smtClean="0"/>
              <a:t>1/10/2018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948430-732F-48AA-A129-1BDBE1E1EA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3658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97C52A-5ACD-4127-A0DC-1AC4825296E3}" type="datetimeFigureOut">
              <a:rPr lang="en-US" smtClean="0"/>
              <a:t>1/10/2018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24575E-4A84-4768-9B80-C46DFC7A0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592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44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4FF14-0549-42E5-B534-EC6EF10B2106}" type="datetime1">
              <a:rPr lang="en-US" smtClean="0"/>
              <a:t>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AÜHF İktisat – F. Kemal Kızılca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4F4D8376-711E-49DB-83F9-2966582501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44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BD11E-9E16-4549-B2C3-E348452854D5}" type="datetime1">
              <a:rPr lang="en-US" smtClean="0"/>
              <a:t>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AÜHF İktisat – F. Kemal Kızılca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899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B91C4-9774-4A06-93D7-A2CB8F4C6A60}" type="datetime1">
              <a:rPr lang="en-US" smtClean="0"/>
              <a:t>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AÜHF İktisat – F. Kemal Kızılca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079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347730"/>
            <a:ext cx="10058400" cy="940157"/>
          </a:xfrm>
        </p:spPr>
        <p:txBody>
          <a:bodyPr>
            <a:normAutofit/>
          </a:bodyPr>
          <a:lstStyle>
            <a:lvl1pPr>
              <a:defRPr sz="36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468192"/>
            <a:ext cx="10058400" cy="4704008"/>
          </a:xfrm>
        </p:spPr>
        <p:txBody>
          <a:bodyPr/>
          <a:lstStyle>
            <a:lvl1pPr>
              <a:defRPr sz="2400" baseline="0"/>
            </a:lvl1pPr>
            <a:lvl2pPr>
              <a:defRPr sz="2200" baseline="0"/>
            </a:lvl2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24CF3-6FB5-4190-BA6C-9EC03856690C}" type="datetime1">
              <a:rPr lang="en-US" smtClean="0"/>
              <a:t>1/10/2018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AÜHF İktisat – F. Kemal Kızılca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291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49D9C418-5D20-436E-B651-414DA32331AC}" type="datetime1">
              <a:rPr lang="en-US" smtClean="0"/>
              <a:t>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AÜHF İktisat – F. Kemal Kızılca </a:t>
            </a:r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907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10D38-CB94-4E5D-967F-3B7FBF9908CC}" type="datetime1">
              <a:rPr lang="en-US" smtClean="0"/>
              <a:t>1/10/2018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AÜHF İktisat – F. Kemal Kızılca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834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8C28E-5C7C-4D0C-A6E9-ADEAFDA085C4}" type="datetime1">
              <a:rPr lang="en-US" smtClean="0"/>
              <a:t>1/10/2018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AÜHF İktisat – F. Kemal Kızılca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848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CD097-A213-49CC-9234-43D048B169C9}" type="datetime1">
              <a:rPr lang="en-US" smtClean="0"/>
              <a:t>1/10/2018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AÜHF İktisat – F. Kemal Kızılca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0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E181E-0A4B-498B-99EB-2E88CB875411}" type="datetime1">
              <a:rPr lang="en-US" smtClean="0"/>
              <a:t>1/10/2018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AÜHF İktisat – F. Kemal Kızılca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751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6DC5-A09C-4FD8-A4B7-6D2A05573EAF}" type="datetime1">
              <a:rPr lang="en-US" smtClean="0"/>
              <a:t>1/10/2018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AÜHF İktisat – F. Kemal Kızılca </a:t>
            </a:r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906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4EAD2A2D-9FC0-4B80-B1FE-CCE8E2229202}" type="datetime1">
              <a:rPr lang="en-US" smtClean="0"/>
              <a:t>1/10/2018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79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7B2C6B8-A382-4366-8881-FAF4A2E38687}" type="datetime1">
              <a:rPr lang="en-US" smtClean="0"/>
              <a:t>1/10/2018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AÜHF İktisat – F. Kemal Kızılca </a:t>
            </a:r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4D8376-711E-49DB-83F9-2966582501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007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Millî Gelir Muhasebesi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AÜHF İktisat – F. Kemal Kızılca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82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04068"/>
            <a:ext cx="9144000" cy="6649864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7464153" y="6384600"/>
            <a:ext cx="3366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Kaynak: erikmeyersson.com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6489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Gelir Akımları: Basit model</a:t>
            </a:r>
            <a:endParaRPr lang="en-US" smtClean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287714" y="1341439"/>
            <a:ext cx="5545137" cy="1582737"/>
            <a:chOff x="1111" y="845"/>
            <a:chExt cx="3493" cy="997"/>
          </a:xfrm>
        </p:grpSpPr>
        <p:sp>
          <p:nvSpPr>
            <p:cNvPr id="21522" name="Freeform 5"/>
            <p:cNvSpPr>
              <a:spLocks/>
            </p:cNvSpPr>
            <p:nvPr/>
          </p:nvSpPr>
          <p:spPr bwMode="auto">
            <a:xfrm>
              <a:off x="1111" y="1298"/>
              <a:ext cx="3493" cy="544"/>
            </a:xfrm>
            <a:custGeom>
              <a:avLst/>
              <a:gdLst>
                <a:gd name="T0" fmla="*/ 0 w 3266"/>
                <a:gd name="T1" fmla="*/ 485 h 415"/>
                <a:gd name="T2" fmla="*/ 1649 w 3266"/>
                <a:gd name="T3" fmla="*/ 9 h 415"/>
                <a:gd name="T4" fmla="*/ 3493 w 3266"/>
                <a:gd name="T5" fmla="*/ 544 h 415"/>
                <a:gd name="T6" fmla="*/ 0 60000 65536"/>
                <a:gd name="T7" fmla="*/ 0 60000 65536"/>
                <a:gd name="T8" fmla="*/ 0 60000 65536"/>
                <a:gd name="T9" fmla="*/ 0 w 3266"/>
                <a:gd name="T10" fmla="*/ 0 h 415"/>
                <a:gd name="T11" fmla="*/ 3266 w 3266"/>
                <a:gd name="T12" fmla="*/ 415 h 41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266" h="415">
                  <a:moveTo>
                    <a:pt x="0" y="370"/>
                  </a:moveTo>
                  <a:cubicBezTo>
                    <a:pt x="499" y="185"/>
                    <a:pt x="998" y="0"/>
                    <a:pt x="1542" y="7"/>
                  </a:cubicBezTo>
                  <a:cubicBezTo>
                    <a:pt x="2086" y="14"/>
                    <a:pt x="3001" y="339"/>
                    <a:pt x="3266" y="415"/>
                  </a:cubicBezTo>
                </a:path>
              </a:pathLst>
            </a:custGeom>
            <a:noFill/>
            <a:ln w="57150" cmpd="sng">
              <a:solidFill>
                <a:srgbClr val="CC0000"/>
              </a:solidFill>
              <a:round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1523" name="Text Box 6"/>
            <p:cNvSpPr txBox="1">
              <a:spLocks noChangeArrowheads="1"/>
            </p:cNvSpPr>
            <p:nvPr/>
          </p:nvSpPr>
          <p:spPr bwMode="auto">
            <a:xfrm>
              <a:off x="1610" y="845"/>
              <a:ext cx="2449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tr-TR" sz="3200" b="1">
                  <a:latin typeface="Times New Roman" pitchFamily="18" charset="0"/>
                </a:rPr>
                <a:t>Harcama</a:t>
              </a:r>
              <a:r>
                <a:rPr lang="tr-TR" sz="3200" b="1">
                  <a:solidFill>
                    <a:srgbClr val="FFFF00"/>
                  </a:solidFill>
                </a:rPr>
                <a:t> </a:t>
              </a:r>
              <a:r>
                <a:rPr lang="tr-TR" sz="3200" b="1">
                  <a:latin typeface="Times New Roman" pitchFamily="18" charset="0"/>
                </a:rPr>
                <a:t>akımı</a:t>
              </a: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3432176" y="2779714"/>
            <a:ext cx="5256213" cy="649287"/>
            <a:chOff x="1202" y="1751"/>
            <a:chExt cx="3311" cy="409"/>
          </a:xfrm>
        </p:grpSpPr>
        <p:sp>
          <p:nvSpPr>
            <p:cNvPr id="21520" name="Freeform 8"/>
            <p:cNvSpPr>
              <a:spLocks/>
            </p:cNvSpPr>
            <p:nvPr/>
          </p:nvSpPr>
          <p:spPr bwMode="auto">
            <a:xfrm>
              <a:off x="1202" y="1979"/>
              <a:ext cx="3311" cy="181"/>
            </a:xfrm>
            <a:custGeom>
              <a:avLst/>
              <a:gdLst>
                <a:gd name="T0" fmla="*/ 3311 w 3130"/>
                <a:gd name="T1" fmla="*/ 0 h 181"/>
                <a:gd name="T2" fmla="*/ 1536 w 3130"/>
                <a:gd name="T3" fmla="*/ 181 h 181"/>
                <a:gd name="T4" fmla="*/ 0 w 3130"/>
                <a:gd name="T5" fmla="*/ 0 h 181"/>
                <a:gd name="T6" fmla="*/ 0 60000 65536"/>
                <a:gd name="T7" fmla="*/ 0 60000 65536"/>
                <a:gd name="T8" fmla="*/ 0 60000 65536"/>
                <a:gd name="T9" fmla="*/ 0 w 3130"/>
                <a:gd name="T10" fmla="*/ 0 h 181"/>
                <a:gd name="T11" fmla="*/ 3130 w 3130"/>
                <a:gd name="T12" fmla="*/ 181 h 18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30" h="181">
                  <a:moveTo>
                    <a:pt x="3130" y="0"/>
                  </a:moveTo>
                  <a:cubicBezTo>
                    <a:pt x="2552" y="90"/>
                    <a:pt x="1974" y="181"/>
                    <a:pt x="1452" y="181"/>
                  </a:cubicBezTo>
                  <a:cubicBezTo>
                    <a:pt x="930" y="181"/>
                    <a:pt x="242" y="15"/>
                    <a:pt x="0" y="0"/>
                  </a:cubicBezTo>
                </a:path>
              </a:pathLst>
            </a:custGeom>
            <a:noFill/>
            <a:ln w="57150" cmpd="sng">
              <a:solidFill>
                <a:srgbClr val="3333FF"/>
              </a:solidFill>
              <a:round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1521" name="Text Box 9"/>
            <p:cNvSpPr txBox="1">
              <a:spLocks noChangeArrowheads="1"/>
            </p:cNvSpPr>
            <p:nvPr/>
          </p:nvSpPr>
          <p:spPr bwMode="auto">
            <a:xfrm>
              <a:off x="1465" y="1751"/>
              <a:ext cx="2676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tr-TR" sz="3200" b="1">
                  <a:latin typeface="Times New Roman" pitchFamily="18" charset="0"/>
                </a:rPr>
                <a:t>Üretim akımı</a:t>
              </a: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3430589" y="3860801"/>
            <a:ext cx="5329237" cy="873125"/>
            <a:chOff x="1201" y="2432"/>
            <a:chExt cx="3357" cy="550"/>
          </a:xfrm>
        </p:grpSpPr>
        <p:sp>
          <p:nvSpPr>
            <p:cNvPr id="21518" name="Freeform 11"/>
            <p:cNvSpPr>
              <a:spLocks/>
            </p:cNvSpPr>
            <p:nvPr/>
          </p:nvSpPr>
          <p:spPr bwMode="auto">
            <a:xfrm>
              <a:off x="1201" y="2432"/>
              <a:ext cx="3357" cy="409"/>
            </a:xfrm>
            <a:custGeom>
              <a:avLst/>
              <a:gdLst>
                <a:gd name="T0" fmla="*/ 0 w 3266"/>
                <a:gd name="T1" fmla="*/ 365 h 415"/>
                <a:gd name="T2" fmla="*/ 1585 w 3266"/>
                <a:gd name="T3" fmla="*/ 7 h 415"/>
                <a:gd name="T4" fmla="*/ 3357 w 3266"/>
                <a:gd name="T5" fmla="*/ 409 h 415"/>
                <a:gd name="T6" fmla="*/ 0 60000 65536"/>
                <a:gd name="T7" fmla="*/ 0 60000 65536"/>
                <a:gd name="T8" fmla="*/ 0 60000 65536"/>
                <a:gd name="T9" fmla="*/ 0 w 3266"/>
                <a:gd name="T10" fmla="*/ 0 h 415"/>
                <a:gd name="T11" fmla="*/ 3266 w 3266"/>
                <a:gd name="T12" fmla="*/ 415 h 41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266" h="415">
                  <a:moveTo>
                    <a:pt x="0" y="370"/>
                  </a:moveTo>
                  <a:cubicBezTo>
                    <a:pt x="499" y="185"/>
                    <a:pt x="998" y="0"/>
                    <a:pt x="1542" y="7"/>
                  </a:cubicBezTo>
                  <a:cubicBezTo>
                    <a:pt x="2086" y="14"/>
                    <a:pt x="3001" y="339"/>
                    <a:pt x="3266" y="415"/>
                  </a:cubicBezTo>
                </a:path>
              </a:pathLst>
            </a:custGeom>
            <a:noFill/>
            <a:ln w="57150" cmpd="sng">
              <a:solidFill>
                <a:srgbClr val="3333FF"/>
              </a:solidFill>
              <a:round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1519" name="Text Box 12"/>
            <p:cNvSpPr txBox="1">
              <a:spLocks noChangeArrowheads="1"/>
            </p:cNvSpPr>
            <p:nvPr/>
          </p:nvSpPr>
          <p:spPr bwMode="auto">
            <a:xfrm>
              <a:off x="1428" y="2614"/>
              <a:ext cx="2903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tr-TR" sz="3200" b="1">
                  <a:latin typeface="Times New Roman" pitchFamily="18" charset="0"/>
                </a:rPr>
                <a:t>Üretim faktörleri akımı</a:t>
              </a:r>
            </a:p>
          </p:txBody>
        </p:sp>
      </p:grp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3287714" y="4868863"/>
            <a:ext cx="5400675" cy="1439862"/>
            <a:chOff x="1111" y="3067"/>
            <a:chExt cx="3402" cy="907"/>
          </a:xfrm>
        </p:grpSpPr>
        <p:sp>
          <p:nvSpPr>
            <p:cNvPr id="21516" name="Freeform 14"/>
            <p:cNvSpPr>
              <a:spLocks/>
            </p:cNvSpPr>
            <p:nvPr/>
          </p:nvSpPr>
          <p:spPr bwMode="auto">
            <a:xfrm>
              <a:off x="1111" y="3067"/>
              <a:ext cx="3402" cy="454"/>
            </a:xfrm>
            <a:custGeom>
              <a:avLst/>
              <a:gdLst>
                <a:gd name="T0" fmla="*/ 3402 w 3130"/>
                <a:gd name="T1" fmla="*/ 0 h 181"/>
                <a:gd name="T2" fmla="*/ 1578 w 3130"/>
                <a:gd name="T3" fmla="*/ 454 h 181"/>
                <a:gd name="T4" fmla="*/ 0 w 3130"/>
                <a:gd name="T5" fmla="*/ 0 h 181"/>
                <a:gd name="T6" fmla="*/ 0 60000 65536"/>
                <a:gd name="T7" fmla="*/ 0 60000 65536"/>
                <a:gd name="T8" fmla="*/ 0 60000 65536"/>
                <a:gd name="T9" fmla="*/ 0 w 3130"/>
                <a:gd name="T10" fmla="*/ 0 h 181"/>
                <a:gd name="T11" fmla="*/ 3130 w 3130"/>
                <a:gd name="T12" fmla="*/ 181 h 18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130" h="181">
                  <a:moveTo>
                    <a:pt x="3130" y="0"/>
                  </a:moveTo>
                  <a:cubicBezTo>
                    <a:pt x="2552" y="90"/>
                    <a:pt x="1974" y="181"/>
                    <a:pt x="1452" y="181"/>
                  </a:cubicBezTo>
                  <a:cubicBezTo>
                    <a:pt x="930" y="181"/>
                    <a:pt x="242" y="15"/>
                    <a:pt x="0" y="0"/>
                  </a:cubicBezTo>
                </a:path>
              </a:pathLst>
            </a:custGeom>
            <a:noFill/>
            <a:ln w="57150" cmpd="sng">
              <a:solidFill>
                <a:srgbClr val="CC0000"/>
              </a:solidFill>
              <a:round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1517" name="Text Box 15"/>
            <p:cNvSpPr txBox="1">
              <a:spLocks noChangeArrowheads="1"/>
            </p:cNvSpPr>
            <p:nvPr/>
          </p:nvSpPr>
          <p:spPr bwMode="auto">
            <a:xfrm>
              <a:off x="1791" y="3606"/>
              <a:ext cx="2041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tr-TR" sz="3200" b="1">
                  <a:latin typeface="Times New Roman" pitchFamily="18" charset="0"/>
                </a:rPr>
                <a:t>Gelir akımı</a:t>
              </a:r>
            </a:p>
          </p:txBody>
        </p:sp>
      </p:grp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1416051" y="2565400"/>
            <a:ext cx="9432925" cy="3238500"/>
            <a:chOff x="-68" y="1842"/>
            <a:chExt cx="5942" cy="1821"/>
          </a:xfrm>
        </p:grpSpPr>
        <p:pic>
          <p:nvPicPr>
            <p:cNvPr id="21512" name="Picture 17" descr="icon-house(1)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2" y="1842"/>
              <a:ext cx="1225" cy="1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13" name="Picture 18" descr="factory-icon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649" y="1888"/>
              <a:ext cx="1075" cy="1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514" name="Text Box 19"/>
            <p:cNvSpPr txBox="1">
              <a:spLocks noChangeArrowheads="1"/>
            </p:cNvSpPr>
            <p:nvPr/>
          </p:nvSpPr>
          <p:spPr bwMode="auto">
            <a:xfrm>
              <a:off x="-68" y="3057"/>
              <a:ext cx="1588" cy="6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tr-TR" sz="3200" b="1">
                  <a:latin typeface="Times New Roman" pitchFamily="18" charset="0"/>
                </a:rPr>
                <a:t>Hanehalkları</a:t>
              </a:r>
            </a:p>
            <a:p>
              <a:pPr algn="ctr"/>
              <a:r>
                <a:rPr lang="tr-TR" sz="3200" b="1">
                  <a:latin typeface="Times New Roman" pitchFamily="18" charset="0"/>
                </a:rPr>
                <a:t>(Tüketiciler)</a:t>
              </a:r>
            </a:p>
          </p:txBody>
        </p:sp>
        <p:sp>
          <p:nvSpPr>
            <p:cNvPr id="21515" name="Text Box 20"/>
            <p:cNvSpPr txBox="1">
              <a:spLocks noChangeArrowheads="1"/>
            </p:cNvSpPr>
            <p:nvPr/>
          </p:nvSpPr>
          <p:spPr bwMode="auto">
            <a:xfrm>
              <a:off x="4331" y="3016"/>
              <a:ext cx="1543" cy="6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tr-TR" sz="3200" b="1">
                  <a:latin typeface="Times New Roman" pitchFamily="18" charset="0"/>
                </a:rPr>
                <a:t>Firmalar</a:t>
              </a:r>
            </a:p>
            <a:p>
              <a:pPr algn="ctr"/>
              <a:r>
                <a:rPr lang="tr-TR" sz="3200" b="1">
                  <a:latin typeface="Times New Roman" pitchFamily="18" charset="0"/>
                </a:rPr>
                <a:t>(Üreticiler)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62860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MİLLÎ GELİR TANIMLARI</a:t>
            </a:r>
            <a:endParaRPr lang="en-US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tr-TR"/>
              <a:t>Gayrı Safi Yurtiçi Hasıla (</a:t>
            </a:r>
            <a:r>
              <a:rPr lang="tr-TR">
                <a:solidFill>
                  <a:srgbClr val="CC0000"/>
                </a:solidFill>
              </a:rPr>
              <a:t>GSYİH</a:t>
            </a:r>
            <a:r>
              <a:rPr lang="tr-TR"/>
              <a:t>)</a:t>
            </a:r>
          </a:p>
          <a:p>
            <a:pPr marL="548640" lvl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tr-TR"/>
              <a:t>Bir ülke sınırları içinde belirli bir dönemde yapılan üretimin (hasılanın) değeridir. 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tr-TR"/>
              <a:t>Gayrı Safi Millî Hasıla (</a:t>
            </a:r>
            <a:r>
              <a:rPr lang="tr-TR">
                <a:solidFill>
                  <a:srgbClr val="CC0000"/>
                </a:solidFill>
              </a:rPr>
              <a:t>GSMH</a:t>
            </a:r>
            <a:r>
              <a:rPr lang="tr-TR"/>
              <a:t>)</a:t>
            </a:r>
          </a:p>
          <a:p>
            <a:pPr marL="548640" lvl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tr-TR"/>
              <a:t>Bir ülke vatandaşlarının belirli bir dönemde yaptığı üretimin (hasılanın) değeridir. </a:t>
            </a:r>
          </a:p>
          <a:p>
            <a:pPr marL="548640" lvl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tr-TR"/>
              <a:t>GSMH = GSYİH + Dış Alem Net Faktör Gelirleri 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tr-TR">
                <a:solidFill>
                  <a:srgbClr val="CC0000"/>
                </a:solidFill>
              </a:rPr>
              <a:t>SMH</a:t>
            </a:r>
            <a:r>
              <a:rPr lang="tr-TR"/>
              <a:t> = GSMH – YIPRANMALAR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246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MİLLÎ GELİRİN HESAPLANMASI</a:t>
            </a:r>
            <a:endParaRPr lang="en-US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tr-TR"/>
              <a:t>Üretim Yöntemi</a:t>
            </a:r>
          </a:p>
          <a:p>
            <a:pPr marL="548640" lvl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tr-TR"/>
              <a:t>Dönem içinde firmaların yaptığı üretimin piyasa fiyatlarıyla hesaplanmasıdır. 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tr-TR"/>
              <a:t>Gelir Yöntemi</a:t>
            </a:r>
          </a:p>
          <a:p>
            <a:pPr marL="548640" lvl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tr-TR"/>
              <a:t>Üretim sürecine katılan bütün üretim faktörlerinin elde ettiği gelirlerin toplanmasıdır. 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tr-TR"/>
              <a:t>Harcama Yöntemi</a:t>
            </a:r>
          </a:p>
          <a:p>
            <a:pPr marL="548640" lvl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tr-TR"/>
              <a:t>Dönem içinde yapılan tüm harcamaların (özel ve kamu) toplanmasıdır. </a:t>
            </a:r>
          </a:p>
          <a:p>
            <a:pPr marL="548640" lvl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273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Piyasa – Faktör Fiyatları</a:t>
            </a:r>
            <a:endParaRPr lang="en-US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Millî gelir, piyasa fiyatları ya da faktör fiyatlarıyla hesaplanabilir. </a:t>
            </a:r>
          </a:p>
          <a:p>
            <a:pPr eaLnBrk="1" hangingPunct="1"/>
            <a:r>
              <a:rPr lang="tr-TR" smtClean="0"/>
              <a:t>Sübvansiyonlar ve vergiler nedeniyle, bir malın üretim maliyeti ve piyasa fiyatı farklı olabilir. </a:t>
            </a: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839251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MİLLÎ GELİRİN HESAPLANMASI</a:t>
            </a:r>
            <a:endParaRPr lang="en-US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tr-TR"/>
              <a:t>Üretim Yöntemi</a:t>
            </a:r>
          </a:p>
          <a:p>
            <a:pPr marL="548640" lvl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tr-TR"/>
              <a:t>Dönem içinde firmaların yaptığı üretimin piyasa fiyatlarıyla hesaplanmasıdır. 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tr-TR"/>
              <a:t>Gelir Yöntemi</a:t>
            </a:r>
          </a:p>
          <a:p>
            <a:pPr marL="548640" lvl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tr-TR"/>
              <a:t>Üretim sürecine katılan bütün üretim faktörlerinin elde ettiği gelirlerin toplanmasıdır. 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tr-TR"/>
              <a:t>Harcama Yöntemi</a:t>
            </a:r>
          </a:p>
          <a:p>
            <a:pPr marL="548640" lvl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tr-TR"/>
              <a:t>Dönem içinde yapılan tüm harcamaların (özel ve kamu) toplanmasıdır. </a:t>
            </a:r>
          </a:p>
          <a:p>
            <a:pPr marL="548640" lvl="1">
              <a:spcBef>
                <a:spcPts val="37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62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TÜİK 2016 revizyonu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5640" y="1373383"/>
            <a:ext cx="6903287" cy="5185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259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2"/>
          <a:srcRect l="-1" t="16736" r="193"/>
          <a:stretch/>
        </p:blipFill>
        <p:spPr>
          <a:xfrm>
            <a:off x="1847530" y="1556793"/>
            <a:ext cx="8640959" cy="4656981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6672065" y="6390954"/>
            <a:ext cx="3366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Kaynak: erikmeyersson.com</a:t>
            </a:r>
          </a:p>
        </p:txBody>
      </p:sp>
      <p:sp>
        <p:nvSpPr>
          <p:cNvPr id="6" name="Oval 5"/>
          <p:cNvSpPr/>
          <p:nvPr/>
        </p:nvSpPr>
        <p:spPr>
          <a:xfrm>
            <a:off x="1631504" y="3068960"/>
            <a:ext cx="864096" cy="1656184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44" y="274638"/>
            <a:ext cx="8219256" cy="1104973"/>
          </a:xfrm>
        </p:spPr>
        <p:txBody>
          <a:bodyPr/>
          <a:lstStyle/>
          <a:p>
            <a:pPr eaLnBrk="1" hangingPunct="1"/>
            <a:r>
              <a:rPr lang="tr-TR" dirty="0"/>
              <a:t>2015’te Milli Gelir (trilyon lira cinsinden)</a:t>
            </a:r>
            <a:endParaRPr lang="en-US" dirty="0"/>
          </a:p>
        </p:txBody>
      </p:sp>
      <p:sp>
        <p:nvSpPr>
          <p:cNvPr id="8" name="Metin kutusu 7"/>
          <p:cNvSpPr txBox="1"/>
          <p:nvPr/>
        </p:nvSpPr>
        <p:spPr>
          <a:xfrm>
            <a:off x="3647728" y="5254561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/>
              <a:t>Eski Yöntemle</a:t>
            </a:r>
          </a:p>
        </p:txBody>
      </p:sp>
      <p:sp>
        <p:nvSpPr>
          <p:cNvPr id="9" name="Metin kutusu 8"/>
          <p:cNvSpPr txBox="1"/>
          <p:nvPr/>
        </p:nvSpPr>
        <p:spPr>
          <a:xfrm>
            <a:off x="7464152" y="5254561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/>
              <a:t>Yeni Yöntemle</a:t>
            </a:r>
          </a:p>
        </p:txBody>
      </p:sp>
    </p:spTree>
    <p:extLst>
      <p:ext uri="{BB962C8B-B14F-4D97-AF65-F5344CB8AC3E}">
        <p14:creationId xmlns:p14="http://schemas.microsoft.com/office/powerpoint/2010/main" val="1827106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04068"/>
            <a:ext cx="9144000" cy="6649864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6672065" y="6390954"/>
            <a:ext cx="3366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Kaynak: erikmeyersson.com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19237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84ACB6"/>
      </a:dk2>
      <a:lt2>
        <a:srgbClr val="EBE9DD"/>
      </a:lt2>
      <a:accent1>
        <a:srgbClr val="6F8183"/>
      </a:accent1>
      <a:accent2>
        <a:srgbClr val="967E96"/>
      </a:accent2>
      <a:accent3>
        <a:srgbClr val="CCC893"/>
      </a:accent3>
      <a:accent4>
        <a:srgbClr val="A54D74"/>
      </a:accent4>
      <a:accent5>
        <a:srgbClr val="949C6B"/>
      </a:accent5>
      <a:accent6>
        <a:srgbClr val="766A50"/>
      </a:accent6>
      <a:hlink>
        <a:srgbClr val="CC6600"/>
      </a:hlink>
      <a:folHlink>
        <a:srgbClr val="777777"/>
      </a:folHlink>
    </a:clrScheme>
    <a:fontScheme name="Wood 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108</TotalTime>
  <Words>226</Words>
  <Application>Microsoft Office PowerPoint</Application>
  <PresentationFormat>Widescreen</PresentationFormat>
  <Paragraphs>42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Bookman Old Style</vt:lpstr>
      <vt:lpstr>Calibri</vt:lpstr>
      <vt:lpstr>Century Gothic</vt:lpstr>
      <vt:lpstr>Times New Roman</vt:lpstr>
      <vt:lpstr>Wingdings</vt:lpstr>
      <vt:lpstr>Wingdings 2</vt:lpstr>
      <vt:lpstr>Wood Type</vt:lpstr>
      <vt:lpstr>Millî Gelir Muhasebesi</vt:lpstr>
      <vt:lpstr>Gelir Akımları: Basit model</vt:lpstr>
      <vt:lpstr>MİLLÎ GELİR TANIMLARI</vt:lpstr>
      <vt:lpstr>MİLLÎ GELİRİN HESAPLANMASI</vt:lpstr>
      <vt:lpstr>Piyasa – Faktör Fiyatları</vt:lpstr>
      <vt:lpstr>MİLLÎ GELİRİN HESAPLANMASI</vt:lpstr>
      <vt:lpstr>TÜİK 2016 revizyonu</vt:lpstr>
      <vt:lpstr>2015’te Milli Gelir (trilyon lira cinsinden)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Büyük buhran yılları ve makroiktisadın ortaya çıkışı.</dc:title>
  <dc:creator>Kemal Kızılca</dc:creator>
  <cp:lastModifiedBy>Kemal Kızılca</cp:lastModifiedBy>
  <cp:revision>13</cp:revision>
  <dcterms:created xsi:type="dcterms:W3CDTF">2017-12-31T14:18:18Z</dcterms:created>
  <dcterms:modified xsi:type="dcterms:W3CDTF">2018-01-10T18:50:41Z</dcterms:modified>
</cp:coreProperties>
</file>