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60842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32A8D5C3-B7B5-4341-B25F-49496C4B439A}"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2900000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3479660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93043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3747184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379787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29439000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35680999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2060809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1228693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2A8D5C3-B7B5-4341-B25F-49496C4B439A}"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2680900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2A8D5C3-B7B5-4341-B25F-49496C4B439A}"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34744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2A8D5C3-B7B5-4341-B25F-49496C4B439A}" type="datetimeFigureOut">
              <a:rPr lang="tr-TR" smtClean="0"/>
              <a:t>10.05.2019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1701824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2A8D5C3-B7B5-4341-B25F-49496C4B439A}"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1183488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A8D5C3-B7B5-4341-B25F-49496C4B439A}" type="datetimeFigureOut">
              <a:rPr lang="tr-TR" smtClean="0"/>
              <a:t>10.05.2019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3896248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2A8D5C3-B7B5-4341-B25F-49496C4B439A}"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2678688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2A8D5C3-B7B5-4341-B25F-49496C4B439A}"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85020B3-7635-472D-B730-12F58C677700}" type="slidenum">
              <a:rPr lang="tr-TR" smtClean="0"/>
              <a:t>‹#›</a:t>
            </a:fld>
            <a:endParaRPr lang="tr-TR"/>
          </a:p>
        </p:txBody>
      </p:sp>
    </p:spTree>
    <p:extLst>
      <p:ext uri="{BB962C8B-B14F-4D97-AF65-F5344CB8AC3E}">
        <p14:creationId xmlns:p14="http://schemas.microsoft.com/office/powerpoint/2010/main" val="3973889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2A8D5C3-B7B5-4341-B25F-49496C4B439A}" type="datetimeFigureOut">
              <a:rPr lang="tr-TR" smtClean="0"/>
              <a:t>10.05.2019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85020B3-7635-472D-B730-12F58C677700}" type="slidenum">
              <a:rPr lang="tr-TR" smtClean="0"/>
              <a:t>‹#›</a:t>
            </a:fld>
            <a:endParaRPr lang="tr-TR"/>
          </a:p>
        </p:txBody>
      </p:sp>
    </p:spTree>
    <p:extLst>
      <p:ext uri="{BB962C8B-B14F-4D97-AF65-F5344CB8AC3E}">
        <p14:creationId xmlns:p14="http://schemas.microsoft.com/office/powerpoint/2010/main" val="200172747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8151" y="201882"/>
            <a:ext cx="8205849" cy="3170099"/>
          </a:xfrm>
          <a:prstGeom prst="rect">
            <a:avLst/>
          </a:prstGeom>
        </p:spPr>
        <p:txBody>
          <a:bodyPr wrap="square">
            <a:spAutoFit/>
          </a:bodyPr>
          <a:lstStyle/>
          <a:p>
            <a:r>
              <a:rPr lang="tr-TR" sz="2000" b="1" dirty="0" smtClean="0">
                <a:latin typeface="Times New Roman" panose="02020603050405020304" pitchFamily="18" charset="0"/>
                <a:cs typeface="Times New Roman" panose="02020603050405020304" pitchFamily="18" charset="0"/>
              </a:rPr>
              <a:t>Evde bakım hizmeti verebilecek kişiler:</a:t>
            </a:r>
          </a:p>
          <a:p>
            <a:pPr marL="285750" indent="-285750">
              <a:buFont typeface="Arial" panose="020B0604020202020204" pitchFamily="34" charset="0"/>
              <a:buChar char="•"/>
            </a:pPr>
            <a:r>
              <a:rPr lang="tr-TR" dirty="0" smtClean="0"/>
              <a:t>Hekimler        </a:t>
            </a:r>
          </a:p>
          <a:p>
            <a:pPr marL="285750" indent="-285750">
              <a:buFont typeface="Arial" panose="020B0604020202020204" pitchFamily="34" charset="0"/>
              <a:buChar char="•"/>
            </a:pPr>
            <a:r>
              <a:rPr lang="tr-TR" dirty="0" smtClean="0"/>
              <a:t>   * Fizyoterapistler</a:t>
            </a:r>
          </a:p>
          <a:p>
            <a:pPr marL="285750" indent="-285750">
              <a:buFont typeface="Arial" panose="020B0604020202020204" pitchFamily="34" charset="0"/>
              <a:buChar char="•"/>
            </a:pPr>
            <a:r>
              <a:rPr lang="tr-TR" dirty="0" smtClean="0"/>
              <a:t>* Hemşireler</a:t>
            </a:r>
          </a:p>
          <a:p>
            <a:pPr marL="285750" indent="-285750">
              <a:buFont typeface="Arial" panose="020B0604020202020204" pitchFamily="34" charset="0"/>
              <a:buChar char="•"/>
            </a:pPr>
            <a:r>
              <a:rPr lang="tr-TR" dirty="0" smtClean="0"/>
              <a:t>* Diyetisyenler </a:t>
            </a:r>
          </a:p>
          <a:p>
            <a:pPr marL="285750" indent="-285750">
              <a:buFont typeface="Arial" panose="020B0604020202020204" pitchFamily="34" charset="0"/>
              <a:buChar char="•"/>
            </a:pPr>
            <a:r>
              <a:rPr lang="tr-TR" dirty="0" smtClean="0"/>
              <a:t>* Ebeler          </a:t>
            </a:r>
          </a:p>
          <a:p>
            <a:pPr marL="285750" indent="-285750">
              <a:buFont typeface="Arial" panose="020B0604020202020204" pitchFamily="34" charset="0"/>
              <a:buChar char="•"/>
            </a:pPr>
            <a:r>
              <a:rPr lang="tr-TR" dirty="0" smtClean="0"/>
              <a:t>   * Sosyal hizmet uzmanları</a:t>
            </a:r>
          </a:p>
          <a:p>
            <a:pPr marL="285750" indent="-285750">
              <a:buFont typeface="Arial" panose="020B0604020202020204" pitchFamily="34" charset="0"/>
              <a:buChar char="•"/>
            </a:pPr>
            <a:r>
              <a:rPr lang="tr-TR" dirty="0" smtClean="0"/>
              <a:t>* Sağlık memurları</a:t>
            </a:r>
          </a:p>
          <a:p>
            <a:pPr marL="285750" indent="-285750">
              <a:buFont typeface="Arial" panose="020B0604020202020204" pitchFamily="34" charset="0"/>
              <a:buChar char="•"/>
            </a:pPr>
            <a:r>
              <a:rPr lang="tr-TR" dirty="0" smtClean="0"/>
              <a:t>* Psikologlar</a:t>
            </a:r>
          </a:p>
          <a:p>
            <a:pPr marL="285750" indent="-285750">
              <a:buFont typeface="Arial" panose="020B0604020202020204" pitchFamily="34" charset="0"/>
              <a:buChar char="•"/>
            </a:pPr>
            <a:r>
              <a:rPr lang="tr-TR" dirty="0" smtClean="0"/>
              <a:t>* Sağlık teknisyenleri   </a:t>
            </a:r>
          </a:p>
          <a:p>
            <a:pPr marL="285750" indent="-285750">
              <a:buFont typeface="Arial" panose="020B0604020202020204" pitchFamily="34" charset="0"/>
              <a:buChar char="•"/>
            </a:pPr>
            <a:r>
              <a:rPr lang="tr-TR" dirty="0" smtClean="0"/>
              <a:t>* Sertifikalı kişiler</a:t>
            </a:r>
            <a:endParaRPr lang="tr-TR" dirty="0"/>
          </a:p>
        </p:txBody>
      </p:sp>
    </p:spTree>
    <p:extLst>
      <p:ext uri="{BB962C8B-B14F-4D97-AF65-F5344CB8AC3E}">
        <p14:creationId xmlns:p14="http://schemas.microsoft.com/office/powerpoint/2010/main" val="544457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96935" y="1258784"/>
            <a:ext cx="6947065" cy="1631216"/>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Hastanelerdeki tedavi hizmetlerinin gelişmiş olduğu bilinen ülkelerde en az otuz yıl önce, evde bakımın gerekliliğine işaret edilmiştir. Bugün tartışmasız herkesin ittifak ettiği evde bakımın, daha etkili, daha kalitelive daha ucuza nasıl sağlanabileceğine dönük çalışmalar yapılmaktadır.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224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00696" y="1330037"/>
            <a:ext cx="6816436" cy="1631216"/>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Ülkemizde sağlık hizmetine gereksinim duyanlar ve bu hizmeti sunanlar açısından bilinen pek çok aksaklığın akılcı çözümü olabilecek bu hizmet, henüz yeterince tartışılmamıştır. Evde bakım kavramının anıldığı çoğu durumda ise içerik ve uygulama bakımından tamolarak doldurulamamıştır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2031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88177" y="1033153"/>
            <a:ext cx="7255823" cy="4093428"/>
          </a:xfrm>
          <a:prstGeom prst="rect">
            <a:avLst/>
          </a:prstGeom>
        </p:spPr>
        <p:txBody>
          <a:bodyPr wrap="square">
            <a:spAutoFit/>
          </a:bodyPr>
          <a:lstStyle/>
          <a:p>
            <a:r>
              <a:rPr lang="tr-TR" sz="2000" dirty="0" smtClean="0">
                <a:latin typeface="Times New Roman" panose="02020603050405020304" pitchFamily="18" charset="0"/>
                <a:cs typeface="Times New Roman" panose="02020603050405020304" pitchFamily="18" charset="0"/>
              </a:rPr>
              <a:t>Evde Bakım Hizmet Çeşitleri</a:t>
            </a:r>
          </a:p>
          <a:p>
            <a:pPr marL="342900" indent="-342900">
              <a:buAutoNum type="alphaUcParenR"/>
            </a:pPr>
            <a:r>
              <a:rPr lang="tr-TR" sz="2000" dirty="0" smtClean="0"/>
              <a:t>Evde Sağlık Hizmeti Sunumu (Sağlık personeli tarafından kısa süreli takip.)</a:t>
            </a:r>
          </a:p>
          <a:p>
            <a:r>
              <a:rPr lang="tr-TR" sz="2000" dirty="0" smtClean="0"/>
              <a:t>1.Evde doktor muayenesi, kontrolü ve takibi</a:t>
            </a:r>
          </a:p>
          <a:p>
            <a:r>
              <a:rPr lang="tr-TR" sz="2000" dirty="0" smtClean="0"/>
              <a:t>2.Evde fizyoterapi, psikoterapi seansları</a:t>
            </a:r>
          </a:p>
          <a:p>
            <a:r>
              <a:rPr lang="tr-TR" sz="2000" dirty="0" smtClean="0"/>
              <a:t>3.Evde sağlık eğitimi (gebelik, emzirme, hasta bakımı)</a:t>
            </a:r>
          </a:p>
          <a:p>
            <a:r>
              <a:rPr lang="tr-TR" sz="2000" dirty="0" smtClean="0"/>
              <a:t>4.Evde bebek bakımı, aşı takibi</a:t>
            </a:r>
          </a:p>
          <a:p>
            <a:r>
              <a:rPr lang="tr-TR" sz="2000" dirty="0" smtClean="0"/>
              <a:t>5.Evde tetkik, tahlil ve röntgen hizmeti verilmesi</a:t>
            </a:r>
          </a:p>
          <a:p>
            <a:r>
              <a:rPr lang="tr-TR" sz="2000" dirty="0" smtClean="0"/>
              <a:t>6.Hastaneden taburcu sonrası takip (ortopedik va-kalar, uzun süreli tedaviler, pansuman, enjeksiyon vb.)</a:t>
            </a:r>
          </a:p>
          <a:p>
            <a:r>
              <a:rPr lang="tr-TR" sz="2000" dirty="0" smtClean="0"/>
              <a:t>7.Kronik hastalıkların takibi (ileri düzey kalp yetmezliği, bazı kanser kür tedavileri, diyabetik ayak bakımı vb.)</a:t>
            </a:r>
          </a:p>
          <a:p>
            <a:r>
              <a:rPr lang="tr-TR" sz="2000" dirty="0" smtClean="0"/>
              <a:t>8.Evde son dönem (siroz, kanser vb.) hastaların takibi</a:t>
            </a:r>
            <a:endParaRPr lang="tr-TR" sz="2000" dirty="0"/>
          </a:p>
        </p:txBody>
      </p:sp>
    </p:spTree>
    <p:extLst>
      <p:ext uri="{BB962C8B-B14F-4D97-AF65-F5344CB8AC3E}">
        <p14:creationId xmlns:p14="http://schemas.microsoft.com/office/powerpoint/2010/main" val="425510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50670" y="629392"/>
            <a:ext cx="7493330" cy="1323439"/>
          </a:xfrm>
          <a:prstGeom prst="rect">
            <a:avLst/>
          </a:prstGeom>
        </p:spPr>
        <p:txBody>
          <a:bodyPr wrap="square">
            <a:spAutoFit/>
          </a:bodyPr>
          <a:lstStyle/>
          <a:p>
            <a:r>
              <a:rPr lang="tr-TR" sz="2000" dirty="0" smtClean="0">
                <a:latin typeface="Times New Roman" panose="02020603050405020304" pitchFamily="18" charset="0"/>
                <a:cs typeface="Times New Roman" panose="02020603050405020304" pitchFamily="18" charset="0"/>
              </a:rPr>
              <a:t>B) Yaşlılar Ve Özürlülerin Evde Bakımı (Özel eğitim veya sertifika almış kişilerce uzun süreli bakım)</a:t>
            </a:r>
          </a:p>
          <a:p>
            <a:r>
              <a:rPr lang="tr-TR" sz="2000" dirty="0" smtClean="0">
                <a:latin typeface="Times New Roman" panose="02020603050405020304" pitchFamily="18" charset="0"/>
                <a:cs typeface="Times New Roman" panose="02020603050405020304" pitchFamily="18" charset="0"/>
              </a:rPr>
              <a:t>1.Kişisel bakım (tıraş, banyo, tuvalet ihtiyacı vb.)</a:t>
            </a:r>
          </a:p>
          <a:p>
            <a:r>
              <a:rPr lang="tr-TR" sz="2000" dirty="0" smtClean="0">
                <a:latin typeface="Times New Roman" panose="02020603050405020304" pitchFamily="18" charset="0"/>
                <a:cs typeface="Times New Roman" panose="02020603050405020304" pitchFamily="18" charset="0"/>
              </a:rPr>
              <a:t>2.Yemek yedirilmesi, elbise bakımı, yatağın hazırlanması</a:t>
            </a:r>
            <a:endParaRPr lang="tr-TR" sz="2000" dirty="0">
              <a:latin typeface="Times New Roman" panose="02020603050405020304" pitchFamily="18" charset="0"/>
              <a:cs typeface="Times New Roman" panose="02020603050405020304" pitchFamily="18" charset="0"/>
            </a:endParaRPr>
          </a:p>
        </p:txBody>
      </p:sp>
      <p:sp>
        <p:nvSpPr>
          <p:cNvPr id="5" name="Rectangle 4"/>
          <p:cNvSpPr/>
          <p:nvPr/>
        </p:nvSpPr>
        <p:spPr>
          <a:xfrm>
            <a:off x="1650670" y="1852551"/>
            <a:ext cx="7493330" cy="1938992"/>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3.Gezdirme, alışveriş yapma ve meşguliyet tedavisi</a:t>
            </a:r>
          </a:p>
          <a:p>
            <a:pPr algn="just"/>
            <a:r>
              <a:rPr lang="tr-TR" sz="2000" dirty="0" smtClean="0">
                <a:latin typeface="Times New Roman" panose="02020603050405020304" pitchFamily="18" charset="0"/>
                <a:cs typeface="Times New Roman" panose="02020603050405020304" pitchFamily="18" charset="0"/>
              </a:rPr>
              <a:t>4.Hastaneye götürülmesi ve resmî işlemlerin takibi</a:t>
            </a:r>
          </a:p>
          <a:p>
            <a:pPr algn="just"/>
            <a:r>
              <a:rPr lang="tr-TR" sz="2000" dirty="0" smtClean="0">
                <a:latin typeface="Times New Roman" panose="02020603050405020304" pitchFamily="18" charset="0"/>
                <a:cs typeface="Times New Roman" panose="02020603050405020304" pitchFamily="18" charset="0"/>
              </a:rPr>
              <a:t>5.Özürlülerin özel bakım ve eğitimi6.İhtiyaçlarını göremeyecek derecede bakıma muhtaçların sosyal hizmetlerine (yemeklerin hazırlanması, ev bakım ve onarımı, kişisel hijyen bakımı, resmî işlerin takibi vb.) yıllarca süren destek</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0199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50670" y="1033153"/>
            <a:ext cx="7493330" cy="4093428"/>
          </a:xfrm>
          <a:prstGeom prst="rect">
            <a:avLst/>
          </a:prstGeom>
        </p:spPr>
        <p:txBody>
          <a:bodyPr wrap="square">
            <a:spAutoFit/>
          </a:bodyPr>
          <a:lstStyle/>
          <a:p>
            <a:pPr algn="just"/>
            <a:r>
              <a:rPr lang="tr-TR" dirty="0" smtClean="0"/>
              <a:t>C</a:t>
            </a:r>
            <a:r>
              <a:rPr lang="tr-TR" sz="2000" dirty="0" smtClean="0">
                <a:latin typeface="Times New Roman" panose="02020603050405020304" pitchFamily="18" charset="0"/>
                <a:cs typeface="Times New Roman" panose="02020603050405020304" pitchFamily="18" charset="0"/>
              </a:rPr>
              <a:t>) Hastanede Refakatçi Hizmetleri (Taburcu Öncesi Bakım)Hastanın başında kalacak refakatçi yoksa gün boyu eğitimli sağlık personel refakatçi temin edilmesi, hastanın hastanedeki medikal ve paramedikal ihtiyaçlarına destek;</a:t>
            </a:r>
          </a:p>
          <a:p>
            <a:pPr algn="just"/>
            <a:r>
              <a:rPr lang="tr-TR" sz="2000" dirty="0" smtClean="0">
                <a:latin typeface="Times New Roman" panose="02020603050405020304" pitchFamily="18" charset="0"/>
                <a:cs typeface="Times New Roman" panose="02020603050405020304" pitchFamily="18" charset="0"/>
              </a:rPr>
              <a:t>1.Hastanın hastanede gezdirilmesi</a:t>
            </a:r>
          </a:p>
          <a:p>
            <a:pPr algn="just"/>
            <a:r>
              <a:rPr lang="tr-TR" sz="2000" dirty="0" smtClean="0">
                <a:latin typeface="Times New Roman" panose="02020603050405020304" pitchFamily="18" charset="0"/>
                <a:cs typeface="Times New Roman" panose="02020603050405020304" pitchFamily="18" charset="0"/>
              </a:rPr>
              <a:t>2.Kişisel bakım (tıraş, banyo, tuvalet ihtiyacı vb.)</a:t>
            </a:r>
          </a:p>
          <a:p>
            <a:pPr algn="just"/>
            <a:r>
              <a:rPr lang="tr-TR" sz="2000" dirty="0" smtClean="0">
                <a:latin typeface="Times New Roman" panose="02020603050405020304" pitchFamily="18" charset="0"/>
                <a:cs typeface="Times New Roman" panose="02020603050405020304" pitchFamily="18" charset="0"/>
              </a:rPr>
              <a:t>3.Hastanedeki resmî işlemlerin takibi (hosteslik)</a:t>
            </a:r>
          </a:p>
          <a:p>
            <a:pPr algn="just"/>
            <a:r>
              <a:rPr lang="tr-TR" sz="2000" dirty="0" smtClean="0">
                <a:latin typeface="Times New Roman" panose="02020603050405020304" pitchFamily="18" charset="0"/>
                <a:cs typeface="Times New Roman" panose="02020603050405020304" pitchFamily="18" charset="0"/>
              </a:rPr>
              <a:t>4.İlaçların düzenli ve doktor tarafından belirtilen biçimde alınmasının temini</a:t>
            </a:r>
          </a:p>
          <a:p>
            <a:pPr algn="just"/>
            <a:r>
              <a:rPr lang="tr-TR" sz="2000" dirty="0" smtClean="0">
                <a:latin typeface="Times New Roman" panose="02020603050405020304" pitchFamily="18" charset="0"/>
                <a:cs typeface="Times New Roman" panose="02020603050405020304" pitchFamily="18" charset="0"/>
              </a:rPr>
              <a:t>5.Moral ve motivasyon desteği sağlamak</a:t>
            </a:r>
          </a:p>
          <a:p>
            <a:pPr algn="just"/>
            <a:r>
              <a:rPr lang="tr-TR" sz="2000" dirty="0" smtClean="0">
                <a:latin typeface="Times New Roman" panose="02020603050405020304" pitchFamily="18" charset="0"/>
                <a:cs typeface="Times New Roman" panose="02020603050405020304" pitchFamily="18" charset="0"/>
              </a:rPr>
              <a:t>6.Hasta ile hastane personeli arasında bir köprü vazifesi yaparak karşılıklı iletişimi sağlamak</a:t>
            </a:r>
          </a:p>
          <a:p>
            <a:pPr algn="just"/>
            <a:r>
              <a:rPr lang="tr-TR" sz="2000" dirty="0" smtClean="0">
                <a:latin typeface="Times New Roman" panose="02020603050405020304" pitchFamily="18" charset="0"/>
                <a:cs typeface="Times New Roman" panose="02020603050405020304" pitchFamily="18" charset="0"/>
              </a:rPr>
              <a:t>7.Taburcu hizmetlerinin yapılması, epikriz (çıkışözeti) düzenletilmesi</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9490192"/>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40</TotalTime>
  <Words>377</Words>
  <Application>Microsoft Office PowerPoint</Application>
  <PresentationFormat>Geniş ekran</PresentationFormat>
  <Paragraphs>37</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Century Gothic</vt:lpstr>
      <vt:lpstr>Times New Roman</vt:lpstr>
      <vt:lpstr>Wingdings 3</vt:lpstr>
      <vt:lpstr>Dilim</vt:lpstr>
      <vt:lpstr>PowerPoint Sunusu</vt:lpstr>
      <vt:lpstr>PowerPoint Sunusu</vt:lpstr>
      <vt:lpstr>PowerPoint Sunusu</vt:lpstr>
      <vt:lpstr>PowerPoint Sunusu</vt:lpstr>
      <vt:lpstr>PowerPoint Sunusu</vt:lpstr>
      <vt:lpstr>PowerPoint Sunusu</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Ergun GOKTAS</dc:creator>
  <cp:lastModifiedBy>user5</cp:lastModifiedBy>
  <cp:revision>4</cp:revision>
  <dcterms:created xsi:type="dcterms:W3CDTF">2019-04-21T12:15:11Z</dcterms:created>
  <dcterms:modified xsi:type="dcterms:W3CDTF">2019-05-10T11:10:25Z</dcterms:modified>
</cp:coreProperties>
</file>