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handoutMasterIdLst>
    <p:handoutMasterId r:id="rId11"/>
  </p:handoutMasterIdLst>
  <p:sldIdLst>
    <p:sldId id="573" r:id="rId2"/>
    <p:sldId id="574" r:id="rId3"/>
    <p:sldId id="575" r:id="rId4"/>
    <p:sldId id="576" r:id="rId5"/>
    <p:sldId id="577" r:id="rId6"/>
    <p:sldId id="578" r:id="rId7"/>
    <p:sldId id="579" r:id="rId8"/>
    <p:sldId id="623" r:id="rId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48" autoAdjust="0"/>
    <p:restoredTop sz="94660"/>
  </p:normalViewPr>
  <p:slideViewPr>
    <p:cSldViewPr snapToGrid="0">
      <p:cViewPr varScale="1">
        <p:scale>
          <a:sx n="88" d="100"/>
          <a:sy n="88" d="100"/>
        </p:scale>
        <p:origin x="331" y="106"/>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1</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40860" y="992152"/>
            <a:ext cx="11121293" cy="4204228"/>
          </a:xfrm>
          <a:prstGeom prst="rect">
            <a:avLst/>
          </a:prstGeom>
        </p:spPr>
        <p:txBody>
          <a:bodyPr wrap="square">
            <a:spAutoFit/>
          </a:bodyPr>
          <a:lstStyle/>
          <a:p>
            <a:pPr algn="just">
              <a:spcAft>
                <a:spcPts val="0"/>
              </a:spcAft>
            </a:pPr>
            <a:r>
              <a:rPr lang="tr-TR" sz="1600" kern="150" dirty="0">
                <a:latin typeface="Times New Roman" panose="02020603050405020304" pitchFamily="18" charset="0"/>
                <a:ea typeface="Times New Roman" panose="02020603050405020304" pitchFamily="18" charset="0"/>
                <a:cs typeface="Times New Roman" panose="02020603050405020304" pitchFamily="18" charset="0"/>
              </a:rPr>
              <a:t>Yiyecek içecek işletmelerinde maliyet kontrolünün yapılmasında birtakım sorunlar söz konusudur. Bunlar şu şekilde sıralanabilir;</a:t>
            </a:r>
            <a:endParaRPr lang="tr-TR" sz="1600" kern="150" dirty="0">
              <a:latin typeface="Times New Roman" panose="02020603050405020304" pitchFamily="18" charset="0"/>
              <a:ea typeface="SimSun" panose="02010600030101010101" pitchFamily="2" charset="-122"/>
              <a:cs typeface="Mangal"/>
            </a:endParaRPr>
          </a:p>
          <a:p>
            <a:pPr algn="just">
              <a:spcAft>
                <a:spcPts val="0"/>
              </a:spcAft>
            </a:pPr>
            <a:r>
              <a:rPr lang="tr-TR" sz="1600" kern="150" dirty="0">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talep oldukça değişken bir yapıya sahip olduğundan dönemler arasında farklılıklar söz konusudur. </a:t>
            </a: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*Günlük hazırlanan ürünler için yeterli talebe ulaşılmadığında kalanlar ertesi günkü menüler ile değiştirilebilir. </a:t>
            </a: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*Bazen yiyecek içecek işletmelerine alınan ham maddeler birden fazla yemekte değerlendirilmektedir. </a:t>
            </a: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*Farklı zamanlarda mutfakta veya depoda çiğ, yarı işlenmiş ya da hazır birçok ürün bulunabilir. </a:t>
            </a: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satışında belirli bir düzen veya standardın olmayışında yiyecek içecek malzeme kontrolünü zorlaştırmaktır.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*Ürünlerin bozulabilir olması, iş kapasitesinin tahmin edilememesi, menü karması ve müşteri isteklerinin kestirilememesi, üretim bölümlerinin bütünleşememesi gibi unsurlardan dolayı maliyet kontrolü zorlukları yaşanabilir.</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934723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2977" y="1323702"/>
            <a:ext cx="11019692" cy="4939814"/>
          </a:xfrm>
          <a:prstGeom prst="rect">
            <a:avLst/>
          </a:prstGeom>
        </p:spPr>
        <p:txBody>
          <a:bodyPr wrap="square">
            <a:spAutoFit/>
          </a:bodyPr>
          <a:lstStyle/>
          <a:p>
            <a:pPr marL="457200" indent="-457200" algn="ctr">
              <a:lnSpc>
                <a:spcPct val="105000"/>
              </a:lnSpc>
              <a:spcAft>
                <a:spcPts val="0"/>
              </a:spcAft>
            </a:pPr>
            <a:r>
              <a:rPr lang="tr-TR" sz="2000" b="1"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MALİYET KONTROLÜNÜN ÖNEMİ VE AMAÇLARI.</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maliyet kontrolünün diğer amaçları ise şunlardır;</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*Gelir ve giderlerin analizi:</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*Gereksiz harcamaların önlenmesi:</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*Fiyatlandırma:</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Standartların oluşturulması:</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Personel istihdamı ile ilgili kararlar</a:t>
            </a:r>
            <a:r>
              <a:rPr lang="tr-TR" sz="20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20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Yönetimin bilgilendirilmesi</a:t>
            </a:r>
            <a:r>
              <a:rPr lang="tr-TR" sz="20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tr-TR" sz="20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00382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47077" y="467107"/>
            <a:ext cx="11176000" cy="5521512"/>
          </a:xfrm>
          <a:prstGeom prst="rect">
            <a:avLst/>
          </a:prstGeom>
        </p:spPr>
        <p:txBody>
          <a:bodyPr wrap="square">
            <a:spAutoFit/>
          </a:bodyPr>
          <a:lstStyle/>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MALİYET KONTROLÜNDE KARŞILAŞILAN SORUNLAR.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satışlarının büyük bölümünün küçük parçalar halinde yapılması.</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madde stoklarının devir hızlarının yüksek olması diğer bir sorundur. </a:t>
            </a: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malzemelerinden sadece ana yemek üretiminde değil diğer yemeklerin üretimlerinde de yararlanılmaktadır. </a:t>
            </a: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Günlük ya da dönemsel olarak satışa sunulan yiyecek içecekler ölçü ve çeşit bakımından farklıdırlar. Bu farklılık  maliyet kontrolünü bahsedilen dönemlerde güçleştirmektedir. </a:t>
            </a: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endPar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Maliyet </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kontrolündeki görevliler ile diğer personelin, </a:t>
            </a:r>
            <a:r>
              <a:rPr lang="tr-TR" sz="16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maliyetleme</a:t>
            </a: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fiyatlandırma ve servis gibi huşularda yetersiz bilgiye sahip olmaları, kontrolden beklenen verimin alınmasını engeller</a:t>
            </a:r>
            <a:r>
              <a:rPr lang="tr-TR" sz="16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*Seçilen maliyet kontrol sisteminin işletme yapı ve politikasına uymaması kontrolü anlamsız kılar.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üretim ve servisini gerçekleştiren personelin dışında kalan  çalışanlardan (restoran temizlik görevlisi gibi) ne ölçüde yararlanıldığının   hesaplanması oldukça güç bir iştir.</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6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*Çevresel faktörler olan ekonomik, sosyal, politik ve teknolojik değişmelerdeki beklenmedik bir gelişme işletmenin maliyet kontrol sistemi üzerinde önemli bir sorun yaratacaktır. </a:t>
            </a:r>
            <a:endParaRPr lang="tr-TR" sz="16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703967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21882" y="718792"/>
            <a:ext cx="10386646" cy="5650778"/>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SATIŞ TAHMİNLERİ</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Satış tahmini, yöneticilerin eldeki verilere ya da sezgilere dayanarak gelecekteki olası satışların tahmin edilmesiyle ilgili bir süreçtir (</a:t>
            </a:r>
            <a:r>
              <a:rPr lang="tr-TR" sz="2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Dittmer</a:t>
            </a: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2003: 188). </a:t>
            </a:r>
            <a:r>
              <a:rPr lang="tr-TR" sz="24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Shim'e</a:t>
            </a: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(2009:6) göre satış tahmini, gelecekte belirli bir zaman diliminde, işletmenin ürün ve hizmetlerinin satışından beklediği seviyeyi göstermektedir. Bunun yanı sıra satış tahmini, işletmenin temel fonksiyonlarından olan planlama ve bütçelemede de önemli bir işleve sahiptir. Mucuk (2012: 120) satış tahminini, "işletmenin belirli bir gelecek zaman diliminde, belirli bir pazarlama çabası ile (veya önceden belirlenmiş bir pazarlama planına göre) bir üründen satılabilecek miktar" olarak tanımlamıştır. Harris'e (1999) göre satış tahmini, bir ile on yıl arasında değişen zaman dilimi içerisinde geleceğe dönük olarak bir işletmeye ait satışlarının tahmin edilmesi sürecidir. Gelir ve harcamaları tahmin etmenin yanında yapılan satış tahminleri yardımıyla işletmenin satış stratejisi, işgücü plan ve programı ile satın alınması gereken ürün miktarı belirlenerek nakit akışı tahmin edilebilir </a:t>
            </a: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851025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5476" y="1035597"/>
            <a:ext cx="10660185" cy="5020605"/>
          </a:xfrm>
          <a:prstGeom prst="rect">
            <a:avLst/>
          </a:prstGeom>
        </p:spPr>
        <p:txBody>
          <a:bodyPr wrap="square">
            <a:spAutoFit/>
          </a:bodyPr>
          <a:lstStyle/>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SATIŞ TAHMİNİNİN ÖNEMİ</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5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endParaRPr lang="tr-TR" sz="15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Satış tahmini, maliyet kontrolünde oldukça önemlidir. Çünkü satış hacmi doğru bir şekilde tahmin edilirse beklenen satışların gerçekleşmesi için uygun miktardaki yiyeceklerin satın alma planları yapılabilecektir. Böylece ihtiyaç duyulandan az veya çok hammadde satın alınmayacaktır. Sonuçta bozulmalar, atıklar ve filtreler azalacaktır. Ayrıca satın alma kontrolünde yapılan işlemler aynı zamanda üretim üzerinde de kontrolü sağlayacaktır. Yüksek miktarda üretim yapmak için yeterli hammadde mevcut değilse gereğinden fazla miktarda üretimin yapılması da olanaksız hale gelecektir.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Dittmer</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2003: 189). Bunun yanında, satış tahminleri, istihdam edilecek işgücünün niteliklerinin ve sayısı belirlenmesinde de kritik öneme sahiptir (Miller vd., 2002: 28). Satış tahmini, yiyecek içecek işletmesinin stok yönetimine de yön verir. Sezonluk işletmeler genellikle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LIFO’yu</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last</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in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first</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2000"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out</a:t>
            </a:r>
            <a:r>
              <a:rPr lang="tr-TR" sz="20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giren ilk çıkar) tercih etmektedirler. Çünkü maliyeti yüksek hammadde malzemelerinin yüksek sezonda kullanılması ve istenilen nakdi geri dönüşün elde edilmesi düşük sezona göre daha kolaydır. İşletmeler düşük sezonda stoklarında nihai mallardan az miktarlarda bulundurmayı tercih ederler. Bu durum onların tedarik zincirini verimli bir şekilde yönetmelerinde yardımcı olacaktır .</a:t>
            </a:r>
            <a:endParaRPr lang="tr-TR" sz="20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319286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Resim 7"/>
          <p:cNvPicPr>
            <a:picLocks noChangeAspect="1"/>
          </p:cNvPicPr>
          <p:nvPr/>
        </p:nvPicPr>
        <p:blipFill>
          <a:blip r:embed="rId2"/>
          <a:stretch>
            <a:fillRect/>
          </a:stretch>
        </p:blipFill>
        <p:spPr>
          <a:xfrm>
            <a:off x="1480648" y="999658"/>
            <a:ext cx="9367106" cy="4686300"/>
          </a:xfrm>
          <a:prstGeom prst="rect">
            <a:avLst/>
          </a:prstGeom>
        </p:spPr>
      </p:pic>
    </p:spTree>
    <p:extLst>
      <p:ext uri="{BB962C8B-B14F-4D97-AF65-F5344CB8AC3E}">
        <p14:creationId xmlns:p14="http://schemas.microsoft.com/office/powerpoint/2010/main" val="348468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5721</TotalTime>
  <Words>799</Words>
  <Application>Microsoft Office PowerPoint</Application>
  <PresentationFormat>Geniş ekran</PresentationFormat>
  <Paragraphs>70</Paragraphs>
  <Slides>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8</vt:i4>
      </vt:variant>
    </vt:vector>
  </HeadingPairs>
  <TitlesOfParts>
    <vt:vector size="18" baseType="lpstr">
      <vt:lpstr>SimSun</vt:lpstr>
      <vt:lpstr>Arial</vt:lpstr>
      <vt:lpstr>Calibri</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168</cp:revision>
  <dcterms:created xsi:type="dcterms:W3CDTF">2019-11-06T14:40:35Z</dcterms:created>
  <dcterms:modified xsi:type="dcterms:W3CDTF">2020-05-07T19:45:57Z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