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48"/>
  </p:notesMasterIdLst>
  <p:sldIdLst>
    <p:sldId id="256" r:id="rId2"/>
    <p:sldId id="322" r:id="rId3"/>
    <p:sldId id="323" r:id="rId4"/>
    <p:sldId id="324" r:id="rId5"/>
    <p:sldId id="325" r:id="rId6"/>
    <p:sldId id="326" r:id="rId7"/>
    <p:sldId id="327" r:id="rId8"/>
    <p:sldId id="328" r:id="rId9"/>
    <p:sldId id="258" r:id="rId10"/>
    <p:sldId id="270" r:id="rId11"/>
    <p:sldId id="271" r:id="rId12"/>
    <p:sldId id="272" r:id="rId13"/>
    <p:sldId id="281" r:id="rId14"/>
    <p:sldId id="321" r:id="rId15"/>
    <p:sldId id="280" r:id="rId16"/>
    <p:sldId id="306" r:id="rId17"/>
    <p:sldId id="279" r:id="rId18"/>
    <p:sldId id="330" r:id="rId19"/>
    <p:sldId id="329" r:id="rId20"/>
    <p:sldId id="308" r:id="rId21"/>
    <p:sldId id="307" r:id="rId22"/>
    <p:sldId id="309" r:id="rId23"/>
    <p:sldId id="311" r:id="rId24"/>
    <p:sldId id="310" r:id="rId25"/>
    <p:sldId id="312" r:id="rId26"/>
    <p:sldId id="313" r:id="rId27"/>
    <p:sldId id="314" r:id="rId28"/>
    <p:sldId id="315" r:id="rId29"/>
    <p:sldId id="316" r:id="rId30"/>
    <p:sldId id="317" r:id="rId31"/>
    <p:sldId id="318" r:id="rId32"/>
    <p:sldId id="333" r:id="rId33"/>
    <p:sldId id="319" r:id="rId34"/>
    <p:sldId id="284" r:id="rId35"/>
    <p:sldId id="285" r:id="rId36"/>
    <p:sldId id="332" r:id="rId37"/>
    <p:sldId id="301" r:id="rId38"/>
    <p:sldId id="331" r:id="rId39"/>
    <p:sldId id="294" r:id="rId40"/>
    <p:sldId id="298" r:id="rId41"/>
    <p:sldId id="299" r:id="rId42"/>
    <p:sldId id="289" r:id="rId43"/>
    <p:sldId id="290" r:id="rId44"/>
    <p:sldId id="300" r:id="rId45"/>
    <p:sldId id="302" r:id="rId46"/>
    <p:sldId id="292" r:id="rId4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29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74659F-2BF1-40A6-8EA1-AF442897CC53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B383A9-DCF8-4115-B769-B4C84B1448EE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383A9-DCF8-4115-B769-B4C84B1448EE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4700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D9363A6-2F82-4F15-93C0-2EFB9B3D66BA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0532E4F-91EF-4F2C-910B-1BB3F7ECE74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363A6-2F82-4F15-93C0-2EFB9B3D66BA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32E4F-91EF-4F2C-910B-1BB3F7ECE74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363A6-2F82-4F15-93C0-2EFB9B3D66BA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32E4F-91EF-4F2C-910B-1BB3F7ECE74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AC4934-CFFF-4A43-849A-A5FD32660C7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363A6-2F82-4F15-93C0-2EFB9B3D66BA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32E4F-91EF-4F2C-910B-1BB3F7ECE74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363A6-2F82-4F15-93C0-2EFB9B3D66BA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32E4F-91EF-4F2C-910B-1BB3F7ECE74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363A6-2F82-4F15-93C0-2EFB9B3D66BA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32E4F-91EF-4F2C-910B-1BB3F7ECE74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363A6-2F82-4F15-93C0-2EFB9B3D66BA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32E4F-91EF-4F2C-910B-1BB3F7ECE74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363A6-2F82-4F15-93C0-2EFB9B3D66BA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32E4F-91EF-4F2C-910B-1BB3F7ECE74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363A6-2F82-4F15-93C0-2EFB9B3D66BA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32E4F-91EF-4F2C-910B-1BB3F7ECE74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0D9363A6-2F82-4F15-93C0-2EFB9B3D66BA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32E4F-91EF-4F2C-910B-1BB3F7ECE74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D9363A6-2F82-4F15-93C0-2EFB9B3D66BA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0532E4F-91EF-4F2C-910B-1BB3F7ECE74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0D9363A6-2F82-4F15-93C0-2EFB9B3D66BA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0532E4F-91EF-4F2C-910B-1BB3F7ECE740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media" Target="../media/media2.wmv"/><Relationship Id="rId7" Type="http://schemas.openxmlformats.org/officeDocument/2006/relationships/image" Target="../media/image11.png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wm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hyperlink" Target="mailto:akaltanfunda@gmail.com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-928726" y="1428736"/>
            <a:ext cx="10858576" cy="1829761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tr-TR" sz="4200" dirty="0" smtClean="0">
                <a:latin typeface="Century Gothic" pitchFamily="34" charset="0"/>
              </a:rPr>
              <a:t>HAREKETLİ BÖLÜMLÜ PROTEZLERDE </a:t>
            </a:r>
            <a:br>
              <a:rPr lang="tr-TR" sz="4200" dirty="0" smtClean="0">
                <a:latin typeface="Century Gothic" pitchFamily="34" charset="0"/>
              </a:rPr>
            </a:br>
            <a:r>
              <a:rPr lang="tr-TR" sz="4200" dirty="0" smtClean="0">
                <a:latin typeface="Century Gothic" pitchFamily="34" charset="0"/>
              </a:rPr>
              <a:t>AĞIZ HAZIRLIĞI</a:t>
            </a:r>
            <a:endParaRPr lang="tr-TR" sz="4200" dirty="0">
              <a:latin typeface="Century Gothic" pitchFamily="34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051720" y="3501008"/>
            <a:ext cx="5358990" cy="1152128"/>
          </a:xfrm>
        </p:spPr>
        <p:txBody>
          <a:bodyPr>
            <a:normAutofit/>
          </a:bodyPr>
          <a:lstStyle/>
          <a:p>
            <a:pPr algn="ctr"/>
            <a:r>
              <a:rPr lang="tr-T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rPr>
              <a:t>Prof. Dr. </a:t>
            </a:r>
            <a:r>
              <a:rPr lang="tr-TR" sz="24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rPr>
              <a:t>Funda AKALTAN</a:t>
            </a:r>
          </a:p>
          <a:p>
            <a:pPr algn="ctr"/>
            <a:r>
              <a:rPr lang="tr-TR" sz="240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rPr>
              <a:t>akaltanfunda@gmail.com</a:t>
            </a:r>
            <a:endParaRPr lang="tr-TR" sz="2400" dirty="0">
              <a:solidFill>
                <a:schemeClr val="tx1">
                  <a:lumMod val="95000"/>
                  <a:lumOff val="5000"/>
                </a:schemeClr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357158" y="1571612"/>
            <a:ext cx="7186634" cy="4525963"/>
          </a:xfrm>
        </p:spPr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Century Gothic" pitchFamily="34" charset="0"/>
              </a:rPr>
              <a:t>Protez destek bölgelerindeki mukozanın </a:t>
            </a:r>
            <a:r>
              <a:rPr lang="tr-TR" sz="2400" dirty="0" err="1" smtClean="0">
                <a:latin typeface="Century Gothic" pitchFamily="34" charset="0"/>
              </a:rPr>
              <a:t>irritasyonu</a:t>
            </a:r>
            <a:r>
              <a:rPr lang="tr-TR" sz="2400" dirty="0" smtClean="0">
                <a:latin typeface="Century Gothic" pitchFamily="34" charset="0"/>
              </a:rPr>
              <a:t> ve </a:t>
            </a:r>
            <a:r>
              <a:rPr lang="tr-TR" sz="2400" dirty="0" err="1" smtClean="0">
                <a:latin typeface="Century Gothic" pitchFamily="34" charset="0"/>
              </a:rPr>
              <a:t>inflamasyonu</a:t>
            </a:r>
            <a:endParaRPr lang="tr-TR" sz="2400" dirty="0" smtClean="0">
              <a:latin typeface="Century Gothic" pitchFamily="34" charset="0"/>
            </a:endParaRPr>
          </a:p>
          <a:p>
            <a:pPr algn="just"/>
            <a:r>
              <a:rPr lang="tr-TR" sz="2400" dirty="0" smtClean="0">
                <a:latin typeface="Century Gothic" pitchFamily="34" charset="0"/>
              </a:rPr>
              <a:t>Anatomik yapıların (</a:t>
            </a:r>
            <a:r>
              <a:rPr lang="tr-TR" sz="2400" dirty="0" err="1" smtClean="0">
                <a:latin typeface="Century Gothic" pitchFamily="34" charset="0"/>
              </a:rPr>
              <a:t>insisiv</a:t>
            </a:r>
            <a:r>
              <a:rPr lang="tr-TR" sz="2400" dirty="0" smtClean="0">
                <a:latin typeface="Century Gothic" pitchFamily="34" charset="0"/>
              </a:rPr>
              <a:t> </a:t>
            </a:r>
            <a:r>
              <a:rPr lang="tr-TR" sz="2400" dirty="0" err="1" smtClean="0">
                <a:latin typeface="Century Gothic" pitchFamily="34" charset="0"/>
              </a:rPr>
              <a:t>papil</a:t>
            </a:r>
            <a:r>
              <a:rPr lang="tr-TR" sz="2400" dirty="0" smtClean="0">
                <a:latin typeface="Century Gothic" pitchFamily="34" charset="0"/>
              </a:rPr>
              <a:t>, </a:t>
            </a:r>
            <a:r>
              <a:rPr lang="tr-TR" sz="2400" dirty="0" err="1" smtClean="0">
                <a:latin typeface="Century Gothic" pitchFamily="34" charset="0"/>
              </a:rPr>
              <a:t>ruga</a:t>
            </a:r>
            <a:r>
              <a:rPr lang="tr-TR" sz="2400" dirty="0" smtClean="0">
                <a:latin typeface="Century Gothic" pitchFamily="34" charset="0"/>
              </a:rPr>
              <a:t> ve </a:t>
            </a:r>
            <a:r>
              <a:rPr lang="tr-TR" sz="2400" dirty="0" err="1" smtClean="0">
                <a:latin typeface="Century Gothic" pitchFamily="34" charset="0"/>
              </a:rPr>
              <a:t>retromolar</a:t>
            </a:r>
            <a:r>
              <a:rPr lang="tr-TR" sz="2400" dirty="0" smtClean="0">
                <a:latin typeface="Century Gothic" pitchFamily="34" charset="0"/>
              </a:rPr>
              <a:t> bölge) </a:t>
            </a:r>
            <a:r>
              <a:rPr lang="tr-TR" sz="2400" dirty="0" err="1" smtClean="0">
                <a:latin typeface="Century Gothic" pitchFamily="34" charset="0"/>
              </a:rPr>
              <a:t>distorsiyonu</a:t>
            </a:r>
            <a:endParaRPr lang="tr-TR" sz="2400" dirty="0" smtClean="0">
              <a:latin typeface="Century Gothic" pitchFamily="34" charset="0"/>
            </a:endParaRPr>
          </a:p>
          <a:p>
            <a:pPr algn="just"/>
            <a:r>
              <a:rPr lang="tr-TR" sz="2400" dirty="0" err="1" smtClean="0">
                <a:latin typeface="Century Gothic" pitchFamily="34" charset="0"/>
              </a:rPr>
              <a:t>Rezidüel</a:t>
            </a:r>
            <a:r>
              <a:rPr lang="tr-TR" sz="2400" dirty="0" smtClean="0">
                <a:latin typeface="Century Gothic" pitchFamily="34" charset="0"/>
              </a:rPr>
              <a:t> </a:t>
            </a:r>
            <a:r>
              <a:rPr lang="tr-TR" sz="2400" dirty="0" err="1" smtClean="0">
                <a:latin typeface="Century Gothic" pitchFamily="34" charset="0"/>
              </a:rPr>
              <a:t>kret</a:t>
            </a:r>
            <a:r>
              <a:rPr lang="tr-TR" sz="2400" dirty="0" smtClean="0">
                <a:latin typeface="Century Gothic" pitchFamily="34" charset="0"/>
              </a:rPr>
              <a:t> bölgeleri, dil, yanak ve dudaklarda yanma hissi</a:t>
            </a:r>
            <a:endParaRPr lang="tr-TR" sz="2400" dirty="0">
              <a:latin typeface="Century Gothic" pitchFamily="34" charset="0"/>
            </a:endParaRPr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Yuvarlatılmış Dikdörtgen"/>
          <p:cNvSpPr/>
          <p:nvPr/>
        </p:nvSpPr>
        <p:spPr>
          <a:xfrm>
            <a:off x="0" y="357166"/>
            <a:ext cx="8715404" cy="78581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2 Başlık"/>
          <p:cNvSpPr txBox="1">
            <a:spLocks/>
          </p:cNvSpPr>
          <p:nvPr/>
        </p:nvSpPr>
        <p:spPr>
          <a:xfrm>
            <a:off x="285720" y="142852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dirty="0" smtClean="0">
                <a:solidFill>
                  <a:schemeClr val="bg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itchFamily="34" charset="0"/>
                <a:ea typeface="+mj-ea"/>
                <a:cs typeface="+mj-cs"/>
              </a:rPr>
              <a:t>Zarar Görmüş Dokuların Düzeltilmesi</a:t>
            </a:r>
            <a:endParaRPr kumimoji="0" lang="tr-TR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pic>
        <p:nvPicPr>
          <p:cNvPr id="26627" name="Picture 3" descr="C:\Users\Ayben Şentürk\Desktop\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4214818"/>
            <a:ext cx="2714644" cy="2193263"/>
          </a:xfrm>
          <a:prstGeom prst="rect">
            <a:avLst/>
          </a:prstGeom>
          <a:noFill/>
        </p:spPr>
      </p:pic>
      <p:pic>
        <p:nvPicPr>
          <p:cNvPr id="26628" name="Picture 4" descr="C:\Users\Ayben Şentürk\Desktop\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3929066"/>
            <a:ext cx="2459047" cy="2556488"/>
          </a:xfrm>
          <a:prstGeom prst="rect">
            <a:avLst/>
          </a:prstGeom>
          <a:noFill/>
        </p:spPr>
      </p:pic>
      <p:sp>
        <p:nvSpPr>
          <p:cNvPr id="9" name="8 Oval"/>
          <p:cNvSpPr/>
          <p:nvPr/>
        </p:nvSpPr>
        <p:spPr>
          <a:xfrm>
            <a:off x="3071802" y="4857760"/>
            <a:ext cx="1500198" cy="12144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9 Oval"/>
          <p:cNvSpPr/>
          <p:nvPr/>
        </p:nvSpPr>
        <p:spPr>
          <a:xfrm>
            <a:off x="6429388" y="5214950"/>
            <a:ext cx="1643074" cy="14287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4525963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tr-TR" dirty="0" smtClean="0">
                <a:latin typeface="Century Gothic" pitchFamily="34" charset="0"/>
              </a:rPr>
              <a:t>Parmak/diş fırçası ile masaj</a:t>
            </a:r>
          </a:p>
          <a:p>
            <a:pPr>
              <a:lnSpc>
                <a:spcPct val="130000"/>
              </a:lnSpc>
            </a:pPr>
            <a:r>
              <a:rPr lang="tr-TR" dirty="0" smtClean="0">
                <a:latin typeface="Century Gothic" pitchFamily="34" charset="0"/>
              </a:rPr>
              <a:t>Anti-</a:t>
            </a:r>
            <a:r>
              <a:rPr lang="tr-TR" dirty="0" err="1" smtClean="0">
                <a:latin typeface="Century Gothic" pitchFamily="34" charset="0"/>
              </a:rPr>
              <a:t>fungal</a:t>
            </a:r>
            <a:r>
              <a:rPr lang="tr-TR" dirty="0" smtClean="0">
                <a:latin typeface="Century Gothic" pitchFamily="34" charset="0"/>
              </a:rPr>
              <a:t> tedavi</a:t>
            </a:r>
          </a:p>
          <a:p>
            <a:pPr>
              <a:lnSpc>
                <a:spcPct val="130000"/>
              </a:lnSpc>
            </a:pPr>
            <a:r>
              <a:rPr lang="tr-TR" dirty="0" smtClean="0">
                <a:latin typeface="Century Gothic" pitchFamily="34" charset="0"/>
              </a:rPr>
              <a:t>Doku iyileştirici materyal</a:t>
            </a:r>
          </a:p>
          <a:p>
            <a:pPr>
              <a:lnSpc>
                <a:spcPct val="130000"/>
              </a:lnSpc>
            </a:pPr>
            <a:r>
              <a:rPr lang="tr-TR" dirty="0" smtClean="0">
                <a:latin typeface="Century Gothic" pitchFamily="34" charset="0"/>
              </a:rPr>
              <a:t>Protezin bir süre kullanılmaması</a:t>
            </a:r>
            <a:endParaRPr lang="tr-TR" dirty="0">
              <a:latin typeface="Century Gothic" pitchFamily="34" charset="0"/>
            </a:endParaRPr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Yuvarlatılmış Dikdörtgen"/>
          <p:cNvSpPr/>
          <p:nvPr/>
        </p:nvSpPr>
        <p:spPr>
          <a:xfrm>
            <a:off x="0" y="357166"/>
            <a:ext cx="8715404" cy="78581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2 Başlık"/>
          <p:cNvSpPr txBox="1">
            <a:spLocks/>
          </p:cNvSpPr>
          <p:nvPr/>
        </p:nvSpPr>
        <p:spPr>
          <a:xfrm>
            <a:off x="285720" y="142852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dirty="0" smtClean="0">
                <a:solidFill>
                  <a:schemeClr val="bg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itchFamily="34" charset="0"/>
                <a:ea typeface="+mj-ea"/>
                <a:cs typeface="+mj-cs"/>
              </a:rPr>
              <a:t>Zarar Görmüş Dokuların Düzeltilmesi</a:t>
            </a:r>
            <a:endParaRPr kumimoji="0" lang="tr-TR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pic>
        <p:nvPicPr>
          <p:cNvPr id="27650" name="Picture 2" descr="http://t0.gstatic.com/images?q=tbn:ANd9GcSODs2k_rgBPWHGVFjyTRTmY1TNkJ6k--iR0ZkYtAJLnPDf92D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4214818"/>
            <a:ext cx="2286000" cy="1714500"/>
          </a:xfrm>
          <a:prstGeom prst="rect">
            <a:avLst/>
          </a:prstGeom>
          <a:noFill/>
        </p:spPr>
      </p:pic>
      <p:pic>
        <p:nvPicPr>
          <p:cNvPr id="27652" name="Picture 4" descr="http://t3.gstatic.com/images?q=tbn:ANd9GcQuz4mmbc5Pe0OVBF92Js_tnMIUFLRRH9pM2kKfz6X9_TctLKA9z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4071942"/>
            <a:ext cx="2826959" cy="2157417"/>
          </a:xfrm>
          <a:prstGeom prst="rect">
            <a:avLst/>
          </a:prstGeom>
          <a:noFill/>
        </p:spPr>
      </p:pic>
      <p:pic>
        <p:nvPicPr>
          <p:cNvPr id="27654" name="Picture 6" descr="http://t2.gstatic.com/images?q=tbn:ANd9GcQ1ho0Kz8uBVmBmcxRpfvwwuTYAiR44S4qv2MhqN4K5JxQahef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16" y="1785926"/>
            <a:ext cx="2000264" cy="20002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28596" y="1785926"/>
            <a:ext cx="8229600" cy="4525963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tr-TR" dirty="0" err="1" smtClean="0">
                <a:latin typeface="Century Gothic" pitchFamily="34" charset="0"/>
              </a:rPr>
              <a:t>Periodontal</a:t>
            </a:r>
            <a:r>
              <a:rPr lang="tr-TR" dirty="0" smtClean="0">
                <a:latin typeface="Century Gothic" pitchFamily="34" charset="0"/>
              </a:rPr>
              <a:t> Tedavinin Amaçları</a:t>
            </a:r>
          </a:p>
          <a:p>
            <a:pPr>
              <a:lnSpc>
                <a:spcPct val="130000"/>
              </a:lnSpc>
            </a:pPr>
            <a:r>
              <a:rPr lang="tr-TR" dirty="0" err="1" smtClean="0">
                <a:latin typeface="Century Gothic" pitchFamily="34" charset="0"/>
              </a:rPr>
              <a:t>Periodontal</a:t>
            </a:r>
            <a:r>
              <a:rPr lang="tr-TR" dirty="0" smtClean="0">
                <a:latin typeface="Century Gothic" pitchFamily="34" charset="0"/>
              </a:rPr>
              <a:t> Tedavinin Yararları</a:t>
            </a:r>
          </a:p>
          <a:p>
            <a:pPr>
              <a:lnSpc>
                <a:spcPct val="130000"/>
              </a:lnSpc>
            </a:pPr>
            <a:r>
              <a:rPr lang="tr-TR" dirty="0" smtClean="0">
                <a:latin typeface="Century Gothic" pitchFamily="34" charset="0"/>
              </a:rPr>
              <a:t>Hastalığın Tedavisine Yönelik Öncül Tedavi</a:t>
            </a:r>
          </a:p>
          <a:p>
            <a:pPr>
              <a:lnSpc>
                <a:spcPct val="130000"/>
              </a:lnSpc>
            </a:pPr>
            <a:r>
              <a:rPr lang="tr-TR" dirty="0" smtClean="0">
                <a:latin typeface="Century Gothic" pitchFamily="34" charset="0"/>
              </a:rPr>
              <a:t>Asıl </a:t>
            </a:r>
            <a:r>
              <a:rPr lang="tr-TR" dirty="0" err="1" smtClean="0">
                <a:latin typeface="Century Gothic" pitchFamily="34" charset="0"/>
              </a:rPr>
              <a:t>Periodontal</a:t>
            </a:r>
            <a:r>
              <a:rPr lang="tr-TR" dirty="0" smtClean="0">
                <a:latin typeface="Century Gothic" pitchFamily="34" charset="0"/>
              </a:rPr>
              <a:t> Cerrahi</a:t>
            </a:r>
          </a:p>
          <a:p>
            <a:pPr>
              <a:lnSpc>
                <a:spcPct val="130000"/>
              </a:lnSpc>
            </a:pPr>
            <a:r>
              <a:rPr lang="tr-TR" dirty="0" smtClean="0">
                <a:latin typeface="Century Gothic" pitchFamily="34" charset="0"/>
              </a:rPr>
              <a:t>Kontrollerin Yapılması</a:t>
            </a:r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Yuvarlatılmış Dikdörtgen"/>
          <p:cNvSpPr/>
          <p:nvPr/>
        </p:nvSpPr>
        <p:spPr>
          <a:xfrm>
            <a:off x="0" y="482942"/>
            <a:ext cx="8715404" cy="785818"/>
          </a:xfrm>
          <a:prstGeom prst="roundRect">
            <a:avLst/>
          </a:prstGeom>
          <a:solidFill>
            <a:srgbClr val="C00000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2 Başlık"/>
          <p:cNvSpPr txBox="1">
            <a:spLocks/>
          </p:cNvSpPr>
          <p:nvPr/>
        </p:nvSpPr>
        <p:spPr>
          <a:xfrm>
            <a:off x="285720" y="142852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dirty="0" err="1" smtClean="0">
                <a:solidFill>
                  <a:schemeClr val="bg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itchFamily="34" charset="0"/>
                <a:ea typeface="+mj-ea"/>
                <a:cs typeface="+mj-cs"/>
              </a:rPr>
              <a:t>Periodontal</a:t>
            </a:r>
            <a:r>
              <a:rPr lang="tr-TR" sz="3200" b="1" dirty="0" smtClean="0">
                <a:solidFill>
                  <a:schemeClr val="bg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itchFamily="34" charset="0"/>
                <a:ea typeface="+mj-ea"/>
                <a:cs typeface="+mj-cs"/>
              </a:rPr>
              <a:t> Hazırlık</a:t>
            </a:r>
            <a:endParaRPr kumimoji="0" lang="tr-TR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85804" y="1844824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endParaRPr lang="tr-TR" sz="2800" dirty="0" smtClean="0">
              <a:latin typeface="Century Gothic" pitchFamily="34" charset="0"/>
            </a:endParaRP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tr-TR" sz="2800" dirty="0" smtClean="0">
                <a:latin typeface="Century Gothic" pitchFamily="34" charset="0"/>
              </a:rPr>
              <a:t>Eğilmiş dişler,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tr-TR" sz="2800" dirty="0" smtClean="0">
                <a:latin typeface="Century Gothic" pitchFamily="34" charset="0"/>
              </a:rPr>
              <a:t>Çapraşıklık olan vakalar,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tr-TR" sz="2800" dirty="0" err="1" smtClean="0">
                <a:latin typeface="Century Gothic" pitchFamily="34" charset="0"/>
              </a:rPr>
              <a:t>Malpoze</a:t>
            </a:r>
            <a:r>
              <a:rPr lang="tr-TR" sz="2800" dirty="0" smtClean="0">
                <a:latin typeface="Century Gothic" pitchFamily="34" charset="0"/>
              </a:rPr>
              <a:t> dişler,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tr-TR" sz="2800" dirty="0" smtClean="0">
                <a:latin typeface="Century Gothic" pitchFamily="34" charset="0"/>
              </a:rPr>
              <a:t>Üst </a:t>
            </a:r>
            <a:r>
              <a:rPr lang="tr-TR" sz="2800" dirty="0" err="1" smtClean="0">
                <a:latin typeface="Century Gothic" pitchFamily="34" charset="0"/>
              </a:rPr>
              <a:t>anterior</a:t>
            </a:r>
            <a:r>
              <a:rPr lang="tr-TR" sz="2800" dirty="0" smtClean="0">
                <a:latin typeface="Century Gothic" pitchFamily="34" charset="0"/>
              </a:rPr>
              <a:t> dişlerdeki </a:t>
            </a:r>
            <a:r>
              <a:rPr lang="tr-TR" sz="2800" dirty="0" err="1" smtClean="0">
                <a:latin typeface="Century Gothic" pitchFamily="34" charset="0"/>
              </a:rPr>
              <a:t>diastema</a:t>
            </a:r>
            <a:r>
              <a:rPr lang="tr-TR" sz="2800" dirty="0" smtClean="0">
                <a:latin typeface="Century Gothic" pitchFamily="34" charset="0"/>
              </a:rPr>
              <a:t> düzeltilir.</a:t>
            </a:r>
          </a:p>
        </p:txBody>
      </p:sp>
      <p:sp>
        <p:nvSpPr>
          <p:cNvPr id="4" name="3 Yuvarlatılmış Dikdörtgen"/>
          <p:cNvSpPr/>
          <p:nvPr/>
        </p:nvSpPr>
        <p:spPr>
          <a:xfrm>
            <a:off x="42818" y="672363"/>
            <a:ext cx="8715404" cy="78581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2 Başlık"/>
          <p:cNvSpPr txBox="1">
            <a:spLocks/>
          </p:cNvSpPr>
          <p:nvPr/>
        </p:nvSpPr>
        <p:spPr>
          <a:xfrm>
            <a:off x="285720" y="705334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2800" b="1" noProof="0" dirty="0" smtClean="0">
                <a:solidFill>
                  <a:schemeClr val="bg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itchFamily="34" charset="0"/>
                <a:ea typeface="+mj-ea"/>
                <a:cs typeface="+mj-cs"/>
              </a:rPr>
              <a:t>Okluzal Düzlem ve Dizilimdeki Düzenlemeler</a:t>
            </a:r>
          </a:p>
          <a:p>
            <a:pPr algn="ctr">
              <a:spcBef>
                <a:spcPct val="0"/>
              </a:spcBef>
              <a:defRPr/>
            </a:pPr>
            <a:r>
              <a:rPr lang="tr-TR" sz="2800" b="1" dirty="0">
                <a:solidFill>
                  <a:schemeClr val="bg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itchFamily="34" charset="0"/>
              </a:rPr>
              <a:t>Ortodontik Hazırlık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>
                <a:latin typeface="Century Gothic" panose="020B0502020202020204" pitchFamily="34" charset="0"/>
              </a:rPr>
              <a:t>Kök ucunda patolojik lezyon</a:t>
            </a:r>
          </a:p>
          <a:p>
            <a:pPr eaLnBrk="1" hangingPunct="1"/>
            <a:r>
              <a:rPr lang="tr-TR" altLang="tr-TR" smtClean="0">
                <a:latin typeface="Century Gothic" panose="020B0502020202020204" pitchFamily="34" charset="0"/>
              </a:rPr>
              <a:t>Ağrı</a:t>
            </a:r>
          </a:p>
          <a:p>
            <a:pPr eaLnBrk="1" hangingPunct="1"/>
            <a:r>
              <a:rPr lang="tr-TR" altLang="tr-TR" smtClean="0">
                <a:latin typeface="Century Gothic" panose="020B0502020202020204" pitchFamily="34" charset="0"/>
              </a:rPr>
              <a:t>Mobilite</a:t>
            </a:r>
          </a:p>
          <a:p>
            <a:pPr eaLnBrk="1" hangingPunct="1"/>
            <a:r>
              <a:rPr lang="tr-TR" altLang="tr-TR" smtClean="0">
                <a:latin typeface="Century Gothic" panose="020B0502020202020204" pitchFamily="34" charset="0"/>
              </a:rPr>
              <a:t>Periodontal membran genişlemesi yoksa</a:t>
            </a:r>
          </a:p>
          <a:p>
            <a:pPr eaLnBrk="1" hangingPunct="1"/>
            <a:r>
              <a:rPr lang="tr-TR" altLang="tr-TR" smtClean="0">
                <a:latin typeface="Century Gothic" panose="020B0502020202020204" pitchFamily="34" charset="0"/>
              </a:rPr>
              <a:t>Tedavi sonrası aradan uzun zaman geçmiş ise;</a:t>
            </a:r>
          </a:p>
          <a:p>
            <a:pPr eaLnBrk="1" hangingPunct="1"/>
            <a:endParaRPr lang="tr-TR" altLang="tr-TR" smtClean="0"/>
          </a:p>
        </p:txBody>
      </p:sp>
      <p:sp>
        <p:nvSpPr>
          <p:cNvPr id="4" name="3 Yuvarlatılmış Dikdörtgen"/>
          <p:cNvSpPr/>
          <p:nvPr/>
        </p:nvSpPr>
        <p:spPr>
          <a:xfrm>
            <a:off x="104775" y="357188"/>
            <a:ext cx="8715375" cy="785812"/>
          </a:xfrm>
          <a:prstGeom prst="roundRect">
            <a:avLst/>
          </a:prstGeom>
          <a:solidFill>
            <a:srgbClr val="92D050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5" name="2 Başlık"/>
          <p:cNvSpPr txBox="1">
            <a:spLocks/>
          </p:cNvSpPr>
          <p:nvPr/>
        </p:nvSpPr>
        <p:spPr>
          <a:xfrm>
            <a:off x="446856" y="142852"/>
            <a:ext cx="8229600" cy="1143000"/>
          </a:xfrm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3200" b="1" dirty="0" err="1">
                <a:solidFill>
                  <a:schemeClr val="bg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itchFamily="34" charset="0"/>
                <a:ea typeface="+mj-ea"/>
                <a:cs typeface="+mj-cs"/>
              </a:rPr>
              <a:t>Endodontik</a:t>
            </a:r>
            <a:r>
              <a:rPr lang="tr-TR" sz="3200" b="1" dirty="0">
                <a:solidFill>
                  <a:schemeClr val="bg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itchFamily="34" charset="0"/>
                <a:ea typeface="+mj-ea"/>
                <a:cs typeface="+mj-cs"/>
              </a:rPr>
              <a:t> Hazırlık</a:t>
            </a:r>
          </a:p>
        </p:txBody>
      </p:sp>
      <p:sp>
        <p:nvSpPr>
          <p:cNvPr id="6" name="5 Oval"/>
          <p:cNvSpPr/>
          <p:nvPr/>
        </p:nvSpPr>
        <p:spPr>
          <a:xfrm>
            <a:off x="1835150" y="4149725"/>
            <a:ext cx="5715000" cy="1571625"/>
          </a:xfrm>
          <a:prstGeom prst="ellipse">
            <a:avLst/>
          </a:prstGeom>
          <a:solidFill>
            <a:srgbClr val="FFFF66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7" name="6 Metin kutusu"/>
          <p:cNvSpPr txBox="1"/>
          <p:nvPr/>
        </p:nvSpPr>
        <p:spPr>
          <a:xfrm>
            <a:off x="2051050" y="4724400"/>
            <a:ext cx="5286375" cy="4016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000" b="1" i="1" dirty="0" err="1">
                <a:solidFill>
                  <a:schemeClr val="accent2">
                    <a:lumMod val="50000"/>
                  </a:schemeClr>
                </a:solidFill>
                <a:latin typeface="Century Gothic" pitchFamily="34" charset="0"/>
              </a:rPr>
              <a:t>d</a:t>
            </a:r>
            <a:r>
              <a:rPr lang="tr-TR" sz="2000" b="1" i="1" dirty="0" err="1" smtClean="0">
                <a:solidFill>
                  <a:schemeClr val="accent2">
                    <a:lumMod val="50000"/>
                  </a:schemeClr>
                </a:solidFill>
                <a:latin typeface="Century Gothic" pitchFamily="34" charset="0"/>
                <a:cs typeface="+mn-cs"/>
              </a:rPr>
              <a:t>evital</a:t>
            </a:r>
            <a:r>
              <a:rPr lang="tr-TR" sz="2000" b="1" i="1" dirty="0" smtClean="0">
                <a:solidFill>
                  <a:schemeClr val="accent2">
                    <a:lumMod val="50000"/>
                  </a:schemeClr>
                </a:solidFill>
                <a:latin typeface="Century Gothic" pitchFamily="34" charset="0"/>
                <a:cs typeface="+mn-cs"/>
              </a:rPr>
              <a:t> </a:t>
            </a:r>
            <a:r>
              <a:rPr lang="tr-TR" sz="2000" b="1" i="1" dirty="0">
                <a:solidFill>
                  <a:schemeClr val="accent2">
                    <a:lumMod val="50000"/>
                  </a:schemeClr>
                </a:solidFill>
                <a:latin typeface="Century Gothic" pitchFamily="34" charset="0"/>
                <a:cs typeface="+mn-cs"/>
              </a:rPr>
              <a:t>dişler destek olarak </a:t>
            </a:r>
            <a:r>
              <a:rPr lang="tr-TR" sz="2000" b="1" i="1" dirty="0" smtClean="0">
                <a:solidFill>
                  <a:schemeClr val="accent2">
                    <a:lumMod val="50000"/>
                  </a:schemeClr>
                </a:solidFill>
                <a:latin typeface="Century Gothic" pitchFamily="34" charset="0"/>
                <a:cs typeface="+mn-cs"/>
              </a:rPr>
              <a:t>kullanılabilir.</a:t>
            </a:r>
            <a:endParaRPr lang="tr-TR" sz="2000" b="1" i="1" dirty="0">
              <a:solidFill>
                <a:schemeClr val="accent2">
                  <a:lumMod val="50000"/>
                </a:schemeClr>
              </a:solidFill>
              <a:latin typeface="Century Gothic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1345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uvarlatılmış Dikdörtgen"/>
          <p:cNvSpPr/>
          <p:nvPr/>
        </p:nvSpPr>
        <p:spPr>
          <a:xfrm>
            <a:off x="0" y="357166"/>
            <a:ext cx="8715404" cy="78581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2 Başlık"/>
          <p:cNvSpPr txBox="1">
            <a:spLocks/>
          </p:cNvSpPr>
          <p:nvPr/>
        </p:nvSpPr>
        <p:spPr>
          <a:xfrm>
            <a:off x="285720" y="142852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noProof="0" dirty="0" smtClean="0">
                <a:solidFill>
                  <a:schemeClr val="bg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itchFamily="34" charset="0"/>
                <a:ea typeface="+mj-ea"/>
                <a:cs typeface="+mj-cs"/>
              </a:rPr>
              <a:t>Destek Dişler Üzerinde Protetik Hazırlıklar</a:t>
            </a:r>
            <a:endParaRPr kumimoji="0" lang="tr-TR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>
          <a:xfrm>
            <a:off x="3347864" y="1628800"/>
            <a:ext cx="5338936" cy="144361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sz="2000" dirty="0" smtClean="0"/>
              <a:t>Destek diş hazırlıklarından önce,</a:t>
            </a:r>
          </a:p>
          <a:p>
            <a:pPr>
              <a:buNone/>
            </a:pPr>
            <a:r>
              <a:rPr lang="tr-TR" sz="2000" dirty="0"/>
              <a:t>t</a:t>
            </a:r>
            <a:r>
              <a:rPr lang="tr-TR" sz="2000" dirty="0" smtClean="0"/>
              <a:t>eşhis modellerinin analiz edilmesi ve</a:t>
            </a:r>
          </a:p>
          <a:p>
            <a:pPr>
              <a:buNone/>
            </a:pPr>
            <a:r>
              <a:rPr lang="tr-TR" sz="2000" dirty="0" smtClean="0"/>
              <a:t>protez planlamasının yapılmış</a:t>
            </a:r>
          </a:p>
          <a:p>
            <a:pPr>
              <a:buNone/>
            </a:pPr>
            <a:r>
              <a:rPr lang="tr-TR" sz="2000" dirty="0" smtClean="0"/>
              <a:t>olması gerekir.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28800"/>
            <a:ext cx="2520280" cy="3648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Dikdörtgen"/>
          <p:cNvSpPr/>
          <p:nvPr/>
        </p:nvSpPr>
        <p:spPr>
          <a:xfrm>
            <a:off x="3491880" y="3356992"/>
            <a:ext cx="525658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C00000"/>
                </a:solidFill>
              </a:rPr>
              <a:t>Teşhis modellerinde;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protezin giriş yolu, 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değiştirilecek diş yüzeyleri ve konturları,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tırnak yuvaları ve 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rehber düzlemlerin konumları belirlenir.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uvarlatılmış Dikdörtgen"/>
          <p:cNvSpPr/>
          <p:nvPr/>
        </p:nvSpPr>
        <p:spPr>
          <a:xfrm>
            <a:off x="0" y="357166"/>
            <a:ext cx="8715404" cy="78581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2 Başlık"/>
          <p:cNvSpPr txBox="1">
            <a:spLocks/>
          </p:cNvSpPr>
          <p:nvPr/>
        </p:nvSpPr>
        <p:spPr>
          <a:xfrm>
            <a:off x="285720" y="142852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noProof="0" dirty="0" smtClean="0">
                <a:solidFill>
                  <a:schemeClr val="bg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itchFamily="34" charset="0"/>
                <a:ea typeface="+mj-ea"/>
                <a:cs typeface="+mj-cs"/>
              </a:rPr>
              <a:t>Destek Dişler Üzerinde Protetik Hazırlıklar</a:t>
            </a:r>
            <a:endParaRPr kumimoji="0" lang="tr-TR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10" name="9 Metin kutusu"/>
          <p:cNvSpPr txBox="1"/>
          <p:nvPr/>
        </p:nvSpPr>
        <p:spPr>
          <a:xfrm>
            <a:off x="323528" y="1916832"/>
            <a:ext cx="849694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tr-TR" sz="2400" dirty="0" smtClean="0">
                <a:solidFill>
                  <a:srgbClr val="C00000"/>
                </a:solidFill>
              </a:rPr>
              <a:t>MİNEDE</a:t>
            </a:r>
            <a:r>
              <a:rPr lang="tr-TR" sz="2400" dirty="0" smtClean="0"/>
              <a:t> YAPILAN HAZIRLIKLAR:</a:t>
            </a:r>
          </a:p>
          <a:p>
            <a:r>
              <a:rPr lang="tr-TR" sz="2400" dirty="0" smtClean="0"/>
              <a:t>	Koruyuculuk esas olduğundan, hazırlık mine sınırlarında kalmalıdır; mine kalınlığı yetersiz ise hazırlık kron restorasyonunda yapılır.</a:t>
            </a:r>
          </a:p>
          <a:p>
            <a:r>
              <a:rPr lang="tr-TR" sz="2400" dirty="0" smtClean="0"/>
              <a:t>	Yapılan değişikliğin ardından mine yüzeyi cilalanır ve flor uygulanır.</a:t>
            </a:r>
          </a:p>
          <a:p>
            <a:pPr>
              <a:buFont typeface="Wingdings" pitchFamily="2" charset="2"/>
              <a:buChar char="Ø"/>
            </a:pPr>
            <a:endParaRPr lang="tr-TR" sz="2400" dirty="0" smtClean="0"/>
          </a:p>
          <a:p>
            <a:pPr>
              <a:buFont typeface="Wingdings" pitchFamily="2" charset="2"/>
              <a:buChar char="Ø"/>
            </a:pPr>
            <a:r>
              <a:rPr lang="tr-TR" sz="2400" dirty="0" smtClean="0">
                <a:solidFill>
                  <a:srgbClr val="C00000"/>
                </a:solidFill>
              </a:rPr>
              <a:t>KRON RESTORASYONLARINDA </a:t>
            </a:r>
            <a:r>
              <a:rPr lang="tr-TR" sz="2400" dirty="0" smtClean="0"/>
              <a:t>YAPILAN HAZIRLIKLAR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1403648" y="2492896"/>
            <a:ext cx="8229600" cy="3721299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sz="2400" b="1" dirty="0" smtClean="0">
                <a:latin typeface="Century Gothic" pitchFamily="34" charset="0"/>
              </a:rPr>
              <a:t>Rehber düzlemlerin hazırlanması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2000" dirty="0" smtClean="0">
                <a:latin typeface="Century Gothic" pitchFamily="34" charset="0"/>
              </a:rPr>
              <a:t>Diş destekli boşluklara komşu destek dişlerde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2000" dirty="0" smtClean="0">
                <a:latin typeface="Century Gothic" pitchFamily="34" charset="0"/>
              </a:rPr>
              <a:t>Serbest sonlu boşluklara komşu destek dişlerde,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2000" dirty="0" smtClean="0">
                <a:latin typeface="Century Gothic" pitchFamily="34" charset="0"/>
              </a:rPr>
              <a:t>Destek dişlerin </a:t>
            </a:r>
            <a:r>
              <a:rPr lang="tr-TR" sz="2000" dirty="0" err="1" smtClean="0">
                <a:latin typeface="Century Gothic" pitchFamily="34" charset="0"/>
              </a:rPr>
              <a:t>lingual</a:t>
            </a:r>
            <a:r>
              <a:rPr lang="tr-TR" sz="2000" dirty="0" smtClean="0">
                <a:latin typeface="Century Gothic" pitchFamily="34" charset="0"/>
              </a:rPr>
              <a:t> yüzeylerinde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2000" dirty="0" err="1" smtClean="0">
                <a:latin typeface="Century Gothic" pitchFamily="34" charset="0"/>
              </a:rPr>
              <a:t>Anterior</a:t>
            </a:r>
            <a:r>
              <a:rPr lang="tr-TR" sz="2000" dirty="0" smtClean="0">
                <a:latin typeface="Century Gothic" pitchFamily="34" charset="0"/>
              </a:rPr>
              <a:t> destek dişlerde</a:t>
            </a:r>
          </a:p>
          <a:p>
            <a:pPr algn="just">
              <a:buFont typeface="Wingdings" pitchFamily="2" charset="2"/>
              <a:buChar char="v"/>
            </a:pPr>
            <a:r>
              <a:rPr lang="tr-TR" sz="2400" b="1" dirty="0" smtClean="0">
                <a:latin typeface="Century Gothic" pitchFamily="34" charset="0"/>
              </a:rPr>
              <a:t>Kontur yüksekliğinin değiştirilmesi</a:t>
            </a:r>
          </a:p>
          <a:p>
            <a:pPr algn="just">
              <a:buFont typeface="Wingdings" pitchFamily="2" charset="2"/>
              <a:buChar char="v"/>
            </a:pPr>
            <a:r>
              <a:rPr lang="tr-TR" sz="2400" b="1" dirty="0" smtClean="0">
                <a:latin typeface="Century Gothic" pitchFamily="34" charset="0"/>
              </a:rPr>
              <a:t>Tutucu alanların (</a:t>
            </a:r>
            <a:r>
              <a:rPr lang="tr-TR" sz="2400" b="1" dirty="0" err="1" smtClean="0">
                <a:latin typeface="Century Gothic" pitchFamily="34" charset="0"/>
              </a:rPr>
              <a:t>andırkat</a:t>
            </a:r>
            <a:r>
              <a:rPr lang="tr-TR" sz="2400" b="1" dirty="0" smtClean="0">
                <a:latin typeface="Century Gothic" pitchFamily="34" charset="0"/>
              </a:rPr>
              <a:t>) oluşturulması</a:t>
            </a:r>
          </a:p>
          <a:p>
            <a:pPr algn="just">
              <a:buFont typeface="Wingdings" pitchFamily="2" charset="2"/>
              <a:buChar char="v"/>
            </a:pPr>
            <a:r>
              <a:rPr lang="tr-TR" sz="2400" b="1" dirty="0" smtClean="0">
                <a:latin typeface="Century Gothic" pitchFamily="34" charset="0"/>
              </a:rPr>
              <a:t>Tırnak yuvası hazırlığı</a:t>
            </a:r>
            <a:endParaRPr lang="tr-TR" b="1" dirty="0" smtClean="0">
              <a:latin typeface="Century Gothic" pitchFamily="34" charset="0"/>
            </a:endParaRPr>
          </a:p>
          <a:p>
            <a:pPr algn="just">
              <a:buFont typeface="Wingdings" pitchFamily="2" charset="2"/>
              <a:buChar char="v"/>
            </a:pPr>
            <a:endParaRPr lang="tr-TR" dirty="0" smtClean="0">
              <a:latin typeface="Century Gothic" pitchFamily="34" charset="0"/>
            </a:endParaRPr>
          </a:p>
          <a:p>
            <a:pPr algn="just">
              <a:buFont typeface="Wingdings" pitchFamily="2" charset="2"/>
              <a:buChar char="v"/>
            </a:pPr>
            <a:endParaRPr lang="tr-TR" dirty="0" smtClean="0">
              <a:latin typeface="Century Gothic" pitchFamily="34" charset="0"/>
            </a:endParaRPr>
          </a:p>
          <a:p>
            <a:pPr algn="just">
              <a:buNone/>
            </a:pPr>
            <a:endParaRPr lang="tr-TR" dirty="0" smtClean="0">
              <a:latin typeface="Century Gothic" pitchFamily="34" charset="0"/>
            </a:endParaRPr>
          </a:p>
        </p:txBody>
      </p:sp>
      <p:sp>
        <p:nvSpPr>
          <p:cNvPr id="4" name="3 Yuvarlatılmış Dikdörtgen"/>
          <p:cNvSpPr/>
          <p:nvPr/>
        </p:nvSpPr>
        <p:spPr>
          <a:xfrm>
            <a:off x="285720" y="379251"/>
            <a:ext cx="8715404" cy="78581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2 Başlık"/>
          <p:cNvSpPr txBox="1">
            <a:spLocks/>
          </p:cNvSpPr>
          <p:nvPr/>
        </p:nvSpPr>
        <p:spPr>
          <a:xfrm>
            <a:off x="285720" y="142852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noProof="0" dirty="0" smtClean="0">
                <a:solidFill>
                  <a:schemeClr val="bg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itchFamily="34" charset="0"/>
                <a:ea typeface="+mj-ea"/>
                <a:cs typeface="+mj-cs"/>
              </a:rPr>
              <a:t>Destek Dişler Üzerinde Protetik Hazırlıklar</a:t>
            </a:r>
            <a:endParaRPr kumimoji="0" lang="tr-TR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6" name="5 Yuvarlatılmış Dikdörtgen"/>
          <p:cNvSpPr/>
          <p:nvPr/>
        </p:nvSpPr>
        <p:spPr>
          <a:xfrm>
            <a:off x="285720" y="1165069"/>
            <a:ext cx="8715404" cy="92869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Minede yapılan hazırlıklar</a:t>
            </a:r>
            <a:endParaRPr lang="tr-TR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 descr="7-1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4643438" cy="4062413"/>
          </a:xfrm>
          <a:noFill/>
        </p:spPr>
      </p:pic>
      <p:pic>
        <p:nvPicPr>
          <p:cNvPr id="19459" name="Picture 7" descr="7-8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3976688"/>
            <a:ext cx="4679950" cy="2881312"/>
          </a:xfrm>
          <a:noFill/>
        </p:spPr>
      </p:pic>
      <p:sp>
        <p:nvSpPr>
          <p:cNvPr id="19460" name="Rectangle 10"/>
          <p:cNvSpPr>
            <a:spLocks noChangeArrowheads="1"/>
          </p:cNvSpPr>
          <p:nvPr/>
        </p:nvSpPr>
        <p:spPr bwMode="auto">
          <a:xfrm>
            <a:off x="4606925" y="4540588"/>
            <a:ext cx="4537075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tr-TR" b="1" dirty="0"/>
              <a:t>a) Model analizöründe mevcut veya şekillendirilecek olan rehber düzlem yüzeyleri belirlenerek, </a:t>
            </a:r>
          </a:p>
          <a:p>
            <a:r>
              <a:rPr lang="tr-TR" b="1" dirty="0"/>
              <a:t>b) </a:t>
            </a:r>
            <a:r>
              <a:rPr lang="tr-TR" b="1" dirty="0" smtClean="0"/>
              <a:t>Ağız hazırlığında şekillendirilen rehber </a:t>
            </a:r>
            <a:r>
              <a:rPr lang="tr-TR" b="1" dirty="0"/>
              <a:t>düzlem yüzeyleri protezin giriş yolu boyunca rahatça ilerlemesini  sağlar.</a:t>
            </a:r>
          </a:p>
        </p:txBody>
      </p:sp>
      <p:sp>
        <p:nvSpPr>
          <p:cNvPr id="19461" name="Rectangle 11"/>
          <p:cNvSpPr>
            <a:spLocks noChangeArrowheads="1"/>
          </p:cNvSpPr>
          <p:nvPr/>
        </p:nvSpPr>
        <p:spPr bwMode="auto">
          <a:xfrm>
            <a:off x="4643438" y="1916113"/>
            <a:ext cx="4248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l"/>
            <a:r>
              <a:rPr lang="tr-TR" b="1" dirty="0">
                <a:solidFill>
                  <a:srgbClr val="FFFF00"/>
                </a:solidFill>
              </a:rPr>
              <a:t>Analizör bıçağının rehber düzlemleri belirlemede kullanımı.</a:t>
            </a:r>
            <a:r>
              <a:rPr lang="tr-T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62769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2800" smtClean="0"/>
              <a:t>Diş destekli ve serbest sonlu protezlerdeki rehber düzlem hazırlığı farklıdır.</a:t>
            </a:r>
            <a:endParaRPr lang="tr-TR" sz="2800"/>
          </a:p>
        </p:txBody>
      </p:sp>
      <p:sp>
        <p:nvSpPr>
          <p:cNvPr id="47107" name="3 Dikdörtgen"/>
          <p:cNvSpPr>
            <a:spLocks noChangeArrowheads="1"/>
          </p:cNvSpPr>
          <p:nvPr/>
        </p:nvSpPr>
        <p:spPr bwMode="auto">
          <a:xfrm>
            <a:off x="900113" y="1412875"/>
            <a:ext cx="45720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600" dirty="0">
                <a:solidFill>
                  <a:srgbClr val="FF0000"/>
                </a:solidFill>
              </a:rPr>
              <a:t>Diş destekli vakalarda </a:t>
            </a:r>
            <a:r>
              <a:rPr lang="tr-TR" altLang="tr-TR" sz="1600" dirty="0"/>
              <a:t>hazırlanan rehber düzlemler protezin takılıp çıkarılması esnasında metal alt yapının kroşelerin destek kollarıyla temas ettirilerek, dişler üzerindeki </a:t>
            </a:r>
            <a:r>
              <a:rPr lang="tr-TR" altLang="tr-TR" sz="1600" dirty="0" err="1"/>
              <a:t>horizontal</a:t>
            </a:r>
            <a:r>
              <a:rPr lang="tr-TR" altLang="tr-TR" sz="1600" dirty="0"/>
              <a:t> stresler azaltılır. </a:t>
            </a:r>
          </a:p>
        </p:txBody>
      </p:sp>
      <p:pic>
        <p:nvPicPr>
          <p:cNvPr id="47108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13" y="1269207"/>
            <a:ext cx="3132138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9" name="6 Dikdörtgen"/>
          <p:cNvSpPr>
            <a:spLocks noChangeArrowheads="1"/>
          </p:cNvSpPr>
          <p:nvPr/>
        </p:nvSpPr>
        <p:spPr bwMode="auto">
          <a:xfrm>
            <a:off x="900113" y="2852738"/>
            <a:ext cx="457200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600" dirty="0">
                <a:solidFill>
                  <a:srgbClr val="FF0000"/>
                </a:solidFill>
              </a:rPr>
              <a:t>Serbest sonlu protezlerde </a:t>
            </a:r>
            <a:r>
              <a:rPr lang="tr-TR" altLang="tr-TR" sz="1600" dirty="0"/>
              <a:t>diş ile kroşe arasındaki </a:t>
            </a:r>
            <a:r>
              <a:rPr lang="tr-TR" altLang="tr-TR" sz="1600" dirty="0" err="1"/>
              <a:t>arayüzey</a:t>
            </a:r>
            <a:r>
              <a:rPr lang="tr-TR" altLang="tr-TR" sz="1600" dirty="0"/>
              <a:t>, destek dişe </a:t>
            </a:r>
            <a:r>
              <a:rPr lang="tr-TR" altLang="tr-TR" sz="1600" dirty="0" err="1"/>
              <a:t>tork</a:t>
            </a:r>
            <a:r>
              <a:rPr lang="tr-TR" altLang="tr-TR" sz="1600" dirty="0"/>
              <a:t> kuvveti uygulanmadan, serbest sonlu kaidenin bir miktar hareketine izin verecek şekilde hazırlanır.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600" dirty="0"/>
              <a:t>Destek dişin </a:t>
            </a:r>
            <a:r>
              <a:rPr lang="tr-TR" altLang="tr-TR" sz="1600" dirty="0" err="1"/>
              <a:t>distal</a:t>
            </a:r>
            <a:r>
              <a:rPr lang="tr-TR" altLang="tr-TR" sz="1600" dirty="0"/>
              <a:t> yüzeyi, minör bağlayıcı ve destek diş arasındaki </a:t>
            </a:r>
            <a:r>
              <a:rPr lang="tr-TR" altLang="tr-TR" sz="1600" dirty="0" err="1"/>
              <a:t>andırkat</a:t>
            </a:r>
            <a:r>
              <a:rPr lang="tr-TR" altLang="tr-TR" sz="1600" dirty="0"/>
              <a:t> miktarını azaltacak şekilde yeterince düzleştirilmeli, ancak </a:t>
            </a:r>
            <a:r>
              <a:rPr lang="tr-TR" altLang="tr-TR" sz="1600" dirty="0" err="1"/>
              <a:t>arayüzey</a:t>
            </a:r>
            <a:r>
              <a:rPr lang="tr-TR" altLang="tr-TR" sz="1600" dirty="0"/>
              <a:t> diş destekli vakalarda olduğu gibi iki yüzeyin mükemmel uyumu şeklinde hazırlanmamalıdır.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8172400" y="3573016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UZUN</a:t>
            </a:r>
            <a:endParaRPr lang="tr-TR" dirty="0"/>
          </a:p>
        </p:txBody>
      </p:sp>
      <p:sp>
        <p:nvSpPr>
          <p:cNvPr id="6" name="Metin kutusu 5"/>
          <p:cNvSpPr txBox="1"/>
          <p:nvPr/>
        </p:nvSpPr>
        <p:spPr>
          <a:xfrm>
            <a:off x="8316416" y="5661248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KISA</a:t>
            </a:r>
            <a:endParaRPr lang="tr-TR" dirty="0"/>
          </a:p>
        </p:txBody>
      </p:sp>
      <p:pic>
        <p:nvPicPr>
          <p:cNvPr id="3" name="kısa rehberdüzle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47582" y="4899248"/>
            <a:ext cx="1981200" cy="1524000"/>
          </a:xfrm>
          <a:prstGeom prst="rect">
            <a:avLst/>
          </a:prstGeom>
        </p:spPr>
      </p:pic>
      <p:pic>
        <p:nvPicPr>
          <p:cNvPr id="4" name="uzunrehberdüzlem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28728" y="3117851"/>
            <a:ext cx="19812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409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3664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0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537" indent="0">
              <a:buNone/>
            </a:pPr>
            <a:r>
              <a:rPr lang="tr-TR" b="1" dirty="0" smtClean="0">
                <a:solidFill>
                  <a:srgbClr val="FF0000"/>
                </a:solidFill>
              </a:rPr>
              <a:t>DERSİN HEDEFİ: </a:t>
            </a:r>
            <a:r>
              <a:rPr lang="tr-TR" dirty="0" smtClean="0"/>
              <a:t>Hareketli bölümlü protezlerin yapım aşamalarından olan ağız hazırlığını yapabilme.</a:t>
            </a:r>
          </a:p>
          <a:p>
            <a:pPr marL="109537" indent="0">
              <a:buNone/>
            </a:pPr>
            <a:r>
              <a:rPr lang="tr-TR" b="1" dirty="0" smtClean="0">
                <a:solidFill>
                  <a:srgbClr val="FF0000"/>
                </a:solidFill>
              </a:rPr>
              <a:t>DERSİN İÇERİĞİ:</a:t>
            </a:r>
          </a:p>
          <a:p>
            <a:r>
              <a:rPr lang="tr-TR" dirty="0" smtClean="0"/>
              <a:t>Ağız hazırlığı nedir?</a:t>
            </a:r>
          </a:p>
          <a:p>
            <a:r>
              <a:rPr lang="tr-TR" dirty="0" smtClean="0"/>
              <a:t>Ağız hazırlığının amacı nedir?</a:t>
            </a:r>
          </a:p>
          <a:p>
            <a:r>
              <a:rPr lang="tr-TR" dirty="0" smtClean="0"/>
              <a:t>Aşamaları nelerdir?</a:t>
            </a:r>
          </a:p>
          <a:p>
            <a:r>
              <a:rPr lang="tr-TR" dirty="0" smtClean="0"/>
              <a:t>Nasıl ve ne zaman yapılır?</a:t>
            </a:r>
          </a:p>
          <a:p>
            <a:endParaRPr lang="tr-TR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4000" dirty="0" smtClean="0">
                <a:latin typeface="Century Gothic" pitchFamily="34" charset="0"/>
              </a:rPr>
              <a:t>HAREKETLİ BÖLÜMLÜ PROTEZLERDE </a:t>
            </a:r>
            <a:br>
              <a:rPr lang="tr-TR" sz="4000" dirty="0" smtClean="0">
                <a:latin typeface="Century Gothic" pitchFamily="34" charset="0"/>
              </a:rPr>
            </a:br>
            <a:r>
              <a:rPr lang="tr-TR" sz="4000" dirty="0" smtClean="0">
                <a:latin typeface="Century Gothic" pitchFamily="34" charset="0"/>
              </a:rPr>
              <a:t>AĞIZ HAZIRLIĞI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055536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0" y="2204864"/>
            <a:ext cx="4427984" cy="1849091"/>
          </a:xfrm>
        </p:spPr>
        <p:txBody>
          <a:bodyPr>
            <a:normAutofit fontScale="47500" lnSpcReduction="20000"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sz="3800" b="1" dirty="0" smtClean="0">
                <a:latin typeface="Century Gothic" pitchFamily="34" charset="0"/>
              </a:rPr>
              <a:t>Rehber düzlemlerin hazırlanması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2000" dirty="0" smtClean="0">
                <a:latin typeface="Century Gothic" pitchFamily="34" charset="0"/>
              </a:rPr>
              <a:t>Diş destekli boşluklara komşu destek dişlerde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2000" dirty="0" smtClean="0">
                <a:latin typeface="Century Gothic" pitchFamily="34" charset="0"/>
              </a:rPr>
              <a:t>Serbest sonlu boşluklara komşu destek dişlerde,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2000" dirty="0" smtClean="0">
                <a:latin typeface="Century Gothic" pitchFamily="34" charset="0"/>
              </a:rPr>
              <a:t>Destek dişlerin </a:t>
            </a:r>
            <a:r>
              <a:rPr lang="tr-TR" sz="2000" dirty="0" err="1" smtClean="0">
                <a:latin typeface="Century Gothic" pitchFamily="34" charset="0"/>
              </a:rPr>
              <a:t>lingual</a:t>
            </a:r>
            <a:r>
              <a:rPr lang="tr-TR" sz="2000" dirty="0" smtClean="0">
                <a:latin typeface="Century Gothic" pitchFamily="34" charset="0"/>
              </a:rPr>
              <a:t> yüzeylerinde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2000" dirty="0" err="1" smtClean="0">
                <a:latin typeface="Century Gothic" pitchFamily="34" charset="0"/>
              </a:rPr>
              <a:t>Anterior</a:t>
            </a:r>
            <a:r>
              <a:rPr lang="tr-TR" sz="2000" dirty="0" smtClean="0">
                <a:latin typeface="Century Gothic" pitchFamily="34" charset="0"/>
              </a:rPr>
              <a:t> destek dişlerde</a:t>
            </a:r>
          </a:p>
          <a:p>
            <a:pPr algn="just">
              <a:buFont typeface="Wingdings" pitchFamily="2" charset="2"/>
              <a:buChar char="v"/>
            </a:pPr>
            <a:r>
              <a:rPr lang="tr-TR" sz="2400" dirty="0" smtClean="0">
                <a:latin typeface="Century Gothic" pitchFamily="34" charset="0"/>
              </a:rPr>
              <a:t>Kontur yüksekliğinin değiştirilmesi</a:t>
            </a:r>
          </a:p>
          <a:p>
            <a:pPr algn="just">
              <a:buFont typeface="Wingdings" pitchFamily="2" charset="2"/>
              <a:buChar char="v"/>
            </a:pPr>
            <a:r>
              <a:rPr lang="tr-TR" sz="2400" dirty="0" smtClean="0">
                <a:latin typeface="Century Gothic" pitchFamily="34" charset="0"/>
              </a:rPr>
              <a:t>Tutucu alanların (</a:t>
            </a:r>
            <a:r>
              <a:rPr lang="tr-TR" sz="2400" dirty="0" err="1" smtClean="0">
                <a:latin typeface="Century Gothic" pitchFamily="34" charset="0"/>
              </a:rPr>
              <a:t>andırkat</a:t>
            </a:r>
            <a:r>
              <a:rPr lang="tr-TR" sz="2400" dirty="0" smtClean="0">
                <a:latin typeface="Century Gothic" pitchFamily="34" charset="0"/>
              </a:rPr>
              <a:t>) oluşturulması</a:t>
            </a:r>
          </a:p>
          <a:p>
            <a:pPr algn="just">
              <a:buFont typeface="Wingdings" pitchFamily="2" charset="2"/>
              <a:buChar char="v"/>
            </a:pPr>
            <a:r>
              <a:rPr lang="tr-TR" sz="2400" dirty="0" smtClean="0">
                <a:latin typeface="Century Gothic" pitchFamily="34" charset="0"/>
              </a:rPr>
              <a:t>Tırnak yuvası hazırlığı</a:t>
            </a:r>
            <a:endParaRPr lang="tr-TR" dirty="0" smtClean="0">
              <a:latin typeface="Century Gothic" pitchFamily="34" charset="0"/>
            </a:endParaRPr>
          </a:p>
          <a:p>
            <a:pPr algn="just">
              <a:buFont typeface="Wingdings" pitchFamily="2" charset="2"/>
              <a:buChar char="v"/>
            </a:pPr>
            <a:endParaRPr lang="tr-TR" dirty="0" smtClean="0">
              <a:latin typeface="Century Gothic" pitchFamily="34" charset="0"/>
            </a:endParaRPr>
          </a:p>
          <a:p>
            <a:pPr algn="just">
              <a:buFont typeface="Wingdings" pitchFamily="2" charset="2"/>
              <a:buChar char="v"/>
            </a:pPr>
            <a:endParaRPr lang="tr-TR" dirty="0" smtClean="0">
              <a:latin typeface="Century Gothic" pitchFamily="34" charset="0"/>
            </a:endParaRPr>
          </a:p>
          <a:p>
            <a:pPr algn="just">
              <a:buNone/>
            </a:pPr>
            <a:endParaRPr lang="tr-TR" dirty="0" smtClean="0">
              <a:latin typeface="Century Gothic" pitchFamily="34" charset="0"/>
            </a:endParaRPr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Yuvarlatılmış Dikdörtgen"/>
          <p:cNvSpPr/>
          <p:nvPr/>
        </p:nvSpPr>
        <p:spPr>
          <a:xfrm>
            <a:off x="0" y="357166"/>
            <a:ext cx="8715404" cy="78581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2 Başlık"/>
          <p:cNvSpPr txBox="1">
            <a:spLocks/>
          </p:cNvSpPr>
          <p:nvPr/>
        </p:nvSpPr>
        <p:spPr>
          <a:xfrm>
            <a:off x="285720" y="142852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noProof="0" dirty="0" smtClean="0">
                <a:solidFill>
                  <a:schemeClr val="bg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itchFamily="34" charset="0"/>
                <a:ea typeface="+mj-ea"/>
                <a:cs typeface="+mj-cs"/>
              </a:rPr>
              <a:t>Destek Dişler Üzerinde Protetik Hazırlıklar</a:t>
            </a:r>
            <a:endParaRPr kumimoji="0" lang="tr-TR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6" name="5 Yuvarlatılmış Dikdörtgen"/>
          <p:cNvSpPr/>
          <p:nvPr/>
        </p:nvSpPr>
        <p:spPr>
          <a:xfrm>
            <a:off x="0" y="1214422"/>
            <a:ext cx="8715404" cy="92869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Minede yapılan hazırlıklar</a:t>
            </a:r>
            <a:endParaRPr lang="tr-TR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3789040"/>
            <a:ext cx="3409950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780928"/>
            <a:ext cx="3781425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Dikdörtgen"/>
          <p:cNvSpPr/>
          <p:nvPr/>
        </p:nvSpPr>
        <p:spPr>
          <a:xfrm>
            <a:off x="5004048" y="5301208"/>
            <a:ext cx="3600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 smtClean="0">
                <a:solidFill>
                  <a:srgbClr val="C00000"/>
                </a:solidFill>
              </a:rPr>
              <a:t>Ağız hazırlığı işlemi boyunca, teşhis modeli analizör tablasında giriş yoluna uygun eğimde yerleştirilmiş olarak hekimin yanında olmalıdır. </a:t>
            </a:r>
            <a:endParaRPr lang="tr-TR" sz="1200" dirty="0">
              <a:solidFill>
                <a:srgbClr val="C00000"/>
              </a:solidFill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0272" y="1340768"/>
            <a:ext cx="1819275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0" y="2420888"/>
            <a:ext cx="5040560" cy="2569171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sz="2200" b="1" dirty="0" smtClean="0">
                <a:solidFill>
                  <a:srgbClr val="C00000"/>
                </a:solidFill>
                <a:latin typeface="Century Gothic" pitchFamily="34" charset="0"/>
              </a:rPr>
              <a:t>Rehber düzlemlerin hazırlanması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1400" b="1" dirty="0" smtClean="0">
                <a:solidFill>
                  <a:srgbClr val="C00000"/>
                </a:solidFill>
                <a:latin typeface="Century Gothic" pitchFamily="34" charset="0"/>
              </a:rPr>
              <a:t>Diş destekli boşluklara komşu destek dişlerde</a:t>
            </a:r>
            <a:endParaRPr lang="tr-TR" sz="900" b="1" dirty="0" smtClean="0">
              <a:solidFill>
                <a:srgbClr val="C00000"/>
              </a:solidFill>
              <a:latin typeface="Century Gothic" pitchFamily="34" charset="0"/>
            </a:endParaRPr>
          </a:p>
          <a:p>
            <a:pPr lvl="1" algn="just">
              <a:buFont typeface="Courier New" pitchFamily="49" charset="0"/>
              <a:buChar char="o"/>
            </a:pPr>
            <a:r>
              <a:rPr lang="tr-TR" sz="1200" dirty="0" smtClean="0">
                <a:latin typeface="Century Gothic" pitchFamily="34" charset="0"/>
              </a:rPr>
              <a:t>Serbest sonlu boşluklara komşu destek dişlerde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1200" dirty="0" smtClean="0">
                <a:latin typeface="Century Gothic" pitchFamily="34" charset="0"/>
              </a:rPr>
              <a:t>Destek dişlerin </a:t>
            </a:r>
            <a:r>
              <a:rPr lang="tr-TR" sz="1200" dirty="0" err="1" smtClean="0">
                <a:latin typeface="Century Gothic" pitchFamily="34" charset="0"/>
              </a:rPr>
              <a:t>lingual</a:t>
            </a:r>
            <a:r>
              <a:rPr lang="tr-TR" sz="1200" dirty="0" smtClean="0">
                <a:latin typeface="Century Gothic" pitchFamily="34" charset="0"/>
              </a:rPr>
              <a:t> yüzeylerinde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1200" dirty="0" err="1" smtClean="0">
                <a:latin typeface="Century Gothic" pitchFamily="34" charset="0"/>
              </a:rPr>
              <a:t>Anterior</a:t>
            </a:r>
            <a:r>
              <a:rPr lang="tr-TR" sz="1200" dirty="0" smtClean="0">
                <a:latin typeface="Century Gothic" pitchFamily="34" charset="0"/>
              </a:rPr>
              <a:t> destek dişlerde</a:t>
            </a:r>
          </a:p>
          <a:p>
            <a:pPr algn="just">
              <a:buFont typeface="Wingdings" pitchFamily="2" charset="2"/>
              <a:buChar char="v"/>
            </a:pPr>
            <a:r>
              <a:rPr lang="tr-TR" sz="1400" dirty="0" smtClean="0">
                <a:latin typeface="Century Gothic" pitchFamily="34" charset="0"/>
              </a:rPr>
              <a:t>Kontur yüksekliğinin değiştirilmesi</a:t>
            </a:r>
          </a:p>
          <a:p>
            <a:pPr algn="just">
              <a:buFont typeface="Wingdings" pitchFamily="2" charset="2"/>
              <a:buChar char="v"/>
            </a:pPr>
            <a:r>
              <a:rPr lang="tr-TR" sz="1400" dirty="0" smtClean="0">
                <a:latin typeface="Century Gothic" pitchFamily="34" charset="0"/>
              </a:rPr>
              <a:t>Tutucu </a:t>
            </a:r>
            <a:r>
              <a:rPr lang="tr-TR" sz="1400" dirty="0" err="1" smtClean="0">
                <a:latin typeface="Century Gothic" pitchFamily="34" charset="0"/>
              </a:rPr>
              <a:t>andırkatların</a:t>
            </a:r>
            <a:r>
              <a:rPr lang="tr-TR" sz="1400" dirty="0" smtClean="0">
                <a:latin typeface="Century Gothic" pitchFamily="34" charset="0"/>
              </a:rPr>
              <a:t> arttırılması</a:t>
            </a:r>
          </a:p>
          <a:p>
            <a:pPr algn="just">
              <a:buFont typeface="Wingdings" pitchFamily="2" charset="2"/>
              <a:buChar char="v"/>
            </a:pPr>
            <a:r>
              <a:rPr lang="tr-TR" sz="1400" dirty="0" smtClean="0">
                <a:latin typeface="Century Gothic" pitchFamily="34" charset="0"/>
              </a:rPr>
              <a:t>Tırnak yuvası hazırlığı</a:t>
            </a:r>
            <a:endParaRPr lang="tr-TR" sz="1600" dirty="0" smtClean="0">
              <a:latin typeface="Century Gothic" pitchFamily="34" charset="0"/>
            </a:endParaRPr>
          </a:p>
          <a:p>
            <a:pPr algn="just">
              <a:buFont typeface="Wingdings" pitchFamily="2" charset="2"/>
              <a:buChar char="v"/>
            </a:pPr>
            <a:endParaRPr lang="tr-TR" dirty="0" smtClean="0">
              <a:latin typeface="Century Gothic" pitchFamily="34" charset="0"/>
            </a:endParaRPr>
          </a:p>
          <a:p>
            <a:pPr algn="just">
              <a:buFont typeface="Wingdings" pitchFamily="2" charset="2"/>
              <a:buChar char="v"/>
            </a:pPr>
            <a:endParaRPr lang="tr-TR" dirty="0" smtClean="0">
              <a:latin typeface="Century Gothic" pitchFamily="34" charset="0"/>
            </a:endParaRPr>
          </a:p>
          <a:p>
            <a:pPr algn="just">
              <a:buNone/>
            </a:pPr>
            <a:endParaRPr lang="tr-TR" dirty="0" smtClean="0">
              <a:latin typeface="Century Gothic" pitchFamily="34" charset="0"/>
            </a:endParaRPr>
          </a:p>
        </p:txBody>
      </p:sp>
      <p:sp>
        <p:nvSpPr>
          <p:cNvPr id="5" name="2 Başlık"/>
          <p:cNvSpPr txBox="1">
            <a:spLocks/>
          </p:cNvSpPr>
          <p:nvPr/>
        </p:nvSpPr>
        <p:spPr>
          <a:xfrm>
            <a:off x="285720" y="142852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332656"/>
            <a:ext cx="3752937" cy="250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16632"/>
            <a:ext cx="4362450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5 Yuvarlatılmış Dikdörtgen"/>
          <p:cNvSpPr/>
          <p:nvPr/>
        </p:nvSpPr>
        <p:spPr>
          <a:xfrm>
            <a:off x="275028" y="4876118"/>
            <a:ext cx="8715404" cy="92869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Minede yapılan hazırlıklar</a:t>
            </a:r>
            <a:endParaRPr lang="tr-TR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27393" y="3933056"/>
            <a:ext cx="3776206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179512" y="2708920"/>
            <a:ext cx="5040560" cy="2569171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sz="2200" b="1" dirty="0" smtClean="0">
                <a:solidFill>
                  <a:srgbClr val="C00000"/>
                </a:solidFill>
                <a:latin typeface="Century Gothic" pitchFamily="34" charset="0"/>
              </a:rPr>
              <a:t>Rehber düzlemlerin hazırlanması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1200" dirty="0" smtClean="0">
                <a:latin typeface="Century Gothic" pitchFamily="34" charset="0"/>
              </a:rPr>
              <a:t>Diş destekli boşluklara komşu destek dişlerde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1400" b="1" dirty="0" smtClean="0">
                <a:solidFill>
                  <a:srgbClr val="C00000"/>
                </a:solidFill>
                <a:latin typeface="Century Gothic" pitchFamily="34" charset="0"/>
              </a:rPr>
              <a:t>Serbest sonlu boşluklara komşu destek dişlerde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1200" dirty="0" smtClean="0">
                <a:latin typeface="Century Gothic" pitchFamily="34" charset="0"/>
              </a:rPr>
              <a:t>Destek dişlerin </a:t>
            </a:r>
            <a:r>
              <a:rPr lang="tr-TR" sz="1200" dirty="0" err="1" smtClean="0">
                <a:latin typeface="Century Gothic" pitchFamily="34" charset="0"/>
              </a:rPr>
              <a:t>lingual</a:t>
            </a:r>
            <a:r>
              <a:rPr lang="tr-TR" sz="1200" dirty="0" smtClean="0">
                <a:latin typeface="Century Gothic" pitchFamily="34" charset="0"/>
              </a:rPr>
              <a:t> yüzeylerinde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1200" dirty="0" err="1" smtClean="0">
                <a:latin typeface="Century Gothic" pitchFamily="34" charset="0"/>
              </a:rPr>
              <a:t>Anterior</a:t>
            </a:r>
            <a:r>
              <a:rPr lang="tr-TR" sz="1200" dirty="0" smtClean="0">
                <a:latin typeface="Century Gothic" pitchFamily="34" charset="0"/>
              </a:rPr>
              <a:t> destek dişlerde</a:t>
            </a:r>
          </a:p>
          <a:p>
            <a:pPr algn="just">
              <a:buFont typeface="Wingdings" pitchFamily="2" charset="2"/>
              <a:buChar char="v"/>
            </a:pPr>
            <a:r>
              <a:rPr lang="tr-TR" sz="1400" dirty="0" smtClean="0">
                <a:latin typeface="Century Gothic" pitchFamily="34" charset="0"/>
              </a:rPr>
              <a:t>Kontur yüksekliğinin değiştirilmesi</a:t>
            </a:r>
          </a:p>
          <a:p>
            <a:pPr algn="just">
              <a:buFont typeface="Wingdings" pitchFamily="2" charset="2"/>
              <a:buChar char="v"/>
            </a:pPr>
            <a:r>
              <a:rPr lang="tr-TR" sz="1400" dirty="0" smtClean="0">
                <a:latin typeface="Century Gothic" pitchFamily="34" charset="0"/>
              </a:rPr>
              <a:t>Tutucu </a:t>
            </a:r>
            <a:r>
              <a:rPr lang="tr-TR" sz="1400" dirty="0" err="1" smtClean="0">
                <a:latin typeface="Century Gothic" pitchFamily="34" charset="0"/>
              </a:rPr>
              <a:t>andırkatların</a:t>
            </a:r>
            <a:r>
              <a:rPr lang="tr-TR" sz="1400" dirty="0" smtClean="0">
                <a:latin typeface="Century Gothic" pitchFamily="34" charset="0"/>
              </a:rPr>
              <a:t> arttırılması</a:t>
            </a:r>
          </a:p>
          <a:p>
            <a:pPr algn="just">
              <a:buFont typeface="Wingdings" pitchFamily="2" charset="2"/>
              <a:buChar char="v"/>
            </a:pPr>
            <a:r>
              <a:rPr lang="tr-TR" sz="1400" dirty="0" smtClean="0">
                <a:latin typeface="Century Gothic" pitchFamily="34" charset="0"/>
              </a:rPr>
              <a:t>Tırnak yuvası hazırlığı</a:t>
            </a:r>
            <a:endParaRPr lang="tr-TR" sz="1600" dirty="0" smtClean="0">
              <a:latin typeface="Century Gothic" pitchFamily="34" charset="0"/>
            </a:endParaRPr>
          </a:p>
          <a:p>
            <a:pPr algn="just">
              <a:buFont typeface="Wingdings" pitchFamily="2" charset="2"/>
              <a:buChar char="v"/>
            </a:pPr>
            <a:endParaRPr lang="tr-TR" dirty="0" smtClean="0">
              <a:latin typeface="Century Gothic" pitchFamily="34" charset="0"/>
            </a:endParaRPr>
          </a:p>
          <a:p>
            <a:pPr algn="just">
              <a:buFont typeface="Wingdings" pitchFamily="2" charset="2"/>
              <a:buChar char="v"/>
            </a:pPr>
            <a:endParaRPr lang="tr-TR" dirty="0" smtClean="0">
              <a:latin typeface="Century Gothic" pitchFamily="34" charset="0"/>
            </a:endParaRPr>
          </a:p>
          <a:p>
            <a:pPr algn="just">
              <a:buNone/>
            </a:pPr>
            <a:endParaRPr lang="tr-TR" dirty="0" smtClean="0">
              <a:latin typeface="Century Gothic" pitchFamily="34" charset="0"/>
            </a:endParaRPr>
          </a:p>
        </p:txBody>
      </p:sp>
      <p:sp>
        <p:nvSpPr>
          <p:cNvPr id="5" name="2 Başlık"/>
          <p:cNvSpPr txBox="1">
            <a:spLocks/>
          </p:cNvSpPr>
          <p:nvPr/>
        </p:nvSpPr>
        <p:spPr>
          <a:xfrm>
            <a:off x="285720" y="142852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404664"/>
            <a:ext cx="4122697" cy="2235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620688"/>
            <a:ext cx="2752725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5 Yuvarlatılmış Dikdörtgen"/>
          <p:cNvSpPr/>
          <p:nvPr/>
        </p:nvSpPr>
        <p:spPr>
          <a:xfrm>
            <a:off x="437230" y="4882676"/>
            <a:ext cx="8715404" cy="92869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Minede yapılan hazırlıklar</a:t>
            </a:r>
            <a:endParaRPr lang="tr-TR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1913" y="4549936"/>
            <a:ext cx="3024336" cy="1594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8 Metin kutusu"/>
          <p:cNvSpPr txBox="1"/>
          <p:nvPr/>
        </p:nvSpPr>
        <p:spPr>
          <a:xfrm>
            <a:off x="5216643" y="6331827"/>
            <a:ext cx="39066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Kaide hareketine izin vermelidir.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107504" y="2420888"/>
            <a:ext cx="6264696" cy="2569171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sz="2400" b="1" dirty="0" smtClean="0">
                <a:solidFill>
                  <a:srgbClr val="C00000"/>
                </a:solidFill>
                <a:latin typeface="Century Gothic" pitchFamily="34" charset="0"/>
              </a:rPr>
              <a:t>Rehber düzlemlerin hazırlanması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1400" dirty="0" smtClean="0">
                <a:latin typeface="Century Gothic" pitchFamily="34" charset="0"/>
              </a:rPr>
              <a:t>Diş destekli boşluklara komşu destek dişlerde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1400" dirty="0" smtClean="0">
                <a:latin typeface="Century Gothic" pitchFamily="34" charset="0"/>
              </a:rPr>
              <a:t>Serbest sonlu boşluklara komşu destek dişlerde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1600" b="1" dirty="0" smtClean="0">
                <a:solidFill>
                  <a:srgbClr val="C00000"/>
                </a:solidFill>
                <a:latin typeface="Century Gothic" pitchFamily="34" charset="0"/>
              </a:rPr>
              <a:t>Destek dişlerin </a:t>
            </a:r>
            <a:r>
              <a:rPr lang="tr-TR" sz="1600" b="1" dirty="0" err="1" smtClean="0">
                <a:solidFill>
                  <a:srgbClr val="C00000"/>
                </a:solidFill>
                <a:latin typeface="Century Gothic" pitchFamily="34" charset="0"/>
              </a:rPr>
              <a:t>lingual</a:t>
            </a:r>
            <a:r>
              <a:rPr lang="tr-TR" sz="1600" b="1" dirty="0" smtClean="0">
                <a:solidFill>
                  <a:srgbClr val="C00000"/>
                </a:solidFill>
                <a:latin typeface="Century Gothic" pitchFamily="34" charset="0"/>
              </a:rPr>
              <a:t> yüzeylerinde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1400" dirty="0" err="1" smtClean="0">
                <a:latin typeface="Century Gothic" pitchFamily="34" charset="0"/>
              </a:rPr>
              <a:t>Anterior</a:t>
            </a:r>
            <a:r>
              <a:rPr lang="tr-TR" sz="1400" dirty="0" smtClean="0">
                <a:latin typeface="Century Gothic" pitchFamily="34" charset="0"/>
              </a:rPr>
              <a:t> destek dişlerde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dirty="0" smtClean="0">
                <a:latin typeface="Century Gothic" pitchFamily="34" charset="0"/>
              </a:rPr>
              <a:t>Kontur yüksekliğinin değiştirilmesi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dirty="0" smtClean="0">
                <a:latin typeface="Century Gothic" pitchFamily="34" charset="0"/>
              </a:rPr>
              <a:t>Tutucu </a:t>
            </a:r>
            <a:r>
              <a:rPr lang="tr-TR" sz="1600" dirty="0" err="1" smtClean="0">
                <a:latin typeface="Century Gothic" pitchFamily="34" charset="0"/>
              </a:rPr>
              <a:t>andırkatların</a:t>
            </a:r>
            <a:r>
              <a:rPr lang="tr-TR" sz="1600" dirty="0" smtClean="0">
                <a:latin typeface="Century Gothic" pitchFamily="34" charset="0"/>
              </a:rPr>
              <a:t> arttırılması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dirty="0" smtClean="0">
                <a:latin typeface="Century Gothic" pitchFamily="34" charset="0"/>
              </a:rPr>
              <a:t>Tırnak yuvası hazırlığı</a:t>
            </a:r>
            <a:endParaRPr lang="tr-TR" sz="1800" dirty="0" smtClean="0">
              <a:latin typeface="Century Gothic" pitchFamily="34" charset="0"/>
            </a:endParaRPr>
          </a:p>
          <a:p>
            <a:pPr algn="just">
              <a:buFont typeface="Wingdings" pitchFamily="2" charset="2"/>
              <a:buChar char="v"/>
            </a:pPr>
            <a:endParaRPr lang="tr-TR" dirty="0" smtClean="0">
              <a:latin typeface="Century Gothic" pitchFamily="34" charset="0"/>
            </a:endParaRPr>
          </a:p>
          <a:p>
            <a:pPr marL="109728" indent="0" algn="just">
              <a:buNone/>
            </a:pPr>
            <a:endParaRPr lang="tr-TR" dirty="0" smtClean="0">
              <a:latin typeface="Century Gothic" pitchFamily="34" charset="0"/>
            </a:endParaRPr>
          </a:p>
          <a:p>
            <a:pPr algn="just">
              <a:buNone/>
            </a:pPr>
            <a:endParaRPr lang="tr-TR" dirty="0" smtClean="0">
              <a:latin typeface="Century Gothic" pitchFamily="34" charset="0"/>
            </a:endParaRPr>
          </a:p>
        </p:txBody>
      </p:sp>
      <p:sp>
        <p:nvSpPr>
          <p:cNvPr id="5" name="2 Başlık"/>
          <p:cNvSpPr txBox="1">
            <a:spLocks/>
          </p:cNvSpPr>
          <p:nvPr/>
        </p:nvSpPr>
        <p:spPr>
          <a:xfrm>
            <a:off x="285720" y="142852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2204864"/>
            <a:ext cx="3433030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5 Yuvarlatılmış Dikdörtgen"/>
          <p:cNvSpPr/>
          <p:nvPr/>
        </p:nvSpPr>
        <p:spPr>
          <a:xfrm>
            <a:off x="237866" y="441067"/>
            <a:ext cx="8715404" cy="92869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Minede yapılan hazırlıklar</a:t>
            </a:r>
            <a:endParaRPr lang="tr-TR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241955" y="2990249"/>
            <a:ext cx="5040560" cy="2569171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sz="2200" b="1" dirty="0" smtClean="0">
                <a:solidFill>
                  <a:srgbClr val="C00000"/>
                </a:solidFill>
                <a:latin typeface="Century Gothic" pitchFamily="34" charset="0"/>
              </a:rPr>
              <a:t>Rehber düzlemlerin hazırlanması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1200" dirty="0" smtClean="0">
                <a:latin typeface="Century Gothic" pitchFamily="34" charset="0"/>
              </a:rPr>
              <a:t>Diş destekli boşluklara komşu destek dişlerde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1200" dirty="0" smtClean="0">
                <a:latin typeface="Century Gothic" pitchFamily="34" charset="0"/>
              </a:rPr>
              <a:t>Serbest sonlu boşluklara komşu destek dişlerde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1400" dirty="0" smtClean="0">
                <a:latin typeface="Century Gothic" pitchFamily="34" charset="0"/>
              </a:rPr>
              <a:t>Destek dişlerin </a:t>
            </a:r>
            <a:r>
              <a:rPr lang="tr-TR" sz="1400" dirty="0" err="1" smtClean="0">
                <a:latin typeface="Century Gothic" pitchFamily="34" charset="0"/>
              </a:rPr>
              <a:t>lingual</a:t>
            </a:r>
            <a:r>
              <a:rPr lang="tr-TR" sz="1400" dirty="0" smtClean="0">
                <a:latin typeface="Century Gothic" pitchFamily="34" charset="0"/>
              </a:rPr>
              <a:t> yüzeylerinde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1800" b="1" dirty="0" err="1" smtClean="0">
                <a:solidFill>
                  <a:srgbClr val="C00000"/>
                </a:solidFill>
                <a:latin typeface="Century Gothic" pitchFamily="34" charset="0"/>
              </a:rPr>
              <a:t>Anterior</a:t>
            </a:r>
            <a:r>
              <a:rPr lang="tr-TR" sz="1800" b="1" dirty="0" smtClean="0">
                <a:solidFill>
                  <a:srgbClr val="C00000"/>
                </a:solidFill>
                <a:latin typeface="Century Gothic" pitchFamily="34" charset="0"/>
              </a:rPr>
              <a:t> destek dişlerde</a:t>
            </a:r>
          </a:p>
          <a:p>
            <a:pPr algn="just">
              <a:buFont typeface="Wingdings" pitchFamily="2" charset="2"/>
              <a:buChar char="v"/>
            </a:pPr>
            <a:r>
              <a:rPr lang="tr-TR" sz="1400" dirty="0" smtClean="0">
                <a:latin typeface="Century Gothic" pitchFamily="34" charset="0"/>
              </a:rPr>
              <a:t>Kontur yüksekliğinin değiştirilmesi</a:t>
            </a:r>
          </a:p>
          <a:p>
            <a:pPr algn="just">
              <a:buFont typeface="Wingdings" pitchFamily="2" charset="2"/>
              <a:buChar char="v"/>
            </a:pPr>
            <a:r>
              <a:rPr lang="tr-TR" sz="1400" dirty="0" smtClean="0">
                <a:latin typeface="Century Gothic" pitchFamily="34" charset="0"/>
              </a:rPr>
              <a:t>Tutucu </a:t>
            </a:r>
            <a:r>
              <a:rPr lang="tr-TR" sz="1400" dirty="0" err="1" smtClean="0">
                <a:latin typeface="Century Gothic" pitchFamily="34" charset="0"/>
              </a:rPr>
              <a:t>andırkatların</a:t>
            </a:r>
            <a:r>
              <a:rPr lang="tr-TR" sz="1400" dirty="0" smtClean="0">
                <a:latin typeface="Century Gothic" pitchFamily="34" charset="0"/>
              </a:rPr>
              <a:t> arttırılması</a:t>
            </a:r>
          </a:p>
          <a:p>
            <a:pPr algn="just">
              <a:buFont typeface="Wingdings" pitchFamily="2" charset="2"/>
              <a:buChar char="v"/>
            </a:pPr>
            <a:r>
              <a:rPr lang="tr-TR" sz="1400" dirty="0" smtClean="0">
                <a:latin typeface="Century Gothic" pitchFamily="34" charset="0"/>
              </a:rPr>
              <a:t>Tırnak yuvası hazırlığı</a:t>
            </a:r>
            <a:endParaRPr lang="tr-TR" sz="1600" dirty="0" smtClean="0">
              <a:latin typeface="Century Gothic" pitchFamily="34" charset="0"/>
            </a:endParaRPr>
          </a:p>
          <a:p>
            <a:pPr algn="just">
              <a:buFont typeface="Wingdings" pitchFamily="2" charset="2"/>
              <a:buChar char="v"/>
            </a:pPr>
            <a:endParaRPr lang="tr-TR" dirty="0" smtClean="0">
              <a:latin typeface="Century Gothic" pitchFamily="34" charset="0"/>
            </a:endParaRPr>
          </a:p>
          <a:p>
            <a:pPr algn="just">
              <a:buFont typeface="Wingdings" pitchFamily="2" charset="2"/>
              <a:buChar char="v"/>
            </a:pPr>
            <a:endParaRPr lang="tr-TR" dirty="0" smtClean="0">
              <a:latin typeface="Century Gothic" pitchFamily="34" charset="0"/>
            </a:endParaRPr>
          </a:p>
          <a:p>
            <a:pPr algn="just">
              <a:buNone/>
            </a:pPr>
            <a:endParaRPr lang="tr-TR" dirty="0" smtClean="0">
              <a:latin typeface="Century Gothic" pitchFamily="34" charset="0"/>
            </a:endParaRPr>
          </a:p>
        </p:txBody>
      </p:sp>
      <p:sp>
        <p:nvSpPr>
          <p:cNvPr id="5" name="2 Başlık"/>
          <p:cNvSpPr txBox="1">
            <a:spLocks/>
          </p:cNvSpPr>
          <p:nvPr/>
        </p:nvSpPr>
        <p:spPr>
          <a:xfrm>
            <a:off x="285720" y="142852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0" y="260648"/>
            <a:ext cx="3905250" cy="313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1401" y="511586"/>
            <a:ext cx="4944655" cy="1436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Metin kutusu 2"/>
          <p:cNvSpPr txBox="1"/>
          <p:nvPr/>
        </p:nvSpPr>
        <p:spPr>
          <a:xfrm>
            <a:off x="1083344" y="2132856"/>
            <a:ext cx="32576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/>
              <a:t>Uzun rehber düzlem sayesinde</a:t>
            </a:r>
          </a:p>
          <a:p>
            <a:r>
              <a:rPr lang="tr-TR" sz="1600" dirty="0" smtClean="0"/>
              <a:t> kroşe kullanımı elimine edilir.</a:t>
            </a:r>
          </a:p>
          <a:p>
            <a:r>
              <a:rPr lang="tr-TR" sz="1600" dirty="0" smtClean="0"/>
              <a:t>a. Başlangıç   b. Sonuç</a:t>
            </a:r>
            <a:endParaRPr lang="tr-TR" sz="1600" dirty="0"/>
          </a:p>
        </p:txBody>
      </p:sp>
      <p:sp>
        <p:nvSpPr>
          <p:cNvPr id="8" name="5 Yuvarlatılmış Dikdörtgen"/>
          <p:cNvSpPr/>
          <p:nvPr/>
        </p:nvSpPr>
        <p:spPr>
          <a:xfrm>
            <a:off x="285720" y="5373216"/>
            <a:ext cx="8715404" cy="92869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Minede yapılan hazırlıklar</a:t>
            </a:r>
            <a:endParaRPr lang="tr-TR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19197" y="3512169"/>
            <a:ext cx="3990975" cy="303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107504" y="116632"/>
            <a:ext cx="6264696" cy="2569171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sz="1600" dirty="0" smtClean="0">
                <a:latin typeface="Century Gothic" pitchFamily="34" charset="0"/>
              </a:rPr>
              <a:t>Rehber düzlemlerin hazırlanması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1400" dirty="0" smtClean="0">
                <a:latin typeface="Century Gothic" pitchFamily="34" charset="0"/>
              </a:rPr>
              <a:t>Diş destekli boşluklara komşu destek dişlerde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1400" dirty="0" smtClean="0">
                <a:latin typeface="Century Gothic" pitchFamily="34" charset="0"/>
              </a:rPr>
              <a:t>Serbest sonlu boşluklara komşu destek dişlerde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1400" dirty="0" smtClean="0">
                <a:latin typeface="Century Gothic" pitchFamily="34" charset="0"/>
              </a:rPr>
              <a:t>Destek dişlerin </a:t>
            </a:r>
            <a:r>
              <a:rPr lang="tr-TR" sz="1400" dirty="0" err="1" smtClean="0">
                <a:latin typeface="Century Gothic" pitchFamily="34" charset="0"/>
              </a:rPr>
              <a:t>lingual</a:t>
            </a:r>
            <a:r>
              <a:rPr lang="tr-TR" sz="1400" dirty="0" smtClean="0">
                <a:latin typeface="Century Gothic" pitchFamily="34" charset="0"/>
              </a:rPr>
              <a:t> yüzeylerinde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1400" dirty="0" err="1" smtClean="0">
                <a:latin typeface="Century Gothic" pitchFamily="34" charset="0"/>
              </a:rPr>
              <a:t>Anterior</a:t>
            </a:r>
            <a:r>
              <a:rPr lang="tr-TR" sz="1400" dirty="0" smtClean="0">
                <a:latin typeface="Century Gothic" pitchFamily="34" charset="0"/>
              </a:rPr>
              <a:t> destek dişlerde</a:t>
            </a:r>
          </a:p>
          <a:p>
            <a:pPr algn="just">
              <a:buFont typeface="Wingdings" pitchFamily="2" charset="2"/>
              <a:buChar char="v"/>
            </a:pPr>
            <a:r>
              <a:rPr lang="tr-TR" sz="2000" b="1" dirty="0" smtClean="0">
                <a:solidFill>
                  <a:srgbClr val="C00000"/>
                </a:solidFill>
                <a:latin typeface="Century Gothic" pitchFamily="34" charset="0"/>
              </a:rPr>
              <a:t>Kontur yüksekliğinin değiştirilmesi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dirty="0" smtClean="0">
                <a:latin typeface="Century Gothic" pitchFamily="34" charset="0"/>
              </a:rPr>
              <a:t>Tutucu </a:t>
            </a:r>
            <a:r>
              <a:rPr lang="tr-TR" sz="1600" dirty="0" err="1" smtClean="0">
                <a:latin typeface="Century Gothic" pitchFamily="34" charset="0"/>
              </a:rPr>
              <a:t>andırkatların</a:t>
            </a:r>
            <a:r>
              <a:rPr lang="tr-TR" sz="1600" dirty="0" smtClean="0">
                <a:latin typeface="Century Gothic" pitchFamily="34" charset="0"/>
              </a:rPr>
              <a:t> arttırılması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dirty="0" smtClean="0">
                <a:latin typeface="Century Gothic" pitchFamily="34" charset="0"/>
              </a:rPr>
              <a:t>Tırnak yuvası hazırlığı</a:t>
            </a:r>
            <a:endParaRPr lang="tr-TR" sz="1800" dirty="0" smtClean="0">
              <a:latin typeface="Century Gothic" pitchFamily="34" charset="0"/>
            </a:endParaRPr>
          </a:p>
          <a:p>
            <a:pPr algn="just">
              <a:buFont typeface="Wingdings" pitchFamily="2" charset="2"/>
              <a:buChar char="v"/>
            </a:pPr>
            <a:endParaRPr lang="tr-TR" dirty="0" smtClean="0">
              <a:latin typeface="Century Gothic" pitchFamily="34" charset="0"/>
            </a:endParaRPr>
          </a:p>
          <a:p>
            <a:pPr algn="just">
              <a:buNone/>
            </a:pPr>
            <a:endParaRPr lang="tr-TR" dirty="0" smtClean="0">
              <a:latin typeface="Century Gothic" pitchFamily="34" charset="0"/>
            </a:endParaRPr>
          </a:p>
          <a:p>
            <a:pPr algn="just">
              <a:buNone/>
            </a:pPr>
            <a:endParaRPr lang="tr-TR" dirty="0" smtClean="0">
              <a:latin typeface="Century Gothic" pitchFamily="34" charset="0"/>
            </a:endParaRPr>
          </a:p>
        </p:txBody>
      </p:sp>
      <p:sp>
        <p:nvSpPr>
          <p:cNvPr id="5" name="2 Başlık"/>
          <p:cNvSpPr txBox="1">
            <a:spLocks/>
          </p:cNvSpPr>
          <p:nvPr/>
        </p:nvSpPr>
        <p:spPr>
          <a:xfrm>
            <a:off x="285720" y="142852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6" name="5 Dikdörtgen"/>
          <p:cNvSpPr/>
          <p:nvPr/>
        </p:nvSpPr>
        <p:spPr>
          <a:xfrm>
            <a:off x="421903" y="3027090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Genelde </a:t>
            </a:r>
            <a:r>
              <a:rPr lang="tr-TR" dirty="0" err="1" smtClean="0"/>
              <a:t>maksiller</a:t>
            </a:r>
            <a:r>
              <a:rPr lang="tr-TR" dirty="0" smtClean="0"/>
              <a:t> </a:t>
            </a:r>
            <a:r>
              <a:rPr lang="tr-TR" dirty="0" err="1" smtClean="0"/>
              <a:t>posterior</a:t>
            </a:r>
            <a:r>
              <a:rPr lang="tr-TR" dirty="0" smtClean="0"/>
              <a:t> dişler </a:t>
            </a:r>
            <a:r>
              <a:rPr lang="tr-TR" dirty="0" err="1" smtClean="0"/>
              <a:t>fasiyal</a:t>
            </a:r>
            <a:r>
              <a:rPr lang="tr-TR" dirty="0" smtClean="0"/>
              <a:t> yönde, </a:t>
            </a:r>
          </a:p>
          <a:p>
            <a:r>
              <a:rPr lang="tr-TR" dirty="0" err="1" smtClean="0"/>
              <a:t>mandibular</a:t>
            </a:r>
            <a:r>
              <a:rPr lang="tr-TR" dirty="0" smtClean="0"/>
              <a:t> dişler ise </a:t>
            </a:r>
            <a:r>
              <a:rPr lang="tr-TR" dirty="0" err="1" smtClean="0"/>
              <a:t>lingual</a:t>
            </a:r>
            <a:r>
              <a:rPr lang="tr-TR" dirty="0" smtClean="0"/>
              <a:t> yönde devrilirler ve dişlerin kontur yüksekliğinde değişiklik oluşur.</a:t>
            </a:r>
          </a:p>
          <a:p>
            <a:r>
              <a:rPr lang="tr-TR" dirty="0" err="1" smtClean="0"/>
              <a:t>Preparasyonla</a:t>
            </a:r>
            <a:r>
              <a:rPr lang="tr-TR" dirty="0" smtClean="0"/>
              <a:t> kontur yüksekliği </a:t>
            </a:r>
          </a:p>
          <a:p>
            <a:r>
              <a:rPr lang="tr-TR" dirty="0" smtClean="0"/>
              <a:t>İstenilen seviyeye ve şekle getirilebilir. </a:t>
            </a:r>
            <a:endParaRPr lang="tr-TR" dirty="0"/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69686" y="169590"/>
            <a:ext cx="3533775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5 Yuvarlatılmış Dikdörtgen"/>
          <p:cNvSpPr/>
          <p:nvPr/>
        </p:nvSpPr>
        <p:spPr>
          <a:xfrm>
            <a:off x="285720" y="5373216"/>
            <a:ext cx="8715404" cy="92869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Minede yapılan hazırlıklar</a:t>
            </a:r>
            <a:endParaRPr lang="tr-TR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8023" y="3140968"/>
            <a:ext cx="3438525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0" y="2492896"/>
            <a:ext cx="6264696" cy="2569171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sz="1600" dirty="0" smtClean="0">
                <a:latin typeface="Century Gothic" pitchFamily="34" charset="0"/>
              </a:rPr>
              <a:t>Rehber düzlemlerin hazırlanması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1400" dirty="0" smtClean="0">
                <a:latin typeface="Century Gothic" pitchFamily="34" charset="0"/>
              </a:rPr>
              <a:t>Diş destekli boşluklara komşu destek dişlerde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1400" dirty="0" smtClean="0">
                <a:latin typeface="Century Gothic" pitchFamily="34" charset="0"/>
              </a:rPr>
              <a:t>Serbest sonlu boşluklara komşu destek dişlerde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1400" dirty="0" smtClean="0">
                <a:latin typeface="Century Gothic" pitchFamily="34" charset="0"/>
              </a:rPr>
              <a:t>Destek dişlerin </a:t>
            </a:r>
            <a:r>
              <a:rPr lang="tr-TR" sz="1400" dirty="0" err="1" smtClean="0">
                <a:latin typeface="Century Gothic" pitchFamily="34" charset="0"/>
              </a:rPr>
              <a:t>lingual</a:t>
            </a:r>
            <a:r>
              <a:rPr lang="tr-TR" sz="1400" dirty="0" smtClean="0">
                <a:latin typeface="Century Gothic" pitchFamily="34" charset="0"/>
              </a:rPr>
              <a:t> yüzeylerinde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1400" dirty="0" err="1" smtClean="0">
                <a:latin typeface="Century Gothic" pitchFamily="34" charset="0"/>
              </a:rPr>
              <a:t>Anterior</a:t>
            </a:r>
            <a:r>
              <a:rPr lang="tr-TR" sz="1400" dirty="0" smtClean="0">
                <a:latin typeface="Century Gothic" pitchFamily="34" charset="0"/>
              </a:rPr>
              <a:t> destek dişlerde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dirty="0" smtClean="0">
                <a:latin typeface="Century Gothic" pitchFamily="34" charset="0"/>
              </a:rPr>
              <a:t>Kontur yüksekliğinin değiştirilmesi</a:t>
            </a:r>
          </a:p>
          <a:p>
            <a:pPr algn="just">
              <a:buFont typeface="Wingdings" pitchFamily="2" charset="2"/>
              <a:buChar char="v"/>
            </a:pPr>
            <a:r>
              <a:rPr lang="tr-TR" sz="2000" b="1" dirty="0" smtClean="0">
                <a:solidFill>
                  <a:srgbClr val="C00000"/>
                </a:solidFill>
                <a:latin typeface="Century Gothic" pitchFamily="34" charset="0"/>
              </a:rPr>
              <a:t>Tutucu alanın oluşturulması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dirty="0" smtClean="0">
                <a:latin typeface="Century Gothic" pitchFamily="34" charset="0"/>
              </a:rPr>
              <a:t>Tırnak yuvası hazırlığı</a:t>
            </a:r>
            <a:endParaRPr lang="tr-TR" sz="1800" dirty="0" smtClean="0">
              <a:latin typeface="Century Gothic" pitchFamily="34" charset="0"/>
            </a:endParaRPr>
          </a:p>
          <a:p>
            <a:pPr algn="just">
              <a:buFont typeface="Wingdings" pitchFamily="2" charset="2"/>
              <a:buChar char="v"/>
            </a:pPr>
            <a:endParaRPr lang="tr-TR" dirty="0" smtClean="0">
              <a:latin typeface="Century Gothic" pitchFamily="34" charset="0"/>
            </a:endParaRPr>
          </a:p>
          <a:p>
            <a:pPr algn="just">
              <a:buFont typeface="Wingdings" pitchFamily="2" charset="2"/>
              <a:buChar char="v"/>
            </a:pPr>
            <a:endParaRPr lang="tr-TR" dirty="0" smtClean="0">
              <a:latin typeface="Century Gothic" pitchFamily="34" charset="0"/>
            </a:endParaRPr>
          </a:p>
          <a:p>
            <a:pPr algn="just">
              <a:buNone/>
            </a:pPr>
            <a:endParaRPr lang="tr-TR" dirty="0" smtClean="0">
              <a:latin typeface="Century Gothic" pitchFamily="34" charset="0"/>
            </a:endParaRPr>
          </a:p>
        </p:txBody>
      </p:sp>
      <p:sp>
        <p:nvSpPr>
          <p:cNvPr id="5" name="2 Başlık"/>
          <p:cNvSpPr txBox="1">
            <a:spLocks/>
          </p:cNvSpPr>
          <p:nvPr/>
        </p:nvSpPr>
        <p:spPr>
          <a:xfrm>
            <a:off x="285720" y="142852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44672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332656"/>
            <a:ext cx="3600400" cy="2291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5 Yuvarlatılmış Dikdörtgen"/>
          <p:cNvSpPr/>
          <p:nvPr/>
        </p:nvSpPr>
        <p:spPr>
          <a:xfrm>
            <a:off x="231732" y="5105796"/>
            <a:ext cx="8715404" cy="92869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Minede yapılan hazırlıklar</a:t>
            </a:r>
            <a:endParaRPr lang="tr-TR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09268" y="3010348"/>
            <a:ext cx="4064717" cy="2377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107504" y="3233500"/>
            <a:ext cx="6264696" cy="2569171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sz="1600" dirty="0" smtClean="0">
                <a:latin typeface="Century Gothic" pitchFamily="34" charset="0"/>
              </a:rPr>
              <a:t>Rehber düzlemlerin hazırlanması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1400" dirty="0" smtClean="0">
                <a:latin typeface="Century Gothic" pitchFamily="34" charset="0"/>
              </a:rPr>
              <a:t>Diş destekli boşluklara komşu destek dişlerde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1400" dirty="0" smtClean="0">
                <a:latin typeface="Century Gothic" pitchFamily="34" charset="0"/>
              </a:rPr>
              <a:t>Serbest sonlu boşluklara komşu destek dişlerde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1400" dirty="0" smtClean="0">
                <a:latin typeface="Century Gothic" pitchFamily="34" charset="0"/>
              </a:rPr>
              <a:t>Destek dişlerin </a:t>
            </a:r>
            <a:r>
              <a:rPr lang="tr-TR" sz="1400" dirty="0" err="1" smtClean="0">
                <a:latin typeface="Century Gothic" pitchFamily="34" charset="0"/>
              </a:rPr>
              <a:t>lingual</a:t>
            </a:r>
            <a:r>
              <a:rPr lang="tr-TR" sz="1400" dirty="0" smtClean="0">
                <a:latin typeface="Century Gothic" pitchFamily="34" charset="0"/>
              </a:rPr>
              <a:t> yüzeylerinde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1400" dirty="0" err="1" smtClean="0">
                <a:latin typeface="Century Gothic" pitchFamily="34" charset="0"/>
              </a:rPr>
              <a:t>Anterior</a:t>
            </a:r>
            <a:r>
              <a:rPr lang="tr-TR" sz="1400" dirty="0" smtClean="0">
                <a:latin typeface="Century Gothic" pitchFamily="34" charset="0"/>
              </a:rPr>
              <a:t> destek dişlerde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dirty="0" smtClean="0">
                <a:latin typeface="Century Gothic" pitchFamily="34" charset="0"/>
              </a:rPr>
              <a:t>Kontur yüksekliğinin değiştirilmesi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dirty="0" smtClean="0">
                <a:latin typeface="Century Gothic" pitchFamily="34" charset="0"/>
              </a:rPr>
              <a:t>Tutucu </a:t>
            </a:r>
            <a:r>
              <a:rPr lang="tr-TR" sz="1600" dirty="0" err="1" smtClean="0">
                <a:latin typeface="Century Gothic" pitchFamily="34" charset="0"/>
              </a:rPr>
              <a:t>andırkatların</a:t>
            </a:r>
            <a:r>
              <a:rPr lang="tr-TR" sz="1600" dirty="0" smtClean="0">
                <a:latin typeface="Century Gothic" pitchFamily="34" charset="0"/>
              </a:rPr>
              <a:t> arttırılması</a:t>
            </a:r>
          </a:p>
          <a:p>
            <a:pPr algn="just">
              <a:buFont typeface="Wingdings" pitchFamily="2" charset="2"/>
              <a:buChar char="v"/>
            </a:pPr>
            <a:r>
              <a:rPr lang="tr-TR" sz="2000" b="1" dirty="0" smtClean="0">
                <a:solidFill>
                  <a:srgbClr val="C00000"/>
                </a:solidFill>
                <a:latin typeface="Century Gothic" pitchFamily="34" charset="0"/>
              </a:rPr>
              <a:t>Tırnak yuvası hazırlığı</a:t>
            </a:r>
          </a:p>
          <a:p>
            <a:pPr algn="just">
              <a:buNone/>
            </a:pPr>
            <a:endParaRPr lang="tr-TR" sz="2400" b="1" dirty="0" smtClean="0">
              <a:solidFill>
                <a:srgbClr val="C00000"/>
              </a:solidFill>
              <a:latin typeface="Century Gothic" pitchFamily="34" charset="0"/>
            </a:endParaRPr>
          </a:p>
          <a:p>
            <a:pPr algn="just">
              <a:buFont typeface="Wingdings" pitchFamily="2" charset="2"/>
              <a:buChar char="v"/>
            </a:pPr>
            <a:endParaRPr lang="tr-TR" dirty="0" smtClean="0">
              <a:latin typeface="Century Gothic" pitchFamily="34" charset="0"/>
            </a:endParaRPr>
          </a:p>
          <a:p>
            <a:pPr algn="just">
              <a:buFont typeface="Wingdings" pitchFamily="2" charset="2"/>
              <a:buChar char="v"/>
            </a:pPr>
            <a:endParaRPr lang="tr-TR" dirty="0" smtClean="0">
              <a:latin typeface="Century Gothic" pitchFamily="34" charset="0"/>
            </a:endParaRPr>
          </a:p>
          <a:p>
            <a:pPr algn="just">
              <a:buNone/>
            </a:pPr>
            <a:endParaRPr lang="tr-TR" dirty="0" smtClean="0">
              <a:latin typeface="Century Gothic" pitchFamily="34" charset="0"/>
            </a:endParaRPr>
          </a:p>
        </p:txBody>
      </p:sp>
      <p:sp>
        <p:nvSpPr>
          <p:cNvPr id="5" name="2 Başlık"/>
          <p:cNvSpPr txBox="1">
            <a:spLocks/>
          </p:cNvSpPr>
          <p:nvPr/>
        </p:nvSpPr>
        <p:spPr>
          <a:xfrm>
            <a:off x="285720" y="142852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3429000"/>
            <a:ext cx="2438400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5155" y="1405957"/>
            <a:ext cx="2152451" cy="1658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Metin kutusu"/>
          <p:cNvSpPr txBox="1"/>
          <p:nvPr/>
        </p:nvSpPr>
        <p:spPr>
          <a:xfrm>
            <a:off x="3707904" y="5805264"/>
            <a:ext cx="2130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>
                <a:solidFill>
                  <a:srgbClr val="C00000"/>
                </a:solidFill>
              </a:rPr>
              <a:t>OKLUZAL TIRNAK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10" name="5 Yuvarlatılmış Dikdörtgen"/>
          <p:cNvSpPr/>
          <p:nvPr/>
        </p:nvSpPr>
        <p:spPr>
          <a:xfrm>
            <a:off x="306951" y="307953"/>
            <a:ext cx="8715404" cy="92869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Minede yapılan hazırlıklar</a:t>
            </a:r>
            <a:endParaRPr lang="tr-TR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332656"/>
            <a:ext cx="2381250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0" y="404664"/>
            <a:ext cx="4355976" cy="2569171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sz="1600" dirty="0" smtClean="0">
                <a:latin typeface="Century Gothic" pitchFamily="34" charset="0"/>
              </a:rPr>
              <a:t>Rehber düzlemlerin hazırlanması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1400" dirty="0" smtClean="0">
                <a:latin typeface="Century Gothic" pitchFamily="34" charset="0"/>
              </a:rPr>
              <a:t>Diş destekli boşluklara komşu destek dişlerde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1400" dirty="0" smtClean="0">
                <a:latin typeface="Century Gothic" pitchFamily="34" charset="0"/>
              </a:rPr>
              <a:t>Serbest sonlu boşluklara komşu destek dişlerde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1400" dirty="0" smtClean="0">
                <a:latin typeface="Century Gothic" pitchFamily="34" charset="0"/>
              </a:rPr>
              <a:t>Destek dişlerin </a:t>
            </a:r>
            <a:r>
              <a:rPr lang="tr-TR" sz="1400" dirty="0" err="1" smtClean="0">
                <a:latin typeface="Century Gothic" pitchFamily="34" charset="0"/>
              </a:rPr>
              <a:t>lingual</a:t>
            </a:r>
            <a:r>
              <a:rPr lang="tr-TR" sz="1400" dirty="0" smtClean="0">
                <a:latin typeface="Century Gothic" pitchFamily="34" charset="0"/>
              </a:rPr>
              <a:t> yüzeylerinde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1400" dirty="0" err="1" smtClean="0">
                <a:latin typeface="Century Gothic" pitchFamily="34" charset="0"/>
              </a:rPr>
              <a:t>Anterior</a:t>
            </a:r>
            <a:r>
              <a:rPr lang="tr-TR" sz="1400" dirty="0" smtClean="0">
                <a:latin typeface="Century Gothic" pitchFamily="34" charset="0"/>
              </a:rPr>
              <a:t> destek dişlerde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dirty="0" smtClean="0">
                <a:latin typeface="Century Gothic" pitchFamily="34" charset="0"/>
              </a:rPr>
              <a:t>Kontur yüksekliğinin değiştirilmesi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dirty="0" smtClean="0">
                <a:latin typeface="Century Gothic" pitchFamily="34" charset="0"/>
              </a:rPr>
              <a:t>Tutucu </a:t>
            </a:r>
            <a:r>
              <a:rPr lang="tr-TR" sz="1600" dirty="0" err="1" smtClean="0">
                <a:latin typeface="Century Gothic" pitchFamily="34" charset="0"/>
              </a:rPr>
              <a:t>andırkatların</a:t>
            </a:r>
            <a:r>
              <a:rPr lang="tr-TR" sz="1600" dirty="0" smtClean="0">
                <a:latin typeface="Century Gothic" pitchFamily="34" charset="0"/>
              </a:rPr>
              <a:t> arttırılması</a:t>
            </a:r>
          </a:p>
          <a:p>
            <a:pPr algn="just">
              <a:buFont typeface="Wingdings" pitchFamily="2" charset="2"/>
              <a:buChar char="v"/>
            </a:pPr>
            <a:r>
              <a:rPr lang="tr-TR" sz="2000" b="1" dirty="0" smtClean="0">
                <a:solidFill>
                  <a:srgbClr val="C00000"/>
                </a:solidFill>
                <a:latin typeface="Century Gothic" pitchFamily="34" charset="0"/>
              </a:rPr>
              <a:t>Tırnak yuvası hazırlığı</a:t>
            </a:r>
            <a:endParaRPr lang="tr-TR" sz="2400" b="1" dirty="0" smtClean="0">
              <a:solidFill>
                <a:srgbClr val="C00000"/>
              </a:solidFill>
              <a:latin typeface="Century Gothic" pitchFamily="34" charset="0"/>
            </a:endParaRPr>
          </a:p>
          <a:p>
            <a:pPr algn="just">
              <a:buFont typeface="Wingdings" pitchFamily="2" charset="2"/>
              <a:buChar char="v"/>
            </a:pPr>
            <a:endParaRPr lang="tr-TR" dirty="0" smtClean="0">
              <a:latin typeface="Century Gothic" pitchFamily="34" charset="0"/>
            </a:endParaRPr>
          </a:p>
          <a:p>
            <a:pPr algn="just">
              <a:buNone/>
            </a:pPr>
            <a:endParaRPr lang="tr-TR" dirty="0" smtClean="0">
              <a:latin typeface="Century Gothic" pitchFamily="34" charset="0"/>
            </a:endParaRPr>
          </a:p>
          <a:p>
            <a:pPr algn="just">
              <a:buNone/>
            </a:pPr>
            <a:endParaRPr lang="tr-TR" dirty="0" smtClean="0">
              <a:latin typeface="Century Gothic" pitchFamily="34" charset="0"/>
            </a:endParaRPr>
          </a:p>
        </p:txBody>
      </p:sp>
      <p:sp>
        <p:nvSpPr>
          <p:cNvPr id="5" name="2 Başlık"/>
          <p:cNvSpPr txBox="1">
            <a:spLocks/>
          </p:cNvSpPr>
          <p:nvPr/>
        </p:nvSpPr>
        <p:spPr>
          <a:xfrm>
            <a:off x="285720" y="142852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116632"/>
            <a:ext cx="4429125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Metin kutusu"/>
          <p:cNvSpPr txBox="1"/>
          <p:nvPr/>
        </p:nvSpPr>
        <p:spPr>
          <a:xfrm>
            <a:off x="1475656" y="2924944"/>
            <a:ext cx="2130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>
                <a:solidFill>
                  <a:srgbClr val="C00000"/>
                </a:solidFill>
              </a:rPr>
              <a:t>OKLUZAL TIRNAK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7" name="5 Yuvarlatılmış Dikdörtgen"/>
          <p:cNvSpPr/>
          <p:nvPr/>
        </p:nvSpPr>
        <p:spPr>
          <a:xfrm>
            <a:off x="141705" y="4605540"/>
            <a:ext cx="8715404" cy="92869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Minede yapılan hazırlıklar</a:t>
            </a:r>
            <a:endParaRPr lang="tr-TR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72216" y="3501008"/>
            <a:ext cx="4104456" cy="2926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179512" y="171473"/>
            <a:ext cx="6264696" cy="2569171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sz="1600" dirty="0" smtClean="0">
                <a:latin typeface="Century Gothic" pitchFamily="34" charset="0"/>
              </a:rPr>
              <a:t>Rehber düzlemlerin hazırlanması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1400" dirty="0" smtClean="0">
                <a:latin typeface="Century Gothic" pitchFamily="34" charset="0"/>
              </a:rPr>
              <a:t>Diş destekli boşluklara komşu destek dişlerde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1400" dirty="0" smtClean="0">
                <a:latin typeface="Century Gothic" pitchFamily="34" charset="0"/>
              </a:rPr>
              <a:t>Serbest sonlu boşluklara komşu destek dişlerde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1400" dirty="0" smtClean="0">
                <a:latin typeface="Century Gothic" pitchFamily="34" charset="0"/>
              </a:rPr>
              <a:t>Destek dişlerin </a:t>
            </a:r>
            <a:r>
              <a:rPr lang="tr-TR" sz="1400" dirty="0" err="1" smtClean="0">
                <a:latin typeface="Century Gothic" pitchFamily="34" charset="0"/>
              </a:rPr>
              <a:t>lingual</a:t>
            </a:r>
            <a:r>
              <a:rPr lang="tr-TR" sz="1400" dirty="0" smtClean="0">
                <a:latin typeface="Century Gothic" pitchFamily="34" charset="0"/>
              </a:rPr>
              <a:t> yüzeylerinde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1400" dirty="0" err="1" smtClean="0">
                <a:latin typeface="Century Gothic" pitchFamily="34" charset="0"/>
              </a:rPr>
              <a:t>Anterior</a:t>
            </a:r>
            <a:r>
              <a:rPr lang="tr-TR" sz="1400" dirty="0" smtClean="0">
                <a:latin typeface="Century Gothic" pitchFamily="34" charset="0"/>
              </a:rPr>
              <a:t> destek dişlerde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dirty="0" smtClean="0">
                <a:latin typeface="Century Gothic" pitchFamily="34" charset="0"/>
              </a:rPr>
              <a:t>Kontur yüksekliğinin değiştirilmesi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dirty="0" smtClean="0">
                <a:latin typeface="Century Gothic" pitchFamily="34" charset="0"/>
              </a:rPr>
              <a:t>Tutucu </a:t>
            </a:r>
            <a:r>
              <a:rPr lang="tr-TR" sz="1600" dirty="0" err="1" smtClean="0">
                <a:latin typeface="Century Gothic" pitchFamily="34" charset="0"/>
              </a:rPr>
              <a:t>andırkatların</a:t>
            </a:r>
            <a:r>
              <a:rPr lang="tr-TR" sz="1600" dirty="0" smtClean="0">
                <a:latin typeface="Century Gothic" pitchFamily="34" charset="0"/>
              </a:rPr>
              <a:t> arttırılması</a:t>
            </a:r>
          </a:p>
          <a:p>
            <a:pPr algn="just">
              <a:buFont typeface="Wingdings" pitchFamily="2" charset="2"/>
              <a:buChar char="v"/>
            </a:pPr>
            <a:r>
              <a:rPr lang="tr-TR" sz="2000" b="1" dirty="0" smtClean="0">
                <a:solidFill>
                  <a:srgbClr val="C00000"/>
                </a:solidFill>
                <a:latin typeface="Century Gothic" pitchFamily="34" charset="0"/>
              </a:rPr>
              <a:t>Tırnak yuvası hazırlığı</a:t>
            </a:r>
            <a:endParaRPr lang="tr-TR" sz="2400" b="1" dirty="0" smtClean="0">
              <a:solidFill>
                <a:srgbClr val="C00000"/>
              </a:solidFill>
              <a:latin typeface="Century Gothic" pitchFamily="34" charset="0"/>
            </a:endParaRPr>
          </a:p>
          <a:p>
            <a:pPr algn="just">
              <a:buFont typeface="Wingdings" pitchFamily="2" charset="2"/>
              <a:buChar char="v"/>
            </a:pPr>
            <a:endParaRPr lang="tr-TR" dirty="0" smtClean="0">
              <a:latin typeface="Century Gothic" pitchFamily="34" charset="0"/>
            </a:endParaRPr>
          </a:p>
          <a:p>
            <a:pPr algn="just">
              <a:buFont typeface="Wingdings" pitchFamily="2" charset="2"/>
              <a:buChar char="v"/>
            </a:pPr>
            <a:endParaRPr lang="tr-TR" dirty="0" smtClean="0">
              <a:latin typeface="Century Gothic" pitchFamily="34" charset="0"/>
            </a:endParaRPr>
          </a:p>
          <a:p>
            <a:pPr algn="just">
              <a:buNone/>
            </a:pPr>
            <a:endParaRPr lang="tr-TR" dirty="0" smtClean="0">
              <a:latin typeface="Century Gothic" pitchFamily="34" charset="0"/>
            </a:endParaRPr>
          </a:p>
        </p:txBody>
      </p:sp>
      <p:sp>
        <p:nvSpPr>
          <p:cNvPr id="5" name="2 Başlık"/>
          <p:cNvSpPr txBox="1">
            <a:spLocks/>
          </p:cNvSpPr>
          <p:nvPr/>
        </p:nvSpPr>
        <p:spPr>
          <a:xfrm>
            <a:off x="285720" y="142852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188640"/>
            <a:ext cx="2266950" cy="384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98972" y="2479429"/>
            <a:ext cx="3345236" cy="2755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Metin kutusu"/>
          <p:cNvSpPr txBox="1"/>
          <p:nvPr/>
        </p:nvSpPr>
        <p:spPr>
          <a:xfrm>
            <a:off x="4283698" y="2110097"/>
            <a:ext cx="2130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>
                <a:solidFill>
                  <a:srgbClr val="C00000"/>
                </a:solidFill>
              </a:rPr>
              <a:t>OKLUZAL TIRNAK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8" name="5 Yuvarlatılmış Dikdörtgen"/>
          <p:cNvSpPr/>
          <p:nvPr/>
        </p:nvSpPr>
        <p:spPr>
          <a:xfrm>
            <a:off x="315585" y="4894987"/>
            <a:ext cx="8715404" cy="92869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Minede yapılan hazırlıklar</a:t>
            </a:r>
            <a:endParaRPr lang="tr-TR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7603" y="4305428"/>
            <a:ext cx="1728192" cy="1859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537" indent="0">
              <a:buNone/>
            </a:pPr>
            <a:endParaRPr lang="tr-TR" dirty="0" smtClean="0"/>
          </a:p>
          <a:p>
            <a:pPr marL="109537" indent="0">
              <a:buNone/>
            </a:pPr>
            <a:endParaRPr lang="tr-TR" dirty="0"/>
          </a:p>
          <a:p>
            <a:pPr marL="109537" indent="0">
              <a:buNone/>
            </a:pPr>
            <a:r>
              <a:rPr lang="tr-TR" dirty="0" smtClean="0"/>
              <a:t>Ağız dokularını, protezi kabul edecek şekilde hazırlamak için yürütülen çalışmalar </a:t>
            </a:r>
          </a:p>
          <a:p>
            <a:pPr marL="109537" indent="0">
              <a:buNone/>
            </a:pPr>
            <a:r>
              <a:rPr lang="tr-TR" b="1" dirty="0" smtClean="0"/>
              <a:t>"ağız hazırlığı" </a:t>
            </a:r>
            <a:r>
              <a:rPr lang="tr-TR" dirty="0" smtClean="0"/>
              <a:t>olarak tanımlanır.</a:t>
            </a:r>
          </a:p>
          <a:p>
            <a:pPr marL="109537" indent="0" algn="r">
              <a:buNone/>
            </a:pPr>
            <a:r>
              <a:rPr lang="tr-TR" b="1" dirty="0" smtClean="0"/>
              <a:t>RENNER BOUCHER </a:t>
            </a:r>
            <a:endParaRPr lang="tr-TR" b="1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AĞIZ HAZIRLIĞININ TANIMI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29332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35496" y="1335245"/>
            <a:ext cx="6264696" cy="2569171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sz="1600" dirty="0" smtClean="0">
                <a:latin typeface="Century Gothic" pitchFamily="34" charset="0"/>
              </a:rPr>
              <a:t>Rehber düzlemlerin hazırlanması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1400" dirty="0" smtClean="0">
                <a:latin typeface="Century Gothic" pitchFamily="34" charset="0"/>
              </a:rPr>
              <a:t>Diş destekli boşluklara komşu destek dişlerde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1400" dirty="0" smtClean="0">
                <a:latin typeface="Century Gothic" pitchFamily="34" charset="0"/>
              </a:rPr>
              <a:t>Serbest sonlu boşluklara komşu destek dişlerde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1400" dirty="0" smtClean="0">
                <a:latin typeface="Century Gothic" pitchFamily="34" charset="0"/>
              </a:rPr>
              <a:t>Destek dişlerin </a:t>
            </a:r>
            <a:r>
              <a:rPr lang="tr-TR" sz="1400" dirty="0" err="1" smtClean="0">
                <a:latin typeface="Century Gothic" pitchFamily="34" charset="0"/>
              </a:rPr>
              <a:t>lingual</a:t>
            </a:r>
            <a:r>
              <a:rPr lang="tr-TR" sz="1400" dirty="0" smtClean="0">
                <a:latin typeface="Century Gothic" pitchFamily="34" charset="0"/>
              </a:rPr>
              <a:t> yüzeylerinde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1400" dirty="0" err="1" smtClean="0">
                <a:latin typeface="Century Gothic" pitchFamily="34" charset="0"/>
              </a:rPr>
              <a:t>Anterior</a:t>
            </a:r>
            <a:r>
              <a:rPr lang="tr-TR" sz="1400" dirty="0" smtClean="0">
                <a:latin typeface="Century Gothic" pitchFamily="34" charset="0"/>
              </a:rPr>
              <a:t> destek dişlerde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dirty="0" smtClean="0">
                <a:latin typeface="Century Gothic" pitchFamily="34" charset="0"/>
              </a:rPr>
              <a:t>Kontur yüksekliğinin değiştirilmesi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dirty="0" smtClean="0">
                <a:latin typeface="Century Gothic" pitchFamily="34" charset="0"/>
              </a:rPr>
              <a:t>Tutucu </a:t>
            </a:r>
            <a:r>
              <a:rPr lang="tr-TR" sz="1600" dirty="0" err="1" smtClean="0">
                <a:latin typeface="Century Gothic" pitchFamily="34" charset="0"/>
              </a:rPr>
              <a:t>andırkatların</a:t>
            </a:r>
            <a:r>
              <a:rPr lang="tr-TR" sz="1600" dirty="0" smtClean="0">
                <a:latin typeface="Century Gothic" pitchFamily="34" charset="0"/>
              </a:rPr>
              <a:t> arttırılması</a:t>
            </a:r>
          </a:p>
          <a:p>
            <a:pPr algn="just">
              <a:buFont typeface="Wingdings" pitchFamily="2" charset="2"/>
              <a:buChar char="v"/>
            </a:pPr>
            <a:r>
              <a:rPr lang="tr-TR" sz="2000" b="1" dirty="0" smtClean="0">
                <a:solidFill>
                  <a:srgbClr val="C00000"/>
                </a:solidFill>
                <a:latin typeface="Century Gothic" pitchFamily="34" charset="0"/>
              </a:rPr>
              <a:t>Tırnak yuvası hazırlığı</a:t>
            </a:r>
            <a:endParaRPr lang="tr-TR" sz="2400" b="1" dirty="0" smtClean="0">
              <a:solidFill>
                <a:srgbClr val="C00000"/>
              </a:solidFill>
              <a:latin typeface="Century Gothic" pitchFamily="34" charset="0"/>
            </a:endParaRPr>
          </a:p>
          <a:p>
            <a:pPr algn="just">
              <a:buFont typeface="Wingdings" pitchFamily="2" charset="2"/>
              <a:buChar char="v"/>
            </a:pPr>
            <a:endParaRPr lang="tr-TR" dirty="0" smtClean="0">
              <a:latin typeface="Century Gothic" pitchFamily="34" charset="0"/>
            </a:endParaRPr>
          </a:p>
          <a:p>
            <a:pPr algn="just">
              <a:buFont typeface="Wingdings" pitchFamily="2" charset="2"/>
              <a:buChar char="v"/>
            </a:pPr>
            <a:endParaRPr lang="tr-TR" dirty="0" smtClean="0">
              <a:latin typeface="Century Gothic" pitchFamily="34" charset="0"/>
            </a:endParaRPr>
          </a:p>
          <a:p>
            <a:pPr algn="just">
              <a:buNone/>
            </a:pPr>
            <a:endParaRPr lang="tr-TR" dirty="0" smtClean="0">
              <a:latin typeface="Century Gothic" pitchFamily="34" charset="0"/>
            </a:endParaRPr>
          </a:p>
        </p:txBody>
      </p:sp>
      <p:sp>
        <p:nvSpPr>
          <p:cNvPr id="5" name="2 Başlık"/>
          <p:cNvSpPr txBox="1">
            <a:spLocks/>
          </p:cNvSpPr>
          <p:nvPr/>
        </p:nvSpPr>
        <p:spPr>
          <a:xfrm>
            <a:off x="285720" y="142852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10" name="9 Metin kutusu"/>
          <p:cNvSpPr txBox="1"/>
          <p:nvPr/>
        </p:nvSpPr>
        <p:spPr>
          <a:xfrm>
            <a:off x="3092796" y="3581257"/>
            <a:ext cx="2451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>
                <a:solidFill>
                  <a:srgbClr val="C00000"/>
                </a:solidFill>
              </a:rPr>
              <a:t>EMBRAZÜR   TIRNAK</a:t>
            </a:r>
            <a:endParaRPr lang="tr-TR" b="1" dirty="0">
              <a:solidFill>
                <a:srgbClr val="C00000"/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3068960"/>
            <a:ext cx="3095625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4077072"/>
            <a:ext cx="3528392" cy="212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4858661"/>
            <a:ext cx="2376264" cy="1999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5 Yuvarlatılmış Dikdörtgen"/>
          <p:cNvSpPr/>
          <p:nvPr/>
        </p:nvSpPr>
        <p:spPr>
          <a:xfrm>
            <a:off x="105506" y="227364"/>
            <a:ext cx="8715404" cy="92869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Minede yapılan hazırlıklar</a:t>
            </a:r>
            <a:endParaRPr lang="tr-TR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188640"/>
            <a:ext cx="3384376" cy="2761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0" y="332656"/>
            <a:ext cx="5256584" cy="1705075"/>
          </a:xfrm>
        </p:spPr>
        <p:txBody>
          <a:bodyPr>
            <a:normAutofit fontScale="85000" lnSpcReduction="20000"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sz="1600" dirty="0" smtClean="0">
                <a:latin typeface="Century Gothic" pitchFamily="34" charset="0"/>
              </a:rPr>
              <a:t>Rehber düzlemlerin hazırlanması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1400" dirty="0" smtClean="0">
                <a:latin typeface="Century Gothic" pitchFamily="34" charset="0"/>
              </a:rPr>
              <a:t>Diş destekli boşluklara komşu destek dişlerde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1400" dirty="0" smtClean="0">
                <a:latin typeface="Century Gothic" pitchFamily="34" charset="0"/>
              </a:rPr>
              <a:t>Serbest sonlu boşluklara komşu destek dişlerde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1400" dirty="0" smtClean="0">
                <a:latin typeface="Century Gothic" pitchFamily="34" charset="0"/>
              </a:rPr>
              <a:t>Destek dişlerin </a:t>
            </a:r>
            <a:r>
              <a:rPr lang="tr-TR" sz="1400" dirty="0" err="1" smtClean="0">
                <a:latin typeface="Century Gothic" pitchFamily="34" charset="0"/>
              </a:rPr>
              <a:t>lingual</a:t>
            </a:r>
            <a:r>
              <a:rPr lang="tr-TR" sz="1400" dirty="0" smtClean="0">
                <a:latin typeface="Century Gothic" pitchFamily="34" charset="0"/>
              </a:rPr>
              <a:t> yüzeylerinde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1400" dirty="0" err="1" smtClean="0">
                <a:latin typeface="Century Gothic" pitchFamily="34" charset="0"/>
              </a:rPr>
              <a:t>Anterior</a:t>
            </a:r>
            <a:r>
              <a:rPr lang="tr-TR" sz="1400" dirty="0" smtClean="0">
                <a:latin typeface="Century Gothic" pitchFamily="34" charset="0"/>
              </a:rPr>
              <a:t> destek dişlerde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dirty="0" smtClean="0">
                <a:latin typeface="Century Gothic" pitchFamily="34" charset="0"/>
              </a:rPr>
              <a:t>Kontur yüksekliğinin değiştirilmesi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dirty="0" smtClean="0">
                <a:latin typeface="Century Gothic" pitchFamily="34" charset="0"/>
              </a:rPr>
              <a:t>Tutucu </a:t>
            </a:r>
            <a:r>
              <a:rPr lang="tr-TR" sz="1600" dirty="0" err="1" smtClean="0">
                <a:latin typeface="Century Gothic" pitchFamily="34" charset="0"/>
              </a:rPr>
              <a:t>andırkatların</a:t>
            </a:r>
            <a:r>
              <a:rPr lang="tr-TR" sz="1600" dirty="0" smtClean="0">
                <a:latin typeface="Century Gothic" pitchFamily="34" charset="0"/>
              </a:rPr>
              <a:t> arttırılması</a:t>
            </a:r>
          </a:p>
          <a:p>
            <a:pPr algn="just">
              <a:buFont typeface="Wingdings" pitchFamily="2" charset="2"/>
              <a:buChar char="v"/>
            </a:pPr>
            <a:r>
              <a:rPr lang="tr-TR" sz="2000" b="1" dirty="0" smtClean="0">
                <a:solidFill>
                  <a:srgbClr val="C00000"/>
                </a:solidFill>
                <a:latin typeface="Century Gothic" pitchFamily="34" charset="0"/>
              </a:rPr>
              <a:t>Tırnak yuvası hazırlığı</a:t>
            </a:r>
            <a:endParaRPr lang="tr-TR" sz="2400" b="1" dirty="0" smtClean="0">
              <a:solidFill>
                <a:srgbClr val="C00000"/>
              </a:solidFill>
              <a:latin typeface="Century Gothic" pitchFamily="34" charset="0"/>
            </a:endParaRPr>
          </a:p>
          <a:p>
            <a:pPr algn="just">
              <a:buFont typeface="Wingdings" pitchFamily="2" charset="2"/>
              <a:buChar char="v"/>
            </a:pPr>
            <a:endParaRPr lang="tr-TR" dirty="0" smtClean="0">
              <a:latin typeface="Century Gothic" pitchFamily="34" charset="0"/>
            </a:endParaRPr>
          </a:p>
          <a:p>
            <a:pPr algn="just">
              <a:buFont typeface="Wingdings" pitchFamily="2" charset="2"/>
              <a:buChar char="v"/>
            </a:pPr>
            <a:endParaRPr lang="tr-TR" dirty="0" smtClean="0">
              <a:latin typeface="Century Gothic" pitchFamily="34" charset="0"/>
            </a:endParaRPr>
          </a:p>
          <a:p>
            <a:pPr algn="just">
              <a:buNone/>
            </a:pPr>
            <a:endParaRPr lang="tr-TR" dirty="0" smtClean="0">
              <a:latin typeface="Century Gothic" pitchFamily="34" charset="0"/>
            </a:endParaRPr>
          </a:p>
        </p:txBody>
      </p:sp>
      <p:sp>
        <p:nvSpPr>
          <p:cNvPr id="5" name="2 Başlık"/>
          <p:cNvSpPr txBox="1">
            <a:spLocks/>
          </p:cNvSpPr>
          <p:nvPr/>
        </p:nvSpPr>
        <p:spPr>
          <a:xfrm>
            <a:off x="285720" y="142852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10" name="9 Metin kutusu"/>
          <p:cNvSpPr txBox="1"/>
          <p:nvPr/>
        </p:nvSpPr>
        <p:spPr>
          <a:xfrm>
            <a:off x="3707904" y="1556792"/>
            <a:ext cx="2351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>
                <a:solidFill>
                  <a:srgbClr val="C00000"/>
                </a:solidFill>
              </a:rPr>
              <a:t>SİNGULUM TIRNAĞI</a:t>
            </a:r>
            <a:endParaRPr lang="tr-TR" b="1" dirty="0">
              <a:solidFill>
                <a:srgbClr val="C00000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0"/>
            <a:ext cx="4067944" cy="151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2060848"/>
            <a:ext cx="3674557" cy="2198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2060848"/>
            <a:ext cx="3744416" cy="2175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5 Yuvarlatılmış Dikdörtgen"/>
          <p:cNvSpPr/>
          <p:nvPr/>
        </p:nvSpPr>
        <p:spPr>
          <a:xfrm>
            <a:off x="284580" y="4581128"/>
            <a:ext cx="8715404" cy="92869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Minede yapılan hazırlıklar</a:t>
            </a:r>
            <a:endParaRPr lang="tr-TR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Başlık"/>
          <p:cNvSpPr txBox="1">
            <a:spLocks/>
          </p:cNvSpPr>
          <p:nvPr/>
        </p:nvSpPr>
        <p:spPr>
          <a:xfrm>
            <a:off x="285720" y="142852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52955" y="332656"/>
            <a:ext cx="894705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Century Gothic" panose="020B0502020202020204" pitchFamily="34" charset="0"/>
              </a:rPr>
              <a:t>Çok yüzlü bir </a:t>
            </a:r>
            <a:r>
              <a:rPr lang="tr-TR" b="1" dirty="0">
                <a:solidFill>
                  <a:srgbClr val="FF0000"/>
                </a:solidFill>
                <a:latin typeface="Century Gothic" panose="020B0502020202020204" pitchFamily="34" charset="0"/>
              </a:rPr>
              <a:t>amalgam restorasyonda tırnak yuvası hazırlığı </a:t>
            </a:r>
            <a:r>
              <a:rPr lang="tr-TR" dirty="0">
                <a:solidFill>
                  <a:srgbClr val="000000"/>
                </a:solidFill>
                <a:latin typeface="Century Gothic" panose="020B0502020202020204" pitchFamily="34" charset="0"/>
              </a:rPr>
              <a:t>mine veya kron restorasyonundaki hazırlığa göre daha az tercih edilen bir durumdur. Amalgam alaşımı yükler karşısında deforme olur ve kırılarak restorasyonun başarısızlığı ile sonuçlanır. </a:t>
            </a:r>
            <a:endParaRPr lang="tr-TR" dirty="0" smtClean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endParaRPr lang="tr-TR" dirty="0" smtClean="0">
              <a:latin typeface="Century Gothic" panose="020B0502020202020204" pitchFamily="34" charset="0"/>
            </a:endParaRPr>
          </a:p>
          <a:p>
            <a:r>
              <a:rPr lang="tr-TR" b="1" dirty="0" smtClean="0">
                <a:latin typeface="Century Gothic" panose="020B0502020202020204" pitchFamily="34" charset="0"/>
              </a:rPr>
              <a:t>Amalgam </a:t>
            </a:r>
            <a:r>
              <a:rPr lang="tr-TR" b="1" dirty="0">
                <a:latin typeface="Century Gothic" panose="020B0502020202020204" pitchFamily="34" charset="0"/>
              </a:rPr>
              <a:t>restorasyonda tırnak yuvası hazırlığına karar verirken, </a:t>
            </a:r>
            <a:endParaRPr lang="tr-TR" b="1" dirty="0" smtClean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>
                <a:latin typeface="Century Gothic" panose="020B0502020202020204" pitchFamily="34" charset="0"/>
              </a:rPr>
              <a:t>geriye </a:t>
            </a:r>
            <a:r>
              <a:rPr lang="tr-TR" dirty="0">
                <a:latin typeface="Century Gothic" panose="020B0502020202020204" pitchFamily="34" charset="0"/>
              </a:rPr>
              <a:t>kalan diş dokusunun miktarı ve bölgesi, </a:t>
            </a:r>
            <a:endParaRPr lang="tr-TR" dirty="0" smtClean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>
                <a:latin typeface="Century Gothic" panose="020B0502020202020204" pitchFamily="34" charset="0"/>
              </a:rPr>
              <a:t>amalgam </a:t>
            </a:r>
            <a:r>
              <a:rPr lang="tr-TR" dirty="0">
                <a:latin typeface="Century Gothic" panose="020B0502020202020204" pitchFamily="34" charset="0"/>
              </a:rPr>
              <a:t>restorasyonun derinliği ve sınırları, </a:t>
            </a:r>
            <a:endParaRPr lang="tr-TR" dirty="0" smtClean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>
                <a:latin typeface="Century Gothic" panose="020B0502020202020204" pitchFamily="34" charset="0"/>
              </a:rPr>
              <a:t>amalgamın </a:t>
            </a:r>
            <a:r>
              <a:rPr lang="tr-TR" dirty="0">
                <a:latin typeface="Century Gothic" panose="020B0502020202020204" pitchFamily="34" charset="0"/>
              </a:rPr>
              <a:t>kırılmaya direnci </a:t>
            </a:r>
            <a:r>
              <a:rPr lang="tr-TR" dirty="0" smtClean="0">
                <a:latin typeface="Century Gothic" panose="020B0502020202020204" pitchFamily="34" charset="0"/>
              </a:rPr>
              <a:t>ve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>
                <a:latin typeface="Century Gothic" panose="020B0502020202020204" pitchFamily="34" charset="0"/>
              </a:rPr>
              <a:t>planlanan </a:t>
            </a:r>
            <a:r>
              <a:rPr lang="tr-TR" dirty="0">
                <a:latin typeface="Century Gothic" panose="020B0502020202020204" pitchFamily="34" charset="0"/>
              </a:rPr>
              <a:t>tırnak yuvasının boyutu ve konumu değerlendirilir. </a:t>
            </a:r>
            <a:endParaRPr lang="tr-TR" dirty="0" smtClean="0">
              <a:latin typeface="Century Gothic" panose="020B0502020202020204" pitchFamily="34" charset="0"/>
            </a:endParaRPr>
          </a:p>
          <a:p>
            <a:endParaRPr lang="tr-TR" dirty="0" smtClean="0">
              <a:latin typeface="Century Gothic" panose="020B0502020202020204" pitchFamily="34" charset="0"/>
            </a:endParaRPr>
          </a:p>
          <a:p>
            <a:r>
              <a:rPr lang="tr-TR" dirty="0" smtClean="0">
                <a:latin typeface="Century Gothic" panose="020B0502020202020204" pitchFamily="34" charset="0"/>
              </a:rPr>
              <a:t>Mevcut </a:t>
            </a:r>
            <a:r>
              <a:rPr lang="tr-TR" dirty="0">
                <a:latin typeface="Century Gothic" panose="020B0502020202020204" pitchFamily="34" charset="0"/>
              </a:rPr>
              <a:t>bir amalgam dolguda bu faktörlerin değerlendirilmesi açısından kuşku duyulduğunda, restorasyon değiştirilerek yuva için uygun duruma getirilip; daha sonra yuva </a:t>
            </a:r>
            <a:r>
              <a:rPr lang="tr-TR" dirty="0" err="1">
                <a:latin typeface="Century Gothic" panose="020B0502020202020204" pitchFamily="34" charset="0"/>
              </a:rPr>
              <a:t>preparasyonu</a:t>
            </a:r>
            <a:r>
              <a:rPr lang="tr-TR" dirty="0">
                <a:latin typeface="Century Gothic" panose="020B0502020202020204" pitchFamily="34" charset="0"/>
              </a:rPr>
              <a:t> yapılmalıdır. </a:t>
            </a:r>
            <a:endParaRPr lang="tr-TR" dirty="0" smtClean="0">
              <a:latin typeface="Century Gothic" panose="020B0502020202020204" pitchFamily="34" charset="0"/>
            </a:endParaRPr>
          </a:p>
          <a:p>
            <a:endParaRPr lang="tr-TR" dirty="0">
              <a:latin typeface="Century Gothic" panose="020B0502020202020204" pitchFamily="34" charset="0"/>
            </a:endParaRPr>
          </a:p>
          <a:p>
            <a:r>
              <a:rPr lang="tr-TR" dirty="0">
                <a:latin typeface="Century Gothic" panose="020B0502020202020204" pitchFamily="34" charset="0"/>
              </a:rPr>
              <a:t>Büyük boyuttaki amalgam restorasyonlarda hazırlanan tırnak yuvası genellikle başarısızlıkla sonuçlanır. </a:t>
            </a:r>
            <a:endParaRPr lang="tr-TR" dirty="0" smtClean="0">
              <a:latin typeface="Century Gothic" panose="020B0502020202020204" pitchFamily="34" charset="0"/>
            </a:endParaRPr>
          </a:p>
          <a:p>
            <a:r>
              <a:rPr lang="tr-TR" dirty="0" smtClean="0">
                <a:latin typeface="Century Gothic" panose="020B0502020202020204" pitchFamily="34" charset="0"/>
              </a:rPr>
              <a:t>Bu </a:t>
            </a:r>
            <a:r>
              <a:rPr lang="tr-TR" dirty="0">
                <a:latin typeface="Century Gothic" panose="020B0502020202020204" pitchFamily="34" charset="0"/>
              </a:rPr>
              <a:t>nedenle </a:t>
            </a:r>
            <a:r>
              <a:rPr lang="tr-TR" b="1" dirty="0">
                <a:latin typeface="Century Gothic" panose="020B0502020202020204" pitchFamily="34" charset="0"/>
              </a:rPr>
              <a:t>daha küçük hacimli olan dolgularda ve bir kısmı mine üzerinde şekillendirilen tırnak yuvaları daha başarılı sonuç verir</a:t>
            </a:r>
            <a:r>
              <a:rPr lang="tr-TR" dirty="0">
                <a:latin typeface="Century Gothic" panose="020B0502020202020204" pitchFamily="34" charset="0"/>
              </a:rPr>
              <a:t>; yuvanın tamamının amalgam üzerinde hazırlanmamasına dikkat edilir. </a:t>
            </a:r>
            <a:endParaRPr lang="tr-TR" dirty="0" smtClean="0">
              <a:latin typeface="Century Gothic" panose="020B0502020202020204" pitchFamily="34" charset="0"/>
            </a:endParaRPr>
          </a:p>
          <a:p>
            <a:pPr algn="r"/>
            <a:r>
              <a:rPr lang="tr-TR" dirty="0">
                <a:latin typeface="Century Gothic" panose="020B0502020202020204" pitchFamily="34" charset="0"/>
              </a:rPr>
              <a:t> </a:t>
            </a:r>
            <a:r>
              <a:rPr lang="tr-TR" dirty="0" smtClean="0">
                <a:latin typeface="Century Gothic" panose="020B0502020202020204" pitchFamily="34" charset="0"/>
              </a:rPr>
              <a:t>                 </a:t>
            </a:r>
            <a:r>
              <a:rPr lang="tr-TR" b="1" dirty="0" smtClean="0">
                <a:latin typeface="Century Gothic" panose="020B0502020202020204" pitchFamily="34" charset="0"/>
              </a:rPr>
              <a:t>İşlem </a:t>
            </a:r>
            <a:r>
              <a:rPr lang="tr-TR" b="1" dirty="0">
                <a:latin typeface="Century Gothic" panose="020B0502020202020204" pitchFamily="34" charset="0"/>
              </a:rPr>
              <a:t>minede yapılana benzer. </a:t>
            </a:r>
          </a:p>
        </p:txBody>
      </p:sp>
    </p:spTree>
    <p:extLst>
      <p:ext uri="{BB962C8B-B14F-4D97-AF65-F5344CB8AC3E}">
        <p14:creationId xmlns:p14="http://schemas.microsoft.com/office/powerpoint/2010/main" val="379675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75856" y="2708920"/>
            <a:ext cx="5114925" cy="3514725"/>
          </a:xfrm>
          <a:prstGeom prst="rect">
            <a:avLst/>
          </a:prstGeom>
        </p:spPr>
      </p:pic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539552" y="90872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/>
              <a:t>T</a:t>
            </a:r>
            <a:r>
              <a:rPr lang="tr-TR" dirty="0" smtClean="0"/>
              <a:t>ırnak yuvaları, planlama esnasında, teşhis modelindeki destek dişler üzerinde kırmızı kalemle işaretlenir.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6093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57200" y="2357430"/>
            <a:ext cx="8229600" cy="3649861"/>
          </a:xfrm>
        </p:spPr>
        <p:txBody>
          <a:bodyPr/>
          <a:lstStyle/>
          <a:p>
            <a:pPr algn="just"/>
            <a:r>
              <a:rPr lang="tr-TR" dirty="0" smtClean="0">
                <a:latin typeface="Century Gothic" pitchFamily="34" charset="0"/>
              </a:rPr>
              <a:t>Konvansiyonel </a:t>
            </a:r>
            <a:r>
              <a:rPr lang="tr-TR" dirty="0" err="1" smtClean="0">
                <a:latin typeface="Century Gothic" pitchFamily="34" charset="0"/>
              </a:rPr>
              <a:t>inley</a:t>
            </a:r>
            <a:r>
              <a:rPr lang="tr-TR" dirty="0" smtClean="0">
                <a:latin typeface="Century Gothic" pitchFamily="34" charset="0"/>
              </a:rPr>
              <a:t> </a:t>
            </a:r>
            <a:r>
              <a:rPr lang="tr-TR" dirty="0" err="1" smtClean="0">
                <a:latin typeface="Century Gothic" pitchFamily="34" charset="0"/>
              </a:rPr>
              <a:t>preparasyonu</a:t>
            </a:r>
            <a:r>
              <a:rPr lang="tr-TR" dirty="0" smtClean="0">
                <a:latin typeface="Century Gothic" pitchFamily="34" charset="0"/>
              </a:rPr>
              <a:t> hareketli bölümlü protezin </a:t>
            </a:r>
            <a:r>
              <a:rPr lang="tr-TR" b="1" dirty="0" smtClean="0">
                <a:latin typeface="Century Gothic" pitchFamily="34" charset="0"/>
              </a:rPr>
              <a:t>minör bağlayıcısı ile temasta olmayan </a:t>
            </a:r>
            <a:r>
              <a:rPr lang="tr-TR" b="1" dirty="0" err="1" smtClean="0">
                <a:latin typeface="Century Gothic" pitchFamily="34" charset="0"/>
              </a:rPr>
              <a:t>proksimal</a:t>
            </a:r>
            <a:r>
              <a:rPr lang="tr-TR" b="1" dirty="0" smtClean="0">
                <a:latin typeface="Century Gothic" pitchFamily="34" charset="0"/>
              </a:rPr>
              <a:t> diş yüzeyi üzerine </a:t>
            </a:r>
            <a:r>
              <a:rPr lang="tr-TR" dirty="0" smtClean="0">
                <a:latin typeface="Century Gothic" pitchFamily="34" charset="0"/>
              </a:rPr>
              <a:t>hazırlanabilir.</a:t>
            </a:r>
          </a:p>
          <a:p>
            <a:pPr algn="just"/>
            <a:r>
              <a:rPr lang="tr-TR" dirty="0" smtClean="0">
                <a:latin typeface="Century Gothic" pitchFamily="34" charset="0"/>
              </a:rPr>
              <a:t>Normal </a:t>
            </a:r>
            <a:r>
              <a:rPr lang="tr-TR" dirty="0" err="1" smtClean="0">
                <a:latin typeface="Century Gothic" pitchFamily="34" charset="0"/>
              </a:rPr>
              <a:t>inleylerden</a:t>
            </a:r>
            <a:r>
              <a:rPr lang="tr-TR" dirty="0" smtClean="0">
                <a:latin typeface="Century Gothic" pitchFamily="34" charset="0"/>
              </a:rPr>
              <a:t> farklı olarak </a:t>
            </a:r>
            <a:r>
              <a:rPr lang="tr-TR" b="1" dirty="0" err="1" smtClean="0">
                <a:latin typeface="Century Gothic" pitchFamily="34" charset="0"/>
              </a:rPr>
              <a:t>proksimal</a:t>
            </a:r>
            <a:r>
              <a:rPr lang="tr-TR" b="1" dirty="0" smtClean="0">
                <a:latin typeface="Century Gothic" pitchFamily="34" charset="0"/>
              </a:rPr>
              <a:t> yüzeyleri ve </a:t>
            </a:r>
            <a:r>
              <a:rPr lang="tr-TR" b="1" dirty="0" err="1" smtClean="0">
                <a:latin typeface="Century Gothic" pitchFamily="34" charset="0"/>
              </a:rPr>
              <a:t>okluzal</a:t>
            </a:r>
            <a:r>
              <a:rPr lang="tr-TR" b="1" dirty="0" smtClean="0">
                <a:latin typeface="Century Gothic" pitchFamily="34" charset="0"/>
              </a:rPr>
              <a:t> kısımları geniş tutulur.</a:t>
            </a:r>
          </a:p>
          <a:p>
            <a:pPr algn="just"/>
            <a:r>
              <a:rPr lang="tr-TR" dirty="0" smtClean="0">
                <a:latin typeface="Century Gothic" pitchFamily="34" charset="0"/>
              </a:rPr>
              <a:t>Okluzal tırnağı alabilecek şekilde </a:t>
            </a:r>
            <a:r>
              <a:rPr lang="tr-TR" b="1" dirty="0" smtClean="0">
                <a:latin typeface="Century Gothic" pitchFamily="34" charset="0"/>
              </a:rPr>
              <a:t>derin</a:t>
            </a:r>
            <a:r>
              <a:rPr lang="tr-TR" dirty="0" smtClean="0">
                <a:latin typeface="Century Gothic" pitchFamily="34" charset="0"/>
              </a:rPr>
              <a:t> hazırlanmalıdır.</a:t>
            </a:r>
            <a:endParaRPr lang="tr-TR" dirty="0">
              <a:latin typeface="Century Gothic" pitchFamily="34" charset="0"/>
            </a:endParaRPr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Yuvarlatılmış Dikdörtgen"/>
          <p:cNvSpPr/>
          <p:nvPr/>
        </p:nvSpPr>
        <p:spPr>
          <a:xfrm>
            <a:off x="0" y="357166"/>
            <a:ext cx="8715404" cy="78581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2 Başlık"/>
          <p:cNvSpPr txBox="1">
            <a:spLocks/>
          </p:cNvSpPr>
          <p:nvPr/>
        </p:nvSpPr>
        <p:spPr>
          <a:xfrm>
            <a:off x="285720" y="142852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noProof="0" dirty="0" smtClean="0">
                <a:solidFill>
                  <a:schemeClr val="bg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itchFamily="34" charset="0"/>
                <a:ea typeface="+mj-ea"/>
                <a:cs typeface="+mj-cs"/>
              </a:rPr>
              <a:t>Destek Dişler Üzerinde Protetik Hazırlıklar</a:t>
            </a:r>
            <a:endParaRPr kumimoji="0" lang="tr-TR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6" name="5 Yuvarlatılmış Dikdörtgen"/>
          <p:cNvSpPr/>
          <p:nvPr/>
        </p:nvSpPr>
        <p:spPr>
          <a:xfrm>
            <a:off x="214298" y="1260803"/>
            <a:ext cx="8715404" cy="92869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Üzerlerine </a:t>
            </a:r>
            <a:r>
              <a:rPr lang="tr-TR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inley</a:t>
            </a:r>
            <a:r>
              <a:rPr lang="tr-T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, </a:t>
            </a:r>
            <a:r>
              <a:rPr lang="tr-TR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onley</a:t>
            </a:r>
            <a:r>
              <a:rPr lang="tr-T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veya </a:t>
            </a:r>
            <a:r>
              <a:rPr lang="tr-TR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pinley</a:t>
            </a:r>
            <a:r>
              <a:rPr lang="tr-T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yapılacak destek dişler</a:t>
            </a:r>
            <a:endParaRPr lang="tr-TR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28596" y="2500306"/>
            <a:ext cx="8229600" cy="3721299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tr-TR" sz="2400" dirty="0" smtClean="0">
                <a:latin typeface="Century Gothic" pitchFamily="34" charset="0"/>
              </a:rPr>
              <a:t>Yetersiz/uygun olmayan </a:t>
            </a:r>
            <a:r>
              <a:rPr lang="tr-TR" sz="2400" dirty="0" err="1" smtClean="0">
                <a:latin typeface="Century Gothic" pitchFamily="34" charset="0"/>
              </a:rPr>
              <a:t>undercut</a:t>
            </a:r>
            <a:endParaRPr lang="tr-TR" sz="2400" dirty="0" smtClean="0">
              <a:latin typeface="Century Gothic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400" dirty="0" smtClean="0">
                <a:latin typeface="Century Gothic" pitchFamily="34" charset="0"/>
              </a:rPr>
              <a:t>Destek dişte aşırı çürük</a:t>
            </a:r>
          </a:p>
          <a:p>
            <a:pPr>
              <a:lnSpc>
                <a:spcPct val="150000"/>
              </a:lnSpc>
            </a:pPr>
            <a:r>
              <a:rPr lang="tr-TR" sz="2400" dirty="0" smtClean="0">
                <a:latin typeface="Century Gothic" pitchFamily="34" charset="0"/>
              </a:rPr>
              <a:t>Çeşitli hatalı restorasyonlar</a:t>
            </a:r>
          </a:p>
          <a:p>
            <a:pPr>
              <a:lnSpc>
                <a:spcPct val="150000"/>
              </a:lnSpc>
            </a:pPr>
            <a:r>
              <a:rPr lang="tr-TR" sz="2400" dirty="0" err="1" smtClean="0">
                <a:latin typeface="Century Gothic" pitchFamily="34" charset="0"/>
              </a:rPr>
              <a:t>Periodontal</a:t>
            </a:r>
            <a:r>
              <a:rPr lang="tr-TR" sz="2400" dirty="0" smtClean="0">
                <a:latin typeface="Century Gothic" pitchFamily="34" charset="0"/>
              </a:rPr>
              <a:t> lezyonları olan dişleri </a:t>
            </a:r>
            <a:r>
              <a:rPr lang="tr-TR" sz="2400" dirty="0" err="1" smtClean="0">
                <a:latin typeface="Century Gothic" pitchFamily="34" charset="0"/>
              </a:rPr>
              <a:t>splintlemek</a:t>
            </a:r>
            <a:endParaRPr lang="tr-TR" sz="2400" dirty="0" smtClean="0">
              <a:latin typeface="Century Gothic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400" dirty="0" smtClean="0">
                <a:latin typeface="Century Gothic" pitchFamily="34" charset="0"/>
              </a:rPr>
              <a:t>Aşırı </a:t>
            </a:r>
            <a:r>
              <a:rPr lang="tr-TR" sz="2400" dirty="0" err="1" smtClean="0">
                <a:latin typeface="Century Gothic" pitchFamily="34" charset="0"/>
              </a:rPr>
              <a:t>abraze</a:t>
            </a:r>
            <a:r>
              <a:rPr lang="tr-TR" sz="2400" dirty="0" smtClean="0">
                <a:latin typeface="Century Gothic" pitchFamily="34" charset="0"/>
              </a:rPr>
              <a:t> dişte tırnak yuvası </a:t>
            </a:r>
            <a:r>
              <a:rPr lang="tr-TR" sz="2400" dirty="0" err="1" smtClean="0">
                <a:latin typeface="Century Gothic" pitchFamily="34" charset="0"/>
              </a:rPr>
              <a:t>prepare</a:t>
            </a:r>
            <a:r>
              <a:rPr lang="tr-TR" sz="2400" dirty="0" smtClean="0">
                <a:latin typeface="Century Gothic" pitchFamily="34" charset="0"/>
              </a:rPr>
              <a:t> etmek</a:t>
            </a:r>
          </a:p>
          <a:p>
            <a:pPr marL="393192" lvl="1" indent="0">
              <a:lnSpc>
                <a:spcPct val="150000"/>
              </a:lnSpc>
              <a:buNone/>
            </a:pPr>
            <a:r>
              <a:rPr lang="tr-TR" sz="2000" b="1" dirty="0">
                <a:latin typeface="Century Gothic" pitchFamily="34" charset="0"/>
              </a:rPr>
              <a:t>a</a:t>
            </a:r>
            <a:r>
              <a:rPr lang="tr-TR" sz="2000" b="1" dirty="0" smtClean="0">
                <a:latin typeface="Century Gothic" pitchFamily="34" charset="0"/>
              </a:rPr>
              <a:t>macıyla HBP desteği olan dişte kron restorasyonu gerekebilir.</a:t>
            </a:r>
            <a:endParaRPr lang="tr-TR" sz="2000" b="1" dirty="0">
              <a:latin typeface="Century Gothic" pitchFamily="34" charset="0"/>
            </a:endParaRPr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Yuvarlatılmış Dikdörtgen"/>
          <p:cNvSpPr/>
          <p:nvPr/>
        </p:nvSpPr>
        <p:spPr>
          <a:xfrm>
            <a:off x="0" y="357166"/>
            <a:ext cx="8715404" cy="78581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2 Başlık"/>
          <p:cNvSpPr txBox="1">
            <a:spLocks/>
          </p:cNvSpPr>
          <p:nvPr/>
        </p:nvSpPr>
        <p:spPr>
          <a:xfrm>
            <a:off x="285720" y="142852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noProof="0" dirty="0" smtClean="0">
                <a:solidFill>
                  <a:schemeClr val="bg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itchFamily="34" charset="0"/>
                <a:ea typeface="+mj-ea"/>
                <a:cs typeface="+mj-cs"/>
              </a:rPr>
              <a:t>Destek Dişler Üzerinde Protetik Hazırlıklar</a:t>
            </a:r>
            <a:endParaRPr kumimoji="0" lang="tr-TR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6" name="5 Yuvarlatılmış Dikdörtgen"/>
          <p:cNvSpPr/>
          <p:nvPr/>
        </p:nvSpPr>
        <p:spPr>
          <a:xfrm>
            <a:off x="0" y="1214422"/>
            <a:ext cx="8715404" cy="92869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Tam Kron Gerektiren Destek Dişler</a:t>
            </a:r>
            <a:endParaRPr lang="tr-TR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520671" y="2492896"/>
            <a:ext cx="8229600" cy="4525963"/>
          </a:xfrm>
        </p:spPr>
        <p:txBody>
          <a:bodyPr/>
          <a:lstStyle/>
          <a:p>
            <a:pPr algn="just">
              <a:buFont typeface="Wingdings" pitchFamily="2" charset="2"/>
              <a:buChar char="v"/>
            </a:pPr>
            <a:r>
              <a:rPr lang="tr-TR" sz="2400" b="1" dirty="0">
                <a:latin typeface="Century Gothic" pitchFamily="34" charset="0"/>
              </a:rPr>
              <a:t>Rehber düzlemlerin hazırlanması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2000" dirty="0">
                <a:latin typeface="Century Gothic" pitchFamily="34" charset="0"/>
              </a:rPr>
              <a:t>Diş destekli boşluklara komşu destek dişlerde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2000" dirty="0">
                <a:latin typeface="Century Gothic" pitchFamily="34" charset="0"/>
              </a:rPr>
              <a:t>Serbest sonlu boşluklara komşu destek dişlerde,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2000" dirty="0">
                <a:solidFill>
                  <a:srgbClr val="00B0F0"/>
                </a:solidFill>
                <a:latin typeface="Century Gothic" pitchFamily="34" charset="0"/>
              </a:rPr>
              <a:t>Destek dişlerin </a:t>
            </a:r>
            <a:r>
              <a:rPr lang="tr-TR" sz="2000" dirty="0" err="1">
                <a:solidFill>
                  <a:srgbClr val="00B0F0"/>
                </a:solidFill>
                <a:latin typeface="Century Gothic" pitchFamily="34" charset="0"/>
              </a:rPr>
              <a:t>lingual</a:t>
            </a:r>
            <a:r>
              <a:rPr lang="tr-TR" sz="2000" dirty="0">
                <a:solidFill>
                  <a:srgbClr val="00B0F0"/>
                </a:solidFill>
                <a:latin typeface="Century Gothic" pitchFamily="34" charset="0"/>
              </a:rPr>
              <a:t> yüzeylerinde</a:t>
            </a:r>
          </a:p>
          <a:p>
            <a:pPr lvl="1" algn="just">
              <a:buFont typeface="Courier New" pitchFamily="49" charset="0"/>
              <a:buChar char="o"/>
            </a:pPr>
            <a:r>
              <a:rPr lang="tr-TR" sz="2000" dirty="0" err="1">
                <a:latin typeface="Century Gothic" pitchFamily="34" charset="0"/>
              </a:rPr>
              <a:t>Anterior</a:t>
            </a:r>
            <a:r>
              <a:rPr lang="tr-TR" sz="2000" dirty="0">
                <a:latin typeface="Century Gothic" pitchFamily="34" charset="0"/>
              </a:rPr>
              <a:t> destek dişlerde</a:t>
            </a:r>
          </a:p>
          <a:p>
            <a:pPr algn="just">
              <a:buFont typeface="Wingdings" pitchFamily="2" charset="2"/>
              <a:buChar char="v"/>
            </a:pPr>
            <a:r>
              <a:rPr lang="tr-TR" sz="2400" b="1" dirty="0">
                <a:latin typeface="Century Gothic" pitchFamily="34" charset="0"/>
              </a:rPr>
              <a:t>Kontur yüksekliğinin değiştirilmesi</a:t>
            </a:r>
          </a:p>
          <a:p>
            <a:pPr algn="just">
              <a:buFont typeface="Wingdings" pitchFamily="2" charset="2"/>
              <a:buChar char="v"/>
            </a:pPr>
            <a:r>
              <a:rPr lang="tr-TR" sz="2400" b="1" dirty="0">
                <a:latin typeface="Century Gothic" pitchFamily="34" charset="0"/>
              </a:rPr>
              <a:t>Tutucu alanların (</a:t>
            </a:r>
            <a:r>
              <a:rPr lang="tr-TR" sz="2400" b="1" dirty="0" err="1">
                <a:latin typeface="Century Gothic" pitchFamily="34" charset="0"/>
              </a:rPr>
              <a:t>andırkat</a:t>
            </a:r>
            <a:r>
              <a:rPr lang="tr-TR" sz="2400" b="1" dirty="0">
                <a:latin typeface="Century Gothic" pitchFamily="34" charset="0"/>
              </a:rPr>
              <a:t>) oluşturulması</a:t>
            </a:r>
          </a:p>
          <a:p>
            <a:pPr algn="just">
              <a:buFont typeface="Wingdings" pitchFamily="2" charset="2"/>
              <a:buChar char="v"/>
            </a:pPr>
            <a:r>
              <a:rPr lang="tr-TR" sz="2400" b="1" dirty="0">
                <a:latin typeface="Century Gothic" pitchFamily="34" charset="0"/>
              </a:rPr>
              <a:t>Tırnak yuvası </a:t>
            </a:r>
            <a:r>
              <a:rPr lang="tr-TR" sz="2400" b="1" dirty="0" smtClean="0">
                <a:latin typeface="Century Gothic" pitchFamily="34" charset="0"/>
              </a:rPr>
              <a:t>hazırlığı</a:t>
            </a:r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sz="2400" b="1" dirty="0" smtClean="0">
                <a:solidFill>
                  <a:srgbClr val="00B0F0"/>
                </a:solidFill>
                <a:latin typeface="Century Gothic" pitchFamily="34" charset="0"/>
              </a:rPr>
              <a:t>Stabilizasyon veya destek kollarının hazırlığı</a:t>
            </a:r>
            <a:endParaRPr lang="tr-TR" sz="2400" b="1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sp>
        <p:nvSpPr>
          <p:cNvPr id="5" name="5 Yuvarlatılmış Dikdörtgen"/>
          <p:cNvSpPr/>
          <p:nvPr/>
        </p:nvSpPr>
        <p:spPr>
          <a:xfrm>
            <a:off x="0" y="1214422"/>
            <a:ext cx="8715404" cy="92869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Tam Kron Gerektiren Destek Dişler</a:t>
            </a:r>
            <a:endParaRPr lang="tr-TR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6" name="3 Yuvarlatılmış Dikdörtgen"/>
          <p:cNvSpPr/>
          <p:nvPr/>
        </p:nvSpPr>
        <p:spPr>
          <a:xfrm>
            <a:off x="0" y="357166"/>
            <a:ext cx="8715404" cy="78581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ct val="0"/>
              </a:spcBef>
              <a:defRPr/>
            </a:pPr>
            <a:r>
              <a:rPr lang="tr-TR" sz="3200" b="1" dirty="0">
                <a:solidFill>
                  <a:schemeClr val="bg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itchFamily="34" charset="0"/>
              </a:rPr>
              <a:t>Destek Dişler Üzerinde Protetik Hazırlıklar</a:t>
            </a:r>
          </a:p>
        </p:txBody>
      </p:sp>
    </p:spTree>
    <p:extLst>
      <p:ext uri="{BB962C8B-B14F-4D97-AF65-F5344CB8AC3E}">
        <p14:creationId xmlns:p14="http://schemas.microsoft.com/office/powerpoint/2010/main" val="28067001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107504" y="2099828"/>
            <a:ext cx="8229600" cy="1143000"/>
          </a:xfrm>
        </p:spPr>
        <p:txBody>
          <a:bodyPr>
            <a:normAutofit/>
          </a:bodyPr>
          <a:lstStyle/>
          <a:p>
            <a:r>
              <a:rPr lang="tr-TR" sz="2800" dirty="0" smtClean="0"/>
              <a:t>Kron üzerinde </a:t>
            </a:r>
            <a:br>
              <a:rPr lang="tr-TR" sz="2800" dirty="0" smtClean="0"/>
            </a:br>
            <a:r>
              <a:rPr lang="tr-TR" sz="2800" dirty="0" err="1" smtClean="0"/>
              <a:t>singulum</a:t>
            </a:r>
            <a:r>
              <a:rPr lang="tr-TR" sz="2800" dirty="0" smtClean="0"/>
              <a:t> tırnak yuvası</a:t>
            </a:r>
            <a:endParaRPr lang="tr-TR" sz="2800" dirty="0"/>
          </a:p>
        </p:txBody>
      </p:sp>
      <p:pic>
        <p:nvPicPr>
          <p:cNvPr id="4" name="Picture 4" descr="C:\Users\Ayben Şentürk\Desktop\scan\1 00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3242" y="3645024"/>
            <a:ext cx="2926080" cy="2080260"/>
          </a:xfrm>
          <a:prstGeom prst="rect">
            <a:avLst/>
          </a:prstGeom>
          <a:noFill/>
        </p:spPr>
      </p:pic>
      <p:pic>
        <p:nvPicPr>
          <p:cNvPr id="5" name="4 Resim" descr="IMG_368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6136" y="2185532"/>
            <a:ext cx="3059832" cy="203988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6" name="5 Resim" descr="IMG_369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36096" y="4429140"/>
            <a:ext cx="3491880" cy="232792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cxnSp>
        <p:nvCxnSpPr>
          <p:cNvPr id="7" name="6 Düz Ok Bağlayıcısı"/>
          <p:cNvCxnSpPr/>
          <p:nvPr/>
        </p:nvCxnSpPr>
        <p:spPr>
          <a:xfrm flipH="1">
            <a:off x="1043608" y="3349020"/>
            <a:ext cx="720080" cy="1080120"/>
          </a:xfrm>
          <a:prstGeom prst="straightConnector1">
            <a:avLst/>
          </a:prstGeom>
          <a:ln w="4762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5 Yuvarlatılmış Dikdörtgen"/>
          <p:cNvSpPr/>
          <p:nvPr/>
        </p:nvSpPr>
        <p:spPr>
          <a:xfrm>
            <a:off x="222874" y="339337"/>
            <a:ext cx="8715404" cy="92869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Tam Kron Gerektiren Destek Dişlerde Protetik Hazırlıklar</a:t>
            </a:r>
            <a:endParaRPr lang="tr-TR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yben Şentürk\Desktop\scan\kesimde tırak yvası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692190"/>
            <a:ext cx="3561499" cy="2254088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899592" y="5073431"/>
            <a:ext cx="4471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b="1" dirty="0" smtClean="0">
                <a:latin typeface="Arial" pitchFamily="34" charset="0"/>
                <a:cs typeface="Arial" pitchFamily="34" charset="0"/>
              </a:rPr>
              <a:t>Tırnak yuvasının form ve derinliğinin </a:t>
            </a:r>
          </a:p>
          <a:p>
            <a:pPr algn="just"/>
            <a:r>
              <a:rPr lang="tr-TR" b="1" dirty="0" smtClean="0">
                <a:latin typeface="Arial" pitchFamily="34" charset="0"/>
                <a:cs typeface="Arial" pitchFamily="34" charset="0"/>
              </a:rPr>
              <a:t>diş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preparasyonuna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yansıtılması</a:t>
            </a:r>
          </a:p>
        </p:txBody>
      </p:sp>
      <p:sp>
        <p:nvSpPr>
          <p:cNvPr id="6" name="5 Yuvarlatılmış Dikdörtgen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Tam Kron Gerektiren Destek </a:t>
            </a:r>
            <a:r>
              <a:rPr lang="tr-TR" sz="28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Dişlerde </a:t>
            </a:r>
            <a:r>
              <a:rPr lang="tr-T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Protetik Hazırlıklar</a:t>
            </a:r>
            <a:endParaRPr lang="tr-TR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7" name="Picture 4" descr="C:\Users\Ayben Şentürk\Desktop\scan 2\b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1604656"/>
            <a:ext cx="3071834" cy="2097582"/>
          </a:xfrm>
          <a:prstGeom prst="rect">
            <a:avLst/>
          </a:prstGeom>
          <a:noFill/>
        </p:spPr>
      </p:pic>
      <p:sp>
        <p:nvSpPr>
          <p:cNvPr id="8" name="13 Metin kutusu"/>
          <p:cNvSpPr txBox="1"/>
          <p:nvPr/>
        </p:nvSpPr>
        <p:spPr>
          <a:xfrm>
            <a:off x="4860032" y="3819234"/>
            <a:ext cx="42498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>
                <a:latin typeface="Arial" pitchFamily="34" charset="0"/>
                <a:cs typeface="Arial" pitchFamily="34" charset="0"/>
              </a:rPr>
              <a:t>Kron modelajında </a:t>
            </a:r>
          </a:p>
          <a:p>
            <a:r>
              <a:rPr lang="tr-TR" b="1" dirty="0" err="1" smtClean="0">
                <a:latin typeface="Arial" pitchFamily="34" charset="0"/>
                <a:cs typeface="Arial" pitchFamily="34" charset="0"/>
              </a:rPr>
              <a:t>okluzal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tırnak yuvasının hazırlanması</a:t>
            </a: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Oval"/>
          <p:cNvSpPr/>
          <p:nvPr/>
        </p:nvSpPr>
        <p:spPr>
          <a:xfrm>
            <a:off x="6579674" y="2132856"/>
            <a:ext cx="928694" cy="64294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0" name="8 Düz Ok Bağlayıcısı"/>
          <p:cNvCxnSpPr/>
          <p:nvPr/>
        </p:nvCxnSpPr>
        <p:spPr>
          <a:xfrm>
            <a:off x="1907704" y="3068960"/>
            <a:ext cx="65440" cy="750274"/>
          </a:xfrm>
          <a:prstGeom prst="straightConnector1">
            <a:avLst/>
          </a:prstGeom>
          <a:ln w="4762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90899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Yuvarlatılmış Dikdörtgen"/>
          <p:cNvSpPr/>
          <p:nvPr/>
        </p:nvSpPr>
        <p:spPr>
          <a:xfrm>
            <a:off x="0" y="357166"/>
            <a:ext cx="8715404" cy="78581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2 Başlık"/>
          <p:cNvSpPr txBox="1">
            <a:spLocks/>
          </p:cNvSpPr>
          <p:nvPr/>
        </p:nvSpPr>
        <p:spPr>
          <a:xfrm>
            <a:off x="285720" y="142852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noProof="0" dirty="0" smtClean="0">
                <a:solidFill>
                  <a:schemeClr val="bg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itchFamily="34" charset="0"/>
                <a:ea typeface="+mj-ea"/>
                <a:cs typeface="+mj-cs"/>
              </a:rPr>
              <a:t>Destek Dişler Üzerinde Protetik Hazırlıklar</a:t>
            </a:r>
            <a:endParaRPr kumimoji="0" lang="tr-TR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6" name="5 Yuvarlatılmış Dikdörtgen"/>
          <p:cNvSpPr/>
          <p:nvPr/>
        </p:nvSpPr>
        <p:spPr>
          <a:xfrm>
            <a:off x="0" y="1214422"/>
            <a:ext cx="8715404" cy="92869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Tam Kron Gerektiren Destek Dişler</a:t>
            </a:r>
            <a:endParaRPr lang="tr-TR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8" name="Picture 5" descr="7-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755576" y="2564904"/>
            <a:ext cx="2376264" cy="2430801"/>
          </a:xfrm>
          <a:prstGeom prst="rect">
            <a:avLst/>
          </a:prstGeom>
          <a:noFill/>
        </p:spPr>
      </p:pic>
      <p:pic>
        <p:nvPicPr>
          <p:cNvPr id="9" name="Picture 9" descr="7-2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220072" y="4365103"/>
            <a:ext cx="2329557" cy="2260721"/>
          </a:xfrm>
          <a:prstGeom prst="rect">
            <a:avLst/>
          </a:prstGeom>
          <a:noFill/>
        </p:spPr>
      </p:pic>
      <p:sp>
        <p:nvSpPr>
          <p:cNvPr id="10" name="9 Metin kutusu"/>
          <p:cNvSpPr txBox="1"/>
          <p:nvPr/>
        </p:nvSpPr>
        <p:spPr>
          <a:xfrm>
            <a:off x="3275856" y="2996952"/>
            <a:ext cx="43924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 smtClean="0"/>
              <a:t>Kronlar üzerinde </a:t>
            </a:r>
            <a:r>
              <a:rPr lang="tr-TR" sz="2000" b="1" dirty="0" smtClean="0"/>
              <a:t>ekvator hattı </a:t>
            </a:r>
            <a:r>
              <a:rPr lang="tr-TR" sz="2000" dirty="0" smtClean="0"/>
              <a:t>ve </a:t>
            </a:r>
            <a:r>
              <a:rPr lang="tr-TR" sz="2000" b="1" dirty="0" smtClean="0"/>
              <a:t>gereken </a:t>
            </a:r>
            <a:r>
              <a:rPr lang="tr-TR" sz="2000" b="1" dirty="0" err="1" smtClean="0"/>
              <a:t>undercut</a:t>
            </a:r>
            <a:r>
              <a:rPr lang="tr-TR" sz="2000" b="1" dirty="0" smtClean="0"/>
              <a:t> miktarı </a:t>
            </a:r>
            <a:r>
              <a:rPr lang="tr-TR" sz="2000" dirty="0" smtClean="0"/>
              <a:t>şekillendirilir.</a:t>
            </a:r>
            <a:endParaRPr lang="tr-T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İçerik Yer Tutucusu"/>
          <p:cNvSpPr>
            <a:spLocks noGrp="1"/>
          </p:cNvSpPr>
          <p:nvPr>
            <p:ph idx="1"/>
          </p:nvPr>
        </p:nvSpPr>
        <p:spPr>
          <a:xfrm>
            <a:off x="285750" y="1500188"/>
            <a:ext cx="8229600" cy="452596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altLang="tr-TR" dirty="0" smtClean="0">
                <a:latin typeface="Century Gothic" panose="020B0502020202020204" pitchFamily="34" charset="0"/>
              </a:rPr>
              <a:t>Hareketli bölümlü protezin mevcut doğal dişler ve destek dokular üzerinde uzun bir süre ve sağlıklı şekilde desteklenebilmesi, </a:t>
            </a:r>
          </a:p>
          <a:p>
            <a:pPr>
              <a:lnSpc>
                <a:spcPct val="150000"/>
              </a:lnSpc>
            </a:pPr>
            <a:r>
              <a:rPr lang="tr-TR" altLang="tr-TR" dirty="0" smtClean="0">
                <a:latin typeface="Century Gothic" panose="020B0502020202020204" pitchFamily="34" charset="0"/>
              </a:rPr>
              <a:t>protezin giriş yoluna engel olan problemlerin giderilebilmesi ve </a:t>
            </a:r>
          </a:p>
          <a:p>
            <a:pPr>
              <a:lnSpc>
                <a:spcPct val="150000"/>
              </a:lnSpc>
            </a:pPr>
            <a:r>
              <a:rPr lang="tr-TR" altLang="tr-TR" dirty="0" smtClean="0">
                <a:latin typeface="Century Gothic" panose="020B0502020202020204" pitchFamily="34" charset="0"/>
              </a:rPr>
              <a:t>rahat kullanılabilmesi amacıyla yapılan düzenlemeler </a:t>
            </a:r>
            <a:r>
              <a:rPr lang="tr-TR" altLang="tr-TR" b="1" i="1" dirty="0" smtClean="0">
                <a:latin typeface="Century Gothic" panose="020B0502020202020204" pitchFamily="34" charset="0"/>
              </a:rPr>
              <a:t>ağız hazırlığı </a:t>
            </a:r>
            <a:r>
              <a:rPr lang="tr-TR" altLang="tr-TR" dirty="0" smtClean="0">
                <a:latin typeface="Century Gothic" panose="020B0502020202020204" pitchFamily="34" charset="0"/>
              </a:rPr>
              <a:t>olarak adlandırılır.</a:t>
            </a:r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ctr"/>
            <a:r>
              <a:rPr lang="tr-TR" dirty="0" smtClean="0"/>
              <a:t>AĞIZ HAZIRLIĞININ TANIMI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812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5"/>
          <p:cNvSpPr>
            <a:spLocks noGrp="1" noChangeArrowheads="1"/>
          </p:cNvSpPr>
          <p:nvPr>
            <p:ph type="title"/>
          </p:nvPr>
        </p:nvSpPr>
        <p:spPr>
          <a:xfrm>
            <a:off x="971600" y="116632"/>
            <a:ext cx="7543800" cy="1431925"/>
          </a:xfrm>
          <a:noFill/>
        </p:spPr>
        <p:txBody>
          <a:bodyPr/>
          <a:lstStyle/>
          <a:p>
            <a:pPr algn="ctr" eaLnBrk="1" hangingPunct="1"/>
            <a:r>
              <a:rPr lang="tr-TR" sz="2800" smtClean="0">
                <a:solidFill>
                  <a:schemeClr val="tx1"/>
                </a:solidFill>
                <a:effectLst/>
              </a:rPr>
              <a:t>Tutucu bölgeler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11560" y="2348880"/>
            <a:ext cx="5040313" cy="37893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tr-TR" sz="1600" smtClean="0"/>
              <a:t>		</a:t>
            </a:r>
            <a:r>
              <a:rPr lang="tr-TR" sz="2000" smtClean="0">
                <a:solidFill>
                  <a:srgbClr val="FF0000"/>
                </a:solidFill>
              </a:rPr>
              <a:t>“</a:t>
            </a:r>
            <a:r>
              <a:rPr lang="tr-TR" sz="2000" i="1" smtClean="0">
                <a:solidFill>
                  <a:srgbClr val="FF0000"/>
                </a:solidFill>
              </a:rPr>
              <a:t>Kontur yüksekliği</a:t>
            </a:r>
            <a:r>
              <a:rPr lang="tr-TR" sz="2000" smtClean="0">
                <a:solidFill>
                  <a:srgbClr val="FF0000"/>
                </a:solidFill>
              </a:rPr>
              <a:t>”  </a:t>
            </a:r>
            <a:r>
              <a:rPr lang="tr-TR" sz="2000" smtClean="0"/>
              <a:t>bir dişin belirli bir yatay düzlemde en geniş çevre ölçümüdür. </a:t>
            </a:r>
            <a:r>
              <a:rPr lang="tr-TR" sz="2000" i="1" smtClean="0"/>
              <a:t>“Ekvator hattı”</a:t>
            </a:r>
            <a:r>
              <a:rPr lang="tr-TR" sz="2000" smtClean="0"/>
              <a:t> ise kontur yüksekliğinin destek diş üzerindeki çizimidir.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tr-TR" sz="2000" smtClean="0"/>
              <a:t>		</a:t>
            </a:r>
            <a:r>
              <a:rPr lang="tr-TR" sz="2000" smtClean="0">
                <a:solidFill>
                  <a:srgbClr val="FF0000"/>
                </a:solidFill>
              </a:rPr>
              <a:t>“Ekvator hattı” </a:t>
            </a:r>
            <a:r>
              <a:rPr lang="tr-TR" sz="2000" smtClean="0"/>
              <a:t>dişi </a:t>
            </a:r>
            <a:r>
              <a:rPr lang="tr-TR" sz="2000" smtClean="0">
                <a:solidFill>
                  <a:srgbClr val="0070C0"/>
                </a:solidFill>
              </a:rPr>
              <a:t>andırkat alanı </a:t>
            </a:r>
            <a:r>
              <a:rPr lang="tr-TR" sz="2000" smtClean="0"/>
              <a:t>(çizginin altında kalan bölüm) ve </a:t>
            </a:r>
            <a:r>
              <a:rPr lang="tr-TR" sz="2000" smtClean="0">
                <a:solidFill>
                  <a:srgbClr val="0070C0"/>
                </a:solidFill>
              </a:rPr>
              <a:t>andırkatsız alan </a:t>
            </a:r>
            <a:r>
              <a:rPr lang="tr-TR" sz="2000" smtClean="0"/>
              <a:t>(çizginin üzerinde kalan bölüm) olmak üzere ikiye ayırır. Ekvator hattının önemi, protez planlaması yapılırken, bu hattın üzerinde protezin rijit kısımları, altında ise sadece esnek kısımlarının yer alması gereğidir.</a:t>
            </a:r>
          </a:p>
        </p:txBody>
      </p:sp>
      <p:pic>
        <p:nvPicPr>
          <p:cNvPr id="25604" name="Picture 7" descr="7-2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580112" y="2780928"/>
            <a:ext cx="3419475" cy="2447925"/>
          </a:xfrm>
          <a:noFill/>
        </p:spPr>
      </p:pic>
      <p:sp>
        <p:nvSpPr>
          <p:cNvPr id="116745" name="Rectangle 9"/>
          <p:cNvSpPr>
            <a:spLocks noChangeArrowheads="1"/>
          </p:cNvSpPr>
          <p:nvPr/>
        </p:nvSpPr>
        <p:spPr bwMode="auto">
          <a:xfrm>
            <a:off x="971550" y="1412776"/>
            <a:ext cx="8172450" cy="118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80000"/>
              </a:lnSpc>
              <a:spcBef>
                <a:spcPct val="5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tr-TR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Kroşeleme için uygun olan destek dişlerin bukkal ve lingual yüzeylerinde, ekvator hatlarının altında kalan tutucu bölgeler de giriş yolunun belirlenmesinde rol oynar.</a:t>
            </a:r>
          </a:p>
          <a:p>
            <a:pPr>
              <a:lnSpc>
                <a:spcPct val="80000"/>
              </a:lnSpc>
              <a:spcBef>
                <a:spcPct val="5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tr-TR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GB" smtClean="0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sz="2800" smtClean="0"/>
              <a:t>	</a:t>
            </a:r>
            <a:r>
              <a:rPr lang="tr-TR" sz="2000" smtClean="0"/>
              <a:t>Giriş yolunun belirlenmesi aşamasında, terminal destek dişler üzerinde benzer miktarda andırkat alanı elde edilmesine çalışılır.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sz="2000" smtClean="0"/>
              <a:t>	 Andırkatın tüm giriş yollarıyla ilişkili olarak tutuculuk sergilemesi gerekir ve böylece modelin “lateral eğimi” belirlenmiş olur.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tr-TR" sz="2000" smtClean="0"/>
          </a:p>
        </p:txBody>
      </p:sp>
      <p:pic>
        <p:nvPicPr>
          <p:cNvPr id="26628" name="Picture 8" descr="7-1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26629" name="Rectangle 9"/>
          <p:cNvSpPr>
            <a:spLocks noChangeArrowheads="1"/>
          </p:cNvSpPr>
          <p:nvPr/>
        </p:nvSpPr>
        <p:spPr bwMode="auto">
          <a:xfrm>
            <a:off x="5292725" y="2357438"/>
            <a:ext cx="34925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l"/>
            <a:r>
              <a:rPr lang="tr-TR" b="1"/>
              <a:t>Giriş yolunun belirlenmesi aşamasında, terminal destek dişler üzerinde diş arkının her iki tarafında benzer miktarda andırkat alanı elde edilmesine çalışılır. </a:t>
            </a:r>
          </a:p>
        </p:txBody>
      </p:sp>
      <p:sp>
        <p:nvSpPr>
          <p:cNvPr id="26630" name="Rectangle 10"/>
          <p:cNvSpPr>
            <a:spLocks noChangeArrowheads="1"/>
          </p:cNvSpPr>
          <p:nvPr/>
        </p:nvSpPr>
        <p:spPr bwMode="auto">
          <a:xfrm>
            <a:off x="5364088" y="4437112"/>
            <a:ext cx="40322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l"/>
            <a:r>
              <a:rPr lang="tr-TR" b="1"/>
              <a:t>Analizör bıçağı ile destek diş üzerindeki tutucu bölgenin (bukko- lingual andırkatın) belirlenmesi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9" name="Picture 3" descr="C:\Users\Ayben Şentürk\Desktop\scan 2\aa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41625" y="3284984"/>
            <a:ext cx="3214710" cy="2177285"/>
          </a:xfrm>
          <a:prstGeom prst="rect">
            <a:avLst/>
          </a:prstGeom>
          <a:noFill/>
        </p:spPr>
      </p:pic>
      <p:pic>
        <p:nvPicPr>
          <p:cNvPr id="45061" name="Picture 5" descr="C:\Users\Ayben Şentürk\Desktop\scan 2\2 0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2492896"/>
            <a:ext cx="3071834" cy="2108527"/>
          </a:xfrm>
          <a:prstGeom prst="rect">
            <a:avLst/>
          </a:prstGeom>
          <a:noFill/>
        </p:spPr>
      </p:pic>
      <p:sp>
        <p:nvSpPr>
          <p:cNvPr id="10" name="9 Metin kutusu"/>
          <p:cNvSpPr txBox="1"/>
          <p:nvPr/>
        </p:nvSpPr>
        <p:spPr>
          <a:xfrm>
            <a:off x="970460" y="4734107"/>
            <a:ext cx="43765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latin typeface="Arial" pitchFamily="34" charset="0"/>
                <a:cs typeface="Arial" pitchFamily="34" charset="0"/>
              </a:rPr>
              <a:t>Mum modelajda çizici uç ile konturların işaretlenmesi</a:t>
            </a: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11 Düz Ok Bağlayıcısı"/>
          <p:cNvCxnSpPr/>
          <p:nvPr/>
        </p:nvCxnSpPr>
        <p:spPr>
          <a:xfrm flipH="1" flipV="1">
            <a:off x="2363501" y="3547159"/>
            <a:ext cx="506790" cy="24346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12 Metin kutusu"/>
          <p:cNvSpPr txBox="1"/>
          <p:nvPr/>
        </p:nvSpPr>
        <p:spPr>
          <a:xfrm>
            <a:off x="5502610" y="5589240"/>
            <a:ext cx="3031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>
                <a:latin typeface="Arial" pitchFamily="34" charset="0"/>
                <a:cs typeface="Arial" pitchFamily="34" charset="0"/>
              </a:rPr>
              <a:t>Uygun konturun verilmesi</a:t>
            </a: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5 Yuvarlatılmış Dikdörtgen"/>
          <p:cNvSpPr/>
          <p:nvPr/>
        </p:nvSpPr>
        <p:spPr>
          <a:xfrm>
            <a:off x="179512" y="375294"/>
            <a:ext cx="8715404" cy="92869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Tam Kron Gerektiren Destek Dişlerde Protetik Hazırlıklar</a:t>
            </a:r>
            <a:endParaRPr lang="tr-TR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C:\Users\Ayben Şentürk\Desktop\scan\1 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214422"/>
            <a:ext cx="2203450" cy="3324225"/>
          </a:xfrm>
          <a:prstGeom prst="rect">
            <a:avLst/>
          </a:prstGeom>
          <a:noFill/>
        </p:spPr>
      </p:pic>
      <p:pic>
        <p:nvPicPr>
          <p:cNvPr id="46083" name="Picture 3" descr="C:\Users\Ayben Şentürk\Desktop\scan\1 005a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3571876"/>
            <a:ext cx="3296637" cy="2540002"/>
          </a:xfrm>
          <a:prstGeom prst="rect">
            <a:avLst/>
          </a:prstGeom>
          <a:noFill/>
        </p:spPr>
      </p:pic>
      <p:pic>
        <p:nvPicPr>
          <p:cNvPr id="46084" name="Picture 4" descr="C:\Users\Ayben Şentürk\Desktop\scan\1 0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0587" y="837612"/>
            <a:ext cx="3357586" cy="2285008"/>
          </a:xfrm>
          <a:prstGeom prst="rect">
            <a:avLst/>
          </a:prstGeom>
          <a:noFill/>
        </p:spPr>
      </p:pic>
      <p:sp>
        <p:nvSpPr>
          <p:cNvPr id="8" name="7 Metin kutusu"/>
          <p:cNvSpPr txBox="1"/>
          <p:nvPr/>
        </p:nvSpPr>
        <p:spPr>
          <a:xfrm>
            <a:off x="357158" y="4572008"/>
            <a:ext cx="38563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>
                <a:latin typeface="Arial" pitchFamily="34" charset="0"/>
                <a:cs typeface="Arial" pitchFamily="34" charset="0"/>
              </a:rPr>
              <a:t>Simantasyondan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önce kron tekrar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parolometrede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incelenerek rehber düzlemin giriş yoluna paralelliği değerlendirilir.</a:t>
            </a: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Metin kutusu"/>
          <p:cNvSpPr txBox="1"/>
          <p:nvPr/>
        </p:nvSpPr>
        <p:spPr>
          <a:xfrm>
            <a:off x="3857620" y="6072206"/>
            <a:ext cx="43942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latin typeface="Arial" pitchFamily="34" charset="0"/>
                <a:cs typeface="Arial" pitchFamily="34" charset="0"/>
              </a:rPr>
              <a:t>Metal bitirme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frezi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ile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proksimal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rehber düzlemin son uyumlaması yapılır.</a:t>
            </a: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9 Metin kutusu"/>
          <p:cNvSpPr txBox="1"/>
          <p:nvPr/>
        </p:nvSpPr>
        <p:spPr>
          <a:xfrm>
            <a:off x="3540935" y="3108973"/>
            <a:ext cx="5256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latin typeface="Arial" pitchFamily="34" charset="0"/>
                <a:cs typeface="Arial" pitchFamily="34" charset="0"/>
              </a:rPr>
              <a:t>Çizici uç ile kronun ekvator hattı kontrol edilir.</a:t>
            </a: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5 Yuvarlatılmış Dikdörtgen"/>
          <p:cNvSpPr/>
          <p:nvPr/>
        </p:nvSpPr>
        <p:spPr>
          <a:xfrm>
            <a:off x="71422" y="200173"/>
            <a:ext cx="8715404" cy="92869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Tam Kron Gerektiren Destek Dişlerde Protetik Hazırlıklar</a:t>
            </a:r>
            <a:endParaRPr lang="tr-TR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95536" y="4761075"/>
            <a:ext cx="8229600" cy="1143000"/>
          </a:xfrm>
        </p:spPr>
        <p:txBody>
          <a:bodyPr>
            <a:normAutofit/>
          </a:bodyPr>
          <a:lstStyle/>
          <a:p>
            <a:r>
              <a:rPr lang="tr-TR" sz="2000" dirty="0" smtClean="0"/>
              <a:t>Stabilizasyon kolları için hazırlık</a:t>
            </a:r>
            <a:endParaRPr lang="tr-TR" sz="20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340768"/>
            <a:ext cx="4230148" cy="3298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5 Düz Ok Bağlayıcısı"/>
          <p:cNvCxnSpPr/>
          <p:nvPr/>
        </p:nvCxnSpPr>
        <p:spPr>
          <a:xfrm flipH="1">
            <a:off x="1763688" y="2420888"/>
            <a:ext cx="720080" cy="1080120"/>
          </a:xfrm>
          <a:prstGeom prst="straightConnector1">
            <a:avLst/>
          </a:prstGeom>
          <a:ln w="4762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4077072"/>
            <a:ext cx="4032448" cy="2468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8 Düz Ok Bağlayıcısı"/>
          <p:cNvCxnSpPr/>
          <p:nvPr/>
        </p:nvCxnSpPr>
        <p:spPr>
          <a:xfrm flipH="1" flipV="1">
            <a:off x="5868144" y="5597798"/>
            <a:ext cx="1224136" cy="1008112"/>
          </a:xfrm>
          <a:prstGeom prst="straightConnector1">
            <a:avLst/>
          </a:prstGeom>
          <a:ln w="4762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052736"/>
            <a:ext cx="3686175" cy="306705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8 Düz Ok Bağlayıcısı"/>
          <p:cNvCxnSpPr/>
          <p:nvPr/>
        </p:nvCxnSpPr>
        <p:spPr>
          <a:xfrm flipH="1">
            <a:off x="6886600" y="3399706"/>
            <a:ext cx="1352261" cy="101302"/>
          </a:xfrm>
          <a:prstGeom prst="straightConnector1">
            <a:avLst/>
          </a:prstGeom>
          <a:ln w="4762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5 Yuvarlatılmış Dikdörtgen"/>
          <p:cNvSpPr/>
          <p:nvPr/>
        </p:nvSpPr>
        <p:spPr>
          <a:xfrm>
            <a:off x="388960" y="221786"/>
            <a:ext cx="8715404" cy="92869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Tam Kron Gerektiren Destek Dişlerde Protetik Hazırlıklar</a:t>
            </a:r>
            <a:endParaRPr lang="tr-TR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1331640" y="544522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tr-TR" sz="2400" dirty="0" smtClean="0"/>
              <a:t>Stabilizasyon kolları ve tırnak yuvası hazırlığı</a:t>
            </a:r>
            <a:endParaRPr lang="tr-TR" sz="2400" dirty="0"/>
          </a:p>
        </p:txBody>
      </p:sp>
      <p:pic>
        <p:nvPicPr>
          <p:cNvPr id="4" name="3 İçerik Yer Tutucusu" descr="ismail gündoğdu 0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700808"/>
            <a:ext cx="4140426" cy="275813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" name="4 Resim" descr="ismail gündoğdu 0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2809142"/>
            <a:ext cx="3635896" cy="242393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7" name="5 Yuvarlatılmış Dikdörtgen"/>
          <p:cNvSpPr/>
          <p:nvPr/>
        </p:nvSpPr>
        <p:spPr>
          <a:xfrm>
            <a:off x="250268" y="404664"/>
            <a:ext cx="8715404" cy="92869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Tam Kron Gerektiren Destek Dişlerde Protetik Hazırlıklar</a:t>
            </a:r>
            <a:endParaRPr lang="tr-TR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755576" y="836712"/>
            <a:ext cx="784887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4400" dirty="0" smtClean="0">
                <a:latin typeface="Century Gothic" pitchFamily="34" charset="0"/>
              </a:rPr>
              <a:t>TEŞEKKÜRLER</a:t>
            </a:r>
          </a:p>
          <a:p>
            <a:pPr algn="r"/>
            <a:r>
              <a:rPr lang="tr-TR" sz="4400" dirty="0" smtClean="0">
                <a:latin typeface="Century Gothic" pitchFamily="34" charset="0"/>
              </a:rPr>
              <a:t>Başarılar…</a:t>
            </a:r>
          </a:p>
          <a:p>
            <a:endParaRPr lang="tr-TR" sz="4400" dirty="0" smtClean="0">
              <a:latin typeface="Century Gothic" pitchFamily="34" charset="0"/>
            </a:endParaRPr>
          </a:p>
          <a:p>
            <a:r>
              <a:rPr lang="tr-TR" sz="3200" dirty="0" smtClean="0">
                <a:solidFill>
                  <a:srgbClr val="00B0F0"/>
                </a:solidFill>
                <a:latin typeface="Century Gothic" pitchFamily="34" charset="0"/>
              </a:rPr>
              <a:t>Sorularınız, görüş ve önerileriniz için</a:t>
            </a:r>
            <a:endParaRPr lang="tr-TR" sz="3200" dirty="0">
              <a:solidFill>
                <a:srgbClr val="00B0F0"/>
              </a:solidFill>
              <a:latin typeface="Century Gothic" pitchFamily="34" charset="0"/>
            </a:endParaRPr>
          </a:p>
          <a:p>
            <a:r>
              <a:rPr lang="tr-TR" sz="4400" dirty="0" smtClean="0">
                <a:latin typeface="Century Gothic" pitchFamily="34" charset="0"/>
                <a:hlinkClick r:id="rId2"/>
              </a:rPr>
              <a:t>akaltanfunda@gmail.com</a:t>
            </a:r>
            <a:endParaRPr lang="tr-TR" sz="4400" dirty="0" smtClean="0">
              <a:latin typeface="Century Gothic" pitchFamily="34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765870" y="5229200"/>
            <a:ext cx="81243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/>
              <a:t>Can G, </a:t>
            </a:r>
            <a:r>
              <a:rPr lang="tr-TR" sz="1600" dirty="0" err="1"/>
              <a:t>Akaltan</a:t>
            </a:r>
            <a:r>
              <a:rPr lang="tr-TR" sz="1600" dirty="0"/>
              <a:t> F. Hareketli Bölümlü Protezler</a:t>
            </a:r>
            <a:r>
              <a:rPr lang="tr-TR" sz="1600" dirty="0" smtClean="0"/>
              <a:t>. Planlama</a:t>
            </a:r>
            <a:r>
              <a:rPr lang="tr-TR" sz="1600" dirty="0"/>
              <a:t>. </a:t>
            </a:r>
            <a:r>
              <a:rPr lang="tr-TR" sz="1600" dirty="0" err="1" smtClean="0"/>
              <a:t>Yurtmim</a:t>
            </a:r>
            <a:r>
              <a:rPr lang="tr-TR" sz="1600" dirty="0" smtClean="0"/>
              <a:t>, Ankara, 2018</a:t>
            </a:r>
            <a:endParaRPr lang="tr-TR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000" dirty="0" smtClean="0">
                <a:latin typeface="Century Gothic" pitchFamily="34" charset="0"/>
              </a:rPr>
              <a:t>Hareketli bölümlü protez yapımı öncesinde, destek dokuları sağlığına kavuşturmak </a:t>
            </a:r>
            <a:endParaRPr lang="tr-TR" sz="2000" dirty="0">
              <a:latin typeface="Century Gothic" pitchFamily="34" charset="0"/>
            </a:endParaRPr>
          </a:p>
          <a:p>
            <a:r>
              <a:rPr lang="tr-TR" sz="2000" b="1" dirty="0" smtClean="0">
                <a:latin typeface="Century Gothic" pitchFamily="34" charset="0"/>
              </a:rPr>
              <a:t>Diş kayıpları sonucu dişler ve yumuşak dokulardaki düzensizlikleri ve engelleme alanlarını gidermek</a:t>
            </a:r>
          </a:p>
          <a:p>
            <a:r>
              <a:rPr lang="tr-TR" sz="2000" dirty="0" smtClean="0">
                <a:latin typeface="Century Gothic" pitchFamily="34" charset="0"/>
              </a:rPr>
              <a:t>Protezin ağız dokularına yerleştirilmesi ve çıkarılmasını kolaylaştırmak</a:t>
            </a:r>
          </a:p>
          <a:p>
            <a:r>
              <a:rPr lang="tr-TR" sz="2000" b="1" dirty="0" smtClean="0">
                <a:latin typeface="Century Gothic" pitchFamily="34" charset="0"/>
              </a:rPr>
              <a:t>Kabul edilebilir bir </a:t>
            </a:r>
            <a:r>
              <a:rPr lang="tr-TR" sz="2000" b="1" dirty="0" err="1" smtClean="0">
                <a:latin typeface="Century Gothic" pitchFamily="34" charset="0"/>
              </a:rPr>
              <a:t>okluzal</a:t>
            </a:r>
            <a:r>
              <a:rPr lang="tr-TR" sz="2000" b="1" dirty="0" smtClean="0">
                <a:latin typeface="Century Gothic" pitchFamily="34" charset="0"/>
              </a:rPr>
              <a:t> düzlem oluşturmak</a:t>
            </a:r>
          </a:p>
          <a:p>
            <a:r>
              <a:rPr lang="tr-TR" sz="2000" dirty="0" smtClean="0">
                <a:latin typeface="Century Gothic" pitchFamily="34" charset="0"/>
              </a:rPr>
              <a:t>Protezin fizyolojik fonksiyonunu kolaylaştırmak</a:t>
            </a:r>
          </a:p>
          <a:p>
            <a:r>
              <a:rPr lang="tr-TR" sz="2000" b="1" dirty="0" smtClean="0">
                <a:latin typeface="Century Gothic" pitchFamily="34" charset="0"/>
              </a:rPr>
              <a:t>Protezin uzun dönem fonksiyonunu iyileştirmek</a:t>
            </a:r>
          </a:p>
          <a:p>
            <a:r>
              <a:rPr lang="tr-TR" sz="2000" dirty="0" smtClean="0">
                <a:latin typeface="Century Gothic" pitchFamily="34" charset="0"/>
              </a:rPr>
              <a:t>Doğal diş formunu, protezin form ve fonksiyon ihtiyaçlarına göre uyumlandıracak şekilde değiştirmek</a:t>
            </a:r>
            <a:endParaRPr lang="tr-TR" sz="2000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AĞIZ HAZIRLIĞININ AMACI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185932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tr-TR" altLang="tr-TR" dirty="0" smtClean="0">
                <a:latin typeface="Century Gothic" panose="020B0502020202020204" pitchFamily="34" charset="0"/>
              </a:rPr>
              <a:t>Ağız hazırlığı </a:t>
            </a:r>
            <a:r>
              <a:rPr lang="tr-TR" altLang="tr-TR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teşhis modelinin analizi ve tedavi planlamasından sonra </a:t>
            </a:r>
            <a:r>
              <a:rPr lang="tr-TR" altLang="tr-TR" dirty="0" smtClean="0">
                <a:latin typeface="Century Gothic" panose="020B0502020202020204" pitchFamily="34" charset="0"/>
              </a:rPr>
              <a:t>yapılır.</a:t>
            </a:r>
          </a:p>
          <a:p>
            <a:pPr algn="just" eaLnBrk="1" hangingPunct="1">
              <a:lnSpc>
                <a:spcPct val="150000"/>
              </a:lnSpc>
              <a:buFont typeface="Wingdings 3" panose="05040102010807070707" pitchFamily="18" charset="2"/>
              <a:buNone/>
            </a:pPr>
            <a:endParaRPr lang="tr-TR" altLang="tr-TR" dirty="0" smtClean="0">
              <a:latin typeface="Century Gothic" panose="020B0502020202020204" pitchFamily="34" charset="0"/>
            </a:endParaRPr>
          </a:p>
          <a:p>
            <a:pPr algn="just" eaLnBrk="1" hangingPunct="1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tr-TR" altLang="tr-TR" dirty="0" smtClean="0">
                <a:latin typeface="Century Gothic" panose="020B0502020202020204" pitchFamily="34" charset="0"/>
              </a:rPr>
              <a:t>Ağız hazırlığı ile ilgili işlemler tamamlandıktan sonra </a:t>
            </a:r>
            <a:r>
              <a:rPr lang="tr-TR" altLang="tr-TR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ikinci ölçü ve ana model hazırlığına </a:t>
            </a:r>
            <a:r>
              <a:rPr lang="tr-TR" altLang="tr-TR" dirty="0" smtClean="0">
                <a:latin typeface="Century Gothic" panose="020B0502020202020204" pitchFamily="34" charset="0"/>
              </a:rPr>
              <a:t>geçilir. </a:t>
            </a:r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000" dirty="0" smtClean="0"/>
              <a:t>AĞIZ HAZIRLIĞI HANGİ AŞAMADA YAPILIR?</a:t>
            </a:r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2474145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1571612"/>
            <a:ext cx="4714908" cy="4873752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600" dirty="0" smtClean="0"/>
              <a:t>Muayene (klinik ve radyolojik)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600" dirty="0" smtClean="0"/>
              <a:t>Teşhis-</a:t>
            </a:r>
            <a:r>
              <a:rPr lang="tr-TR" sz="2600" dirty="0" err="1" smtClean="0"/>
              <a:t>endikasyon</a:t>
            </a:r>
            <a:endParaRPr lang="tr-TR" sz="26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sz="2600" dirty="0" smtClean="0"/>
              <a:t>İlk ölçü (anatomik)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600" dirty="0" smtClean="0"/>
              <a:t>Teşhis (</a:t>
            </a:r>
            <a:r>
              <a:rPr lang="tr-TR" sz="2600" dirty="0" err="1" smtClean="0"/>
              <a:t>diagnostik</a:t>
            </a:r>
            <a:r>
              <a:rPr lang="tr-TR" sz="2600" dirty="0" smtClean="0"/>
              <a:t>) modeli hazırlığı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600" dirty="0" smtClean="0"/>
              <a:t>Teşhis modelinin analizi (giriş yolunun tespiti)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600" dirty="0" smtClean="0"/>
              <a:t>Planlama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600" b="1" dirty="0" smtClean="0">
                <a:solidFill>
                  <a:srgbClr val="FF0000"/>
                </a:solidFill>
              </a:rPr>
              <a:t>Ağız hazırlığı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600" dirty="0" smtClean="0"/>
              <a:t>Şahsi kaşık hazırlığı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600" dirty="0" smtClean="0"/>
              <a:t>İkinci ölçü (anatomik veya fonksiyonel)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600" dirty="0" smtClean="0"/>
              <a:t>Ana (</a:t>
            </a:r>
            <a:r>
              <a:rPr lang="tr-TR" sz="2600" dirty="0" err="1" smtClean="0"/>
              <a:t>master</a:t>
            </a:r>
            <a:r>
              <a:rPr lang="tr-TR" sz="2600" dirty="0" smtClean="0"/>
              <a:t>) model hazırlığı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600" dirty="0" smtClean="0"/>
              <a:t>Ana modelin analizi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600" dirty="0" smtClean="0"/>
              <a:t>Metal alt yapının hazırlığı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600" dirty="0" smtClean="0"/>
              <a:t>Metal alt yapı provası</a:t>
            </a: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85786" y="214290"/>
            <a:ext cx="7543824" cy="1143000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 smtClean="0">
                <a:latin typeface="Calibri" pitchFamily="34" charset="0"/>
              </a:rPr>
              <a:t>HAREKETLİ BÖLÜMLÜ PROTEZLERİN KLİNİK VE </a:t>
            </a:r>
            <a:r>
              <a:rPr lang="tr-TR" sz="3200" b="1" dirty="0" smtClean="0">
                <a:solidFill>
                  <a:schemeClr val="tx1"/>
                </a:solidFill>
                <a:latin typeface="Calibri" pitchFamily="34" charset="0"/>
              </a:rPr>
              <a:t>LABORATUVAR</a:t>
            </a:r>
            <a:r>
              <a:rPr lang="tr-TR" sz="3200" b="1" dirty="0" smtClean="0">
                <a:latin typeface="Calibri" pitchFamily="34" charset="0"/>
              </a:rPr>
              <a:t> YAPIM AŞAMALARI</a:t>
            </a:r>
            <a:endParaRPr lang="tr-TR" sz="3200" b="1" dirty="0">
              <a:latin typeface="Calibri" pitchFamily="34" charset="0"/>
            </a:endParaRPr>
          </a:p>
        </p:txBody>
      </p:sp>
      <p:sp>
        <p:nvSpPr>
          <p:cNvPr id="5" name="2 İçerik Yer Tutucusu"/>
          <p:cNvSpPr txBox="1">
            <a:spLocks/>
          </p:cNvSpPr>
          <p:nvPr/>
        </p:nvSpPr>
        <p:spPr>
          <a:xfrm>
            <a:off x="5143504" y="1571612"/>
            <a:ext cx="3614734" cy="4873752"/>
          </a:xfrm>
          <a:prstGeom prst="rect">
            <a:avLst/>
          </a:prstGeom>
        </p:spPr>
        <p:txBody>
          <a:bodyPr vert="horz">
            <a:normAutofit lnSpcReduction="10000"/>
          </a:bodyPr>
          <a:lstStyle/>
          <a:p>
            <a:pPr marL="342900" indent="-342900">
              <a:buClr>
                <a:srgbClr val="00B0F0"/>
              </a:buClr>
              <a:buSzPct val="68000"/>
              <a:buFont typeface="Wingdings" panose="05000000000000000000" pitchFamily="2" charset="2"/>
              <a:buChar char="Ø"/>
            </a:pPr>
            <a:r>
              <a:rPr lang="tr-TR" sz="2000" dirty="0" smtClean="0"/>
              <a:t>Geçici kaide plağı ve şablon </a:t>
            </a:r>
          </a:p>
          <a:p>
            <a:pPr marL="342900" indent="-342900">
              <a:buClr>
                <a:srgbClr val="00B0F0"/>
              </a:buClr>
              <a:buSzPct val="68000"/>
              <a:buFont typeface="Wingdings" panose="05000000000000000000" pitchFamily="2" charset="2"/>
              <a:buChar char="Ø"/>
            </a:pPr>
            <a:r>
              <a:rPr lang="tr-TR" sz="2000" dirty="0" smtClean="0"/>
              <a:t>Dikey ve yatay çene ilişkisi</a:t>
            </a:r>
          </a:p>
          <a:p>
            <a:pPr marL="342900" indent="-342900">
              <a:buClr>
                <a:srgbClr val="00B0F0"/>
              </a:buClr>
              <a:buSzPct val="68000"/>
              <a:buFont typeface="Wingdings" panose="05000000000000000000" pitchFamily="2" charset="2"/>
              <a:buChar char="Ø"/>
            </a:pPr>
            <a:r>
              <a:rPr lang="tr-TR" sz="2000" dirty="0" smtClean="0"/>
              <a:t>Modellerin </a:t>
            </a:r>
            <a:r>
              <a:rPr lang="tr-TR" sz="2000" dirty="0" err="1" smtClean="0"/>
              <a:t>artikülatöre</a:t>
            </a:r>
            <a:r>
              <a:rPr lang="tr-TR" sz="2000" dirty="0" smtClean="0"/>
              <a:t> alınması</a:t>
            </a:r>
          </a:p>
          <a:p>
            <a:pPr marL="342900" indent="-342900">
              <a:buClr>
                <a:srgbClr val="00B0F0"/>
              </a:buClr>
              <a:buSzPct val="68000"/>
              <a:buFont typeface="Wingdings" panose="05000000000000000000" pitchFamily="2" charset="2"/>
              <a:buChar char="Ø"/>
            </a:pPr>
            <a:r>
              <a:rPr lang="tr-TR" sz="2000" dirty="0" smtClean="0"/>
              <a:t>Diş dizimi</a:t>
            </a:r>
          </a:p>
          <a:p>
            <a:pPr marL="342900" indent="-342900">
              <a:buClr>
                <a:srgbClr val="00B0F0"/>
              </a:buClr>
              <a:buSzPct val="68000"/>
              <a:buFont typeface="Wingdings" panose="05000000000000000000" pitchFamily="2" charset="2"/>
              <a:buChar char="Ø"/>
            </a:pPr>
            <a:r>
              <a:rPr lang="tr-TR" sz="2000" dirty="0" smtClean="0"/>
              <a:t>Mumlu dişli prova</a:t>
            </a:r>
          </a:p>
          <a:p>
            <a:pPr marL="342900" indent="-342900">
              <a:buClr>
                <a:srgbClr val="00B0F0"/>
              </a:buClr>
              <a:buSzPct val="68000"/>
              <a:buFont typeface="Wingdings" panose="05000000000000000000" pitchFamily="2" charset="2"/>
              <a:buChar char="Ø"/>
            </a:pPr>
            <a:r>
              <a:rPr lang="tr-TR" sz="2000" dirty="0" smtClean="0"/>
              <a:t>Protezin bitirilmesi </a:t>
            </a:r>
          </a:p>
          <a:p>
            <a:pPr marL="342900" indent="-342900">
              <a:buClr>
                <a:srgbClr val="00B0F0"/>
              </a:buClr>
              <a:buSzPct val="68000"/>
              <a:buFont typeface="Wingdings" panose="05000000000000000000" pitchFamily="2" charset="2"/>
              <a:buChar char="Ø"/>
            </a:pPr>
            <a:r>
              <a:rPr lang="tr-TR" sz="2000" dirty="0" smtClean="0"/>
              <a:t>Protezin </a:t>
            </a:r>
            <a:r>
              <a:rPr lang="tr-TR" sz="2000" dirty="0" err="1" smtClean="0"/>
              <a:t>ağıza</a:t>
            </a:r>
            <a:r>
              <a:rPr lang="tr-TR" sz="2000" dirty="0" smtClean="0"/>
              <a:t> </a:t>
            </a:r>
            <a:r>
              <a:rPr lang="tr-TR" sz="2000" dirty="0" err="1" smtClean="0"/>
              <a:t>uyumlandırılması</a:t>
            </a:r>
            <a:endParaRPr lang="tr-TR" sz="2000" dirty="0" smtClean="0"/>
          </a:p>
          <a:p>
            <a:pPr marL="342900" indent="-342900">
              <a:buClr>
                <a:srgbClr val="00B0F0"/>
              </a:buClr>
              <a:buSzPct val="68000"/>
              <a:buFont typeface="Wingdings" panose="05000000000000000000" pitchFamily="2" charset="2"/>
              <a:buChar char="Ø"/>
            </a:pPr>
            <a:r>
              <a:rPr lang="tr-TR" sz="2000" dirty="0" smtClean="0"/>
              <a:t>Protezin hastaya teslimi ve eğitimi</a:t>
            </a:r>
          </a:p>
          <a:p>
            <a:pPr marL="342900" indent="-342900">
              <a:buClr>
                <a:srgbClr val="00B0F0"/>
              </a:buClr>
              <a:buSzPct val="68000"/>
              <a:buFont typeface="Wingdings" panose="05000000000000000000" pitchFamily="2" charset="2"/>
              <a:buChar char="Ø"/>
            </a:pPr>
            <a:r>
              <a:rPr lang="tr-TR" sz="2000" dirty="0" smtClean="0"/>
              <a:t>Periyodik kontrol</a:t>
            </a:r>
          </a:p>
          <a:p>
            <a:pPr marL="342900" indent="-342900">
              <a:buClr>
                <a:srgbClr val="00B0F0"/>
              </a:buClr>
              <a:buSzPct val="68000"/>
              <a:buFont typeface="Wingdings" panose="05000000000000000000" pitchFamily="2" charset="2"/>
              <a:buChar char="Ø"/>
            </a:pPr>
            <a:r>
              <a:rPr lang="tr-TR" sz="2000" dirty="0" smtClean="0"/>
              <a:t>Periyodik bakım (kaide astarlama, tamir, kaide yenileme, kroşe tamiri)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endParaRPr kumimoji="0" lang="tr-TR" sz="26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endParaRPr kumimoji="0" lang="tr-TR" sz="26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endParaRPr kumimoji="0" lang="tr-TR" sz="26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endParaRPr kumimoji="0" lang="tr-TR" sz="2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2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İçerik Yer Tutucusu"/>
          <p:cNvSpPr>
            <a:spLocks noGrp="1"/>
          </p:cNvSpPr>
          <p:nvPr>
            <p:ph idx="1"/>
          </p:nvPr>
        </p:nvSpPr>
        <p:spPr>
          <a:xfrm>
            <a:off x="500063" y="1428750"/>
            <a:ext cx="8229600" cy="4525963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altLang="tr-TR" dirty="0" smtClean="0">
                <a:latin typeface="Century Gothic" panose="020B0502020202020204" pitchFamily="34" charset="0"/>
              </a:rPr>
              <a:t>Cerrahi Hazırlık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altLang="tr-TR" dirty="0" smtClean="0">
                <a:latin typeface="Century Gothic" panose="020B0502020202020204" pitchFamily="34" charset="0"/>
              </a:rPr>
              <a:t>Zarar Görmüş Dokuların Düzeltilmesi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altLang="tr-TR" dirty="0" err="1" smtClean="0">
                <a:latin typeface="Century Gothic" panose="020B0502020202020204" pitchFamily="34" charset="0"/>
              </a:rPr>
              <a:t>Periodontal</a:t>
            </a:r>
            <a:r>
              <a:rPr lang="tr-TR" altLang="tr-TR" dirty="0" smtClean="0">
                <a:latin typeface="Century Gothic" panose="020B0502020202020204" pitchFamily="34" charset="0"/>
              </a:rPr>
              <a:t> Hazırlık 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altLang="tr-TR" dirty="0" smtClean="0">
                <a:latin typeface="Century Gothic" panose="020B0502020202020204" pitchFamily="34" charset="0"/>
              </a:rPr>
              <a:t>Okluzal Düzlem ve Dizilimindeki Düzenlemeler</a:t>
            </a:r>
          </a:p>
          <a:p>
            <a:pPr marL="109728" indent="0" eaLnBrk="1" hangingPunct="1">
              <a:lnSpc>
                <a:spcPct val="150000"/>
              </a:lnSpc>
              <a:buNone/>
            </a:pPr>
            <a:r>
              <a:rPr lang="tr-TR" altLang="tr-TR" dirty="0">
                <a:latin typeface="Century Gothic" panose="020B0502020202020204" pitchFamily="34" charset="0"/>
              </a:rPr>
              <a:t> </a:t>
            </a:r>
            <a:r>
              <a:rPr lang="tr-TR" altLang="tr-TR" dirty="0" smtClean="0">
                <a:latin typeface="Century Gothic" panose="020B0502020202020204" pitchFamily="34" charset="0"/>
              </a:rPr>
              <a:t>  (Ortodontik Hazırlık)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altLang="tr-TR" dirty="0" err="1" smtClean="0">
                <a:latin typeface="Century Gothic" panose="020B0502020202020204" pitchFamily="34" charset="0"/>
              </a:rPr>
              <a:t>Endodontik</a:t>
            </a:r>
            <a:r>
              <a:rPr lang="tr-TR" altLang="tr-TR" dirty="0" smtClean="0">
                <a:latin typeface="Century Gothic" panose="020B0502020202020204" pitchFamily="34" charset="0"/>
              </a:rPr>
              <a:t> Hazırlık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altLang="tr-TR" dirty="0" smtClean="0">
                <a:latin typeface="Century Gothic" panose="020B0502020202020204" pitchFamily="34" charset="0"/>
              </a:rPr>
              <a:t>Destek Dişler Üzerinde Protetik Hazırlıklar</a:t>
            </a:r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3200" dirty="0" smtClean="0">
                <a:latin typeface="Century Gothic" pitchFamily="34" charset="0"/>
              </a:rPr>
              <a:t>AĞIZ HAZIRLIĞI BASAMAKLARI</a:t>
            </a:r>
            <a:endParaRPr lang="tr-TR" sz="3200" dirty="0">
              <a:latin typeface="Century Gothic" pitchFamily="34" charset="0"/>
            </a:endParaRPr>
          </a:p>
        </p:txBody>
      </p:sp>
      <p:cxnSp>
        <p:nvCxnSpPr>
          <p:cNvPr id="5" name="4 Düz Bağlayıcı"/>
          <p:cNvCxnSpPr/>
          <p:nvPr/>
        </p:nvCxnSpPr>
        <p:spPr>
          <a:xfrm>
            <a:off x="0" y="578643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17" name="7 Metin kutusu"/>
          <p:cNvSpPr txBox="1">
            <a:spLocks noChangeArrowheads="1"/>
          </p:cNvSpPr>
          <p:nvPr/>
        </p:nvSpPr>
        <p:spPr bwMode="auto">
          <a:xfrm>
            <a:off x="2143125" y="5929313"/>
            <a:ext cx="67865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400" i="1">
                <a:latin typeface="Century Gothic" panose="020B0502020202020204" pitchFamily="34" charset="0"/>
              </a:rPr>
              <a:t>C.M. Brown, McCracken’s Removable Partial Prosthodontics, 11. Ed., 2005</a:t>
            </a:r>
          </a:p>
        </p:txBody>
      </p:sp>
    </p:spTree>
    <p:extLst>
      <p:ext uri="{BB962C8B-B14F-4D97-AF65-F5344CB8AC3E}">
        <p14:creationId xmlns:p14="http://schemas.microsoft.com/office/powerpoint/2010/main" val="3854063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uvarlatılmış Dikdörtgen"/>
          <p:cNvSpPr/>
          <p:nvPr/>
        </p:nvSpPr>
        <p:spPr>
          <a:xfrm>
            <a:off x="0" y="357166"/>
            <a:ext cx="8715404" cy="78581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09489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ü"/>
            </a:pPr>
            <a:r>
              <a:rPr lang="tr-TR" dirty="0" smtClean="0">
                <a:latin typeface="Century Gothic" pitchFamily="34" charset="0"/>
              </a:rPr>
              <a:t>Diş Çekimleri</a:t>
            </a:r>
          </a:p>
          <a:p>
            <a:pPr>
              <a:lnSpc>
                <a:spcPct val="120000"/>
              </a:lnSpc>
              <a:buFont typeface="Wingdings" pitchFamily="2" charset="2"/>
              <a:buChar char="ü"/>
            </a:pPr>
            <a:r>
              <a:rPr lang="tr-TR" b="1" dirty="0" smtClean="0">
                <a:latin typeface="Century Gothic" pitchFamily="34" charset="0"/>
              </a:rPr>
              <a:t>Kalan Kök ve Gömülü Dişlerin Uzaklaştırılması</a:t>
            </a:r>
          </a:p>
          <a:p>
            <a:pPr>
              <a:lnSpc>
                <a:spcPct val="120000"/>
              </a:lnSpc>
              <a:buFont typeface="Wingdings" pitchFamily="2" charset="2"/>
              <a:buChar char="ü"/>
            </a:pPr>
            <a:r>
              <a:rPr lang="tr-TR" dirty="0" err="1" smtClean="0">
                <a:latin typeface="Century Gothic" pitchFamily="34" charset="0"/>
              </a:rPr>
              <a:t>Malpoze</a:t>
            </a:r>
            <a:r>
              <a:rPr lang="tr-TR" dirty="0" smtClean="0">
                <a:latin typeface="Century Gothic" pitchFamily="34" charset="0"/>
              </a:rPr>
              <a:t> Dişler</a:t>
            </a:r>
          </a:p>
          <a:p>
            <a:pPr>
              <a:lnSpc>
                <a:spcPct val="120000"/>
              </a:lnSpc>
              <a:buFont typeface="Wingdings" pitchFamily="2" charset="2"/>
              <a:buChar char="ü"/>
            </a:pPr>
            <a:r>
              <a:rPr lang="tr-TR" b="1" dirty="0" smtClean="0">
                <a:latin typeface="Century Gothic" pitchFamily="34" charset="0"/>
              </a:rPr>
              <a:t>Kist ve </a:t>
            </a:r>
            <a:r>
              <a:rPr lang="tr-TR" b="1" dirty="0" err="1" smtClean="0">
                <a:latin typeface="Century Gothic" pitchFamily="34" charset="0"/>
              </a:rPr>
              <a:t>Odontojenik</a:t>
            </a:r>
            <a:r>
              <a:rPr lang="tr-TR" b="1" dirty="0" smtClean="0">
                <a:latin typeface="Century Gothic" pitchFamily="34" charset="0"/>
              </a:rPr>
              <a:t> Tümörler</a:t>
            </a:r>
          </a:p>
          <a:p>
            <a:pPr>
              <a:lnSpc>
                <a:spcPct val="120000"/>
              </a:lnSpc>
              <a:buFont typeface="Wingdings" pitchFamily="2" charset="2"/>
              <a:buChar char="ü"/>
            </a:pPr>
            <a:r>
              <a:rPr lang="tr-TR" dirty="0" err="1" smtClean="0">
                <a:latin typeface="Century Gothic" pitchFamily="34" charset="0"/>
              </a:rPr>
              <a:t>Ekzostoz</a:t>
            </a:r>
            <a:r>
              <a:rPr lang="tr-TR" dirty="0" smtClean="0">
                <a:latin typeface="Century Gothic" pitchFamily="34" charset="0"/>
              </a:rPr>
              <a:t> ve </a:t>
            </a:r>
            <a:r>
              <a:rPr lang="tr-TR" dirty="0" err="1" smtClean="0">
                <a:latin typeface="Century Gothic" pitchFamily="34" charset="0"/>
              </a:rPr>
              <a:t>Toruslar</a:t>
            </a:r>
            <a:endParaRPr lang="tr-TR" dirty="0" smtClean="0">
              <a:latin typeface="Century Gothic" pitchFamily="34" charset="0"/>
            </a:endParaRPr>
          </a:p>
          <a:p>
            <a:pPr>
              <a:lnSpc>
                <a:spcPct val="120000"/>
              </a:lnSpc>
              <a:buFont typeface="Wingdings" pitchFamily="2" charset="2"/>
              <a:buChar char="ü"/>
            </a:pPr>
            <a:r>
              <a:rPr lang="tr-TR" b="1" dirty="0" err="1" smtClean="0">
                <a:latin typeface="Century Gothic" pitchFamily="34" charset="0"/>
              </a:rPr>
              <a:t>Hiperplastik</a:t>
            </a:r>
            <a:r>
              <a:rPr lang="tr-TR" b="1" dirty="0" smtClean="0">
                <a:latin typeface="Century Gothic" pitchFamily="34" charset="0"/>
              </a:rPr>
              <a:t> Dokular</a:t>
            </a:r>
          </a:p>
          <a:p>
            <a:pPr>
              <a:lnSpc>
                <a:spcPct val="120000"/>
              </a:lnSpc>
              <a:buFont typeface="Wingdings" pitchFamily="2" charset="2"/>
              <a:buChar char="ü"/>
            </a:pPr>
            <a:r>
              <a:rPr lang="tr-TR" dirty="0" smtClean="0">
                <a:latin typeface="Century Gothic" pitchFamily="34" charset="0"/>
              </a:rPr>
              <a:t>Kas Bağlantıları ve </a:t>
            </a:r>
            <a:r>
              <a:rPr lang="tr-TR" dirty="0" err="1" smtClean="0">
                <a:latin typeface="Century Gothic" pitchFamily="34" charset="0"/>
              </a:rPr>
              <a:t>Frenilumlar</a:t>
            </a:r>
            <a:endParaRPr lang="tr-TR" dirty="0" smtClean="0">
              <a:latin typeface="Century Gothic" pitchFamily="34" charset="0"/>
            </a:endParaRPr>
          </a:p>
          <a:p>
            <a:pPr>
              <a:lnSpc>
                <a:spcPct val="120000"/>
              </a:lnSpc>
              <a:buFont typeface="Wingdings" pitchFamily="2" charset="2"/>
              <a:buChar char="ü"/>
            </a:pPr>
            <a:r>
              <a:rPr lang="tr-TR" b="1" dirty="0" smtClean="0">
                <a:latin typeface="Century Gothic" pitchFamily="34" charset="0"/>
              </a:rPr>
              <a:t>Kemik Çıkıntıları ve Bıçak Sırtı </a:t>
            </a:r>
            <a:r>
              <a:rPr lang="tr-TR" b="1" dirty="0" err="1" smtClean="0">
                <a:latin typeface="Century Gothic" pitchFamily="34" charset="0"/>
              </a:rPr>
              <a:t>Kretler</a:t>
            </a:r>
            <a:endParaRPr lang="tr-TR" b="1" dirty="0" smtClean="0">
              <a:latin typeface="Century Gothic" pitchFamily="34" charset="0"/>
            </a:endParaRPr>
          </a:p>
          <a:p>
            <a:pPr>
              <a:lnSpc>
                <a:spcPct val="120000"/>
              </a:lnSpc>
              <a:buFont typeface="Wingdings" pitchFamily="2" charset="2"/>
              <a:buChar char="ü"/>
            </a:pPr>
            <a:r>
              <a:rPr lang="tr-TR" dirty="0" smtClean="0">
                <a:latin typeface="Century Gothic" pitchFamily="34" charset="0"/>
              </a:rPr>
              <a:t>Polip, </a:t>
            </a:r>
            <a:r>
              <a:rPr lang="tr-TR" dirty="0" err="1" smtClean="0">
                <a:latin typeface="Century Gothic" pitchFamily="34" charset="0"/>
              </a:rPr>
              <a:t>Papillom</a:t>
            </a:r>
            <a:r>
              <a:rPr lang="tr-TR" dirty="0" smtClean="0">
                <a:latin typeface="Century Gothic" pitchFamily="34" charset="0"/>
              </a:rPr>
              <a:t> ve </a:t>
            </a:r>
            <a:r>
              <a:rPr lang="tr-TR" dirty="0" err="1" smtClean="0">
                <a:latin typeface="Century Gothic" pitchFamily="34" charset="0"/>
              </a:rPr>
              <a:t>Travmatik</a:t>
            </a:r>
            <a:r>
              <a:rPr lang="tr-TR" dirty="0" smtClean="0">
                <a:latin typeface="Century Gothic" pitchFamily="34" charset="0"/>
              </a:rPr>
              <a:t> </a:t>
            </a:r>
            <a:r>
              <a:rPr lang="tr-TR" dirty="0" err="1" smtClean="0">
                <a:latin typeface="Century Gothic" pitchFamily="34" charset="0"/>
              </a:rPr>
              <a:t>Hemanjiyomlar</a:t>
            </a:r>
            <a:endParaRPr lang="tr-TR" dirty="0" smtClean="0">
              <a:latin typeface="Century Gothic" pitchFamily="34" charset="0"/>
            </a:endParaRPr>
          </a:p>
          <a:p>
            <a:pPr>
              <a:lnSpc>
                <a:spcPct val="120000"/>
              </a:lnSpc>
              <a:buFont typeface="Wingdings" pitchFamily="2" charset="2"/>
              <a:buChar char="ü"/>
            </a:pPr>
            <a:r>
              <a:rPr lang="tr-TR" b="1" dirty="0" err="1" smtClean="0">
                <a:latin typeface="Century Gothic" pitchFamily="34" charset="0"/>
              </a:rPr>
              <a:t>Hiperkeratoz</a:t>
            </a:r>
            <a:r>
              <a:rPr lang="tr-TR" b="1" dirty="0" smtClean="0">
                <a:latin typeface="Century Gothic" pitchFamily="34" charset="0"/>
              </a:rPr>
              <a:t>, </a:t>
            </a:r>
            <a:r>
              <a:rPr lang="tr-TR" b="1" dirty="0" err="1" smtClean="0">
                <a:latin typeface="Century Gothic" pitchFamily="34" charset="0"/>
              </a:rPr>
              <a:t>Eritroplazi</a:t>
            </a:r>
            <a:r>
              <a:rPr lang="tr-TR" b="1" dirty="0" smtClean="0">
                <a:latin typeface="Century Gothic" pitchFamily="34" charset="0"/>
              </a:rPr>
              <a:t> ve </a:t>
            </a:r>
            <a:r>
              <a:rPr lang="tr-TR" b="1" dirty="0" err="1" smtClean="0">
                <a:latin typeface="Century Gothic" pitchFamily="34" charset="0"/>
              </a:rPr>
              <a:t>Ülserasyonlar</a:t>
            </a:r>
            <a:endParaRPr lang="tr-TR" b="1" dirty="0" smtClean="0">
              <a:latin typeface="Century Gothic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85720" y="142852"/>
            <a:ext cx="8229600" cy="1143000"/>
          </a:xfrm>
        </p:spPr>
        <p:txBody>
          <a:bodyPr>
            <a:normAutofit/>
          </a:bodyPr>
          <a:lstStyle/>
          <a:p>
            <a:r>
              <a:rPr lang="tr-TR" sz="3200" dirty="0" smtClean="0">
                <a:latin typeface="Century Gothic" pitchFamily="34" charset="0"/>
              </a:rPr>
              <a:t>Cerrahi Hazırlık</a:t>
            </a:r>
            <a:endParaRPr lang="tr-TR" sz="3200" dirty="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1592</TotalTime>
  <Words>1749</Words>
  <Application>Microsoft Office PowerPoint</Application>
  <PresentationFormat>Ekran Gösterisi (4:3)</PresentationFormat>
  <Paragraphs>357</Paragraphs>
  <Slides>46</Slides>
  <Notes>1</Notes>
  <HiddenSlides>0</HiddenSlides>
  <MMClips>2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46</vt:i4>
      </vt:variant>
    </vt:vector>
  </HeadingPairs>
  <TitlesOfParts>
    <vt:vector size="56" baseType="lpstr">
      <vt:lpstr>Arial</vt:lpstr>
      <vt:lpstr>Calibri</vt:lpstr>
      <vt:lpstr>Century Gothic</vt:lpstr>
      <vt:lpstr>Courier New</vt:lpstr>
      <vt:lpstr>Lucida Sans Unicode</vt:lpstr>
      <vt:lpstr>Verdana</vt:lpstr>
      <vt:lpstr>Wingdings</vt:lpstr>
      <vt:lpstr>Wingdings 2</vt:lpstr>
      <vt:lpstr>Wingdings 3</vt:lpstr>
      <vt:lpstr>Kalabalık</vt:lpstr>
      <vt:lpstr>HAREKETLİ BÖLÜMLÜ PROTEZLERDE  AĞIZ HAZIRLIĞI</vt:lpstr>
      <vt:lpstr>HAREKETLİ BÖLÜMLÜ PROTEZLERDE  AĞIZ HAZIRLIĞI</vt:lpstr>
      <vt:lpstr>AĞIZ HAZIRLIĞININ TANIMI</vt:lpstr>
      <vt:lpstr>AĞIZ HAZIRLIĞININ TANIMI</vt:lpstr>
      <vt:lpstr>AĞIZ HAZIRLIĞININ AMACI</vt:lpstr>
      <vt:lpstr>AĞIZ HAZIRLIĞI HANGİ AŞAMADA YAPILIR?</vt:lpstr>
      <vt:lpstr>HAREKETLİ BÖLÜMLÜ PROTEZLERİN KLİNİK VE LABORATUVAR YAPIM AŞAMALARI</vt:lpstr>
      <vt:lpstr>AĞIZ HAZIRLIĞI BASAMAKLARI</vt:lpstr>
      <vt:lpstr>Cerrahi Hazırlık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Diş destekli ve serbest sonlu protezlerdeki rehber düzlem hazırlığı farklıdır.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Tırnak yuvaları, planlama esnasında, teşhis modelindeki destek dişler üzerinde kırmızı kalemle işaretlenir.</vt:lpstr>
      <vt:lpstr>PowerPoint Sunusu</vt:lpstr>
      <vt:lpstr>PowerPoint Sunusu</vt:lpstr>
      <vt:lpstr>PowerPoint Sunusu</vt:lpstr>
      <vt:lpstr>Kron üzerinde  singulum tırnak yuvası</vt:lpstr>
      <vt:lpstr>Tam Kron Gerektiren Destek Dişlerde Protetik Hazırlıklar</vt:lpstr>
      <vt:lpstr>PowerPoint Sunusu</vt:lpstr>
      <vt:lpstr>Tutucu bölgeler</vt:lpstr>
      <vt:lpstr>PowerPoint Sunusu</vt:lpstr>
      <vt:lpstr>PowerPoint Sunusu</vt:lpstr>
      <vt:lpstr>PowerPoint Sunusu</vt:lpstr>
      <vt:lpstr>Stabilizasyon kolları için hazırlık</vt:lpstr>
      <vt:lpstr>Stabilizasyon kolları ve tırnak yuvası hazırlığı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HAREKETLİ BÖLÜMLÜ PROTEZLERDE  AĞIZ HAZIRLIĞI</dc:title>
  <dc:creator>Ayben Şentürk</dc:creator>
  <cp:lastModifiedBy>FUNDAAKALTAN</cp:lastModifiedBy>
  <cp:revision>144</cp:revision>
  <dcterms:created xsi:type="dcterms:W3CDTF">2012-09-19T16:58:24Z</dcterms:created>
  <dcterms:modified xsi:type="dcterms:W3CDTF">2020-01-31T08:37:01Z</dcterms:modified>
</cp:coreProperties>
</file>