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5"/>
  </p:notesMasterIdLst>
  <p:sldIdLst>
    <p:sldId id="271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289" r:id="rId23"/>
    <p:sldId id="290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7.10.15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>2. Bölüm:</a:t>
            </a:r>
            <a:br>
              <a:rPr lang="tr-TR" sz="3200" b="1" dirty="0" smtClean="0"/>
            </a:br>
            <a:r>
              <a:rPr lang="tr-TR" sz="3200" b="1" dirty="0" smtClean="0"/>
              <a:t>Ekonomik Bir Birim Olarak İşletme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AutoNum type="arabicPeriod"/>
            </a:pP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 </a:t>
            </a:r>
          </a:p>
          <a:p>
            <a:pPr marL="36576" indent="0">
              <a:buNone/>
            </a:pPr>
            <a:r>
              <a:rPr lang="en-US" dirty="0" err="1"/>
              <a:t>Kâr</a:t>
            </a:r>
            <a:r>
              <a:rPr lang="en-US" dirty="0"/>
              <a:t> =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Gider</a:t>
            </a:r>
            <a:endParaRPr lang="en-US" dirty="0" smtClean="0"/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r>
              <a:rPr lang="en-US" dirty="0" smtClean="0"/>
              <a:t>NOT: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örgütler</a:t>
            </a:r>
            <a:r>
              <a:rPr lang="en-US" dirty="0" smtClean="0"/>
              <a:t> </a:t>
            </a: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gütmeden</a:t>
            </a:r>
            <a:r>
              <a:rPr lang="en-US" dirty="0" smtClean="0"/>
              <a:t> de </a:t>
            </a:r>
            <a:r>
              <a:rPr lang="en-US" dirty="0" err="1" smtClean="0"/>
              <a:t>faaliyetlerine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,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kurumları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sivil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.</a:t>
            </a:r>
            <a:endParaRPr lang="en-US" dirty="0"/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3799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İşletmenin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r>
              <a:rPr lang="en-US" dirty="0"/>
              <a:t> </a:t>
            </a:r>
            <a:r>
              <a:rPr lang="en-US" dirty="0" err="1"/>
              <a:t>nelerdir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…</a:t>
            </a:r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r>
              <a:rPr lang="en-US" dirty="0" err="1" smtClean="0"/>
              <a:t>İşletmenin</a:t>
            </a:r>
            <a:r>
              <a:rPr lang="en-US" dirty="0" smtClean="0"/>
              <a:t> en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amaçlarından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maksimizasyonudur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azı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(</a:t>
            </a:r>
            <a:r>
              <a:rPr lang="en-US" dirty="0" err="1" smtClean="0"/>
              <a:t>oligopol</a:t>
            </a:r>
            <a:r>
              <a:rPr lang="en-US" dirty="0" smtClean="0"/>
              <a:t> </a:t>
            </a:r>
            <a:r>
              <a:rPr lang="en-US" dirty="0" err="1" smtClean="0"/>
              <a:t>piyasaları</a:t>
            </a:r>
            <a:r>
              <a:rPr lang="en-US" dirty="0" smtClean="0"/>
              <a:t>)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maksimizasyonu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belli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r>
              <a:rPr lang="en-US" dirty="0" smtClean="0"/>
              <a:t>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etmektir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70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İşletmenin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r>
              <a:rPr lang="en-US" dirty="0"/>
              <a:t> </a:t>
            </a:r>
            <a:r>
              <a:rPr lang="en-US" dirty="0" err="1"/>
              <a:t>nelerdir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r>
              <a:rPr lang="en-US" dirty="0" smtClean="0"/>
              <a:t>…</a:t>
            </a:r>
          </a:p>
          <a:p>
            <a:pPr marL="36576" indent="0">
              <a:buNone/>
            </a:pPr>
            <a:r>
              <a:rPr lang="en-US" dirty="0" smtClean="0"/>
              <a:t>Modern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anlayışıyla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r>
              <a:rPr lang="en-US" dirty="0" smtClean="0"/>
              <a:t>.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büyüdükçe</a:t>
            </a:r>
            <a:r>
              <a:rPr lang="en-US" dirty="0" smtClean="0"/>
              <a:t>,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yalnızca</a:t>
            </a:r>
            <a:r>
              <a:rPr lang="en-US" dirty="0" smtClean="0"/>
              <a:t> </a:t>
            </a:r>
            <a:r>
              <a:rPr lang="en-US" dirty="0" err="1" smtClean="0"/>
              <a:t>girişimciye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o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gruplarına</a:t>
            </a:r>
            <a:r>
              <a:rPr lang="en-US" dirty="0" smtClean="0"/>
              <a:t> da </a:t>
            </a:r>
            <a:r>
              <a:rPr lang="en-US" dirty="0" err="1" smtClean="0"/>
              <a:t>menfaat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361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İşletmenin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r>
              <a:rPr lang="en-US" dirty="0"/>
              <a:t> </a:t>
            </a:r>
            <a:r>
              <a:rPr lang="en-US" dirty="0" err="1"/>
              <a:t>nelerdir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r>
              <a:rPr lang="en-US" dirty="0" smtClean="0"/>
              <a:t>…</a:t>
            </a:r>
          </a:p>
          <a:p>
            <a:pPr marL="36576" indent="0">
              <a:buNone/>
            </a:pP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r>
              <a:rPr lang="en-US" dirty="0" smtClean="0"/>
              <a:t>: </a:t>
            </a:r>
          </a:p>
          <a:p>
            <a:pPr marL="36576" indent="0">
              <a:buNone/>
            </a:pPr>
            <a:r>
              <a:rPr lang="en-US" dirty="0" err="1" smtClean="0"/>
              <a:t>Örgütsel</a:t>
            </a:r>
            <a:r>
              <a:rPr lang="en-US" dirty="0" smtClean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sorumluluk</a:t>
            </a:r>
            <a:r>
              <a:rPr lang="en-US" dirty="0"/>
              <a:t>, </a:t>
            </a:r>
            <a:r>
              <a:rPr lang="en-US" dirty="0" err="1"/>
              <a:t>örgütlerin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faaliyet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alanları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refahın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geliştirilmesi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yapmakla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oldukları</a:t>
            </a:r>
            <a:r>
              <a:rPr lang="en-US" dirty="0"/>
              <a:t> </a:t>
            </a:r>
            <a:r>
              <a:rPr lang="en-US" dirty="0" err="1"/>
              <a:t>faaliyetlerin</a:t>
            </a:r>
            <a:r>
              <a:rPr lang="en-US" dirty="0"/>
              <a:t> </a:t>
            </a:r>
            <a:r>
              <a:rPr lang="en-US" dirty="0" err="1"/>
              <a:t>araştırılmasına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29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İşletmenin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r>
              <a:rPr lang="en-US" dirty="0"/>
              <a:t> </a:t>
            </a:r>
            <a:r>
              <a:rPr lang="en-US" dirty="0" err="1"/>
              <a:t>nelerdir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r>
              <a:rPr lang="en-US" dirty="0" smtClean="0"/>
              <a:t>…</a:t>
            </a:r>
          </a:p>
          <a:p>
            <a:r>
              <a:rPr lang="en-US" dirty="0" err="1" smtClean="0"/>
              <a:t>Ortaklara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payı</a:t>
            </a:r>
            <a:endParaRPr lang="en-US" dirty="0" smtClean="0"/>
          </a:p>
          <a:p>
            <a:r>
              <a:rPr lang="en-US" dirty="0" err="1" smtClean="0"/>
              <a:t>Personele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ücret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şartları</a:t>
            </a:r>
            <a:endParaRPr lang="en-US" dirty="0" smtClean="0"/>
          </a:p>
          <a:p>
            <a:r>
              <a:rPr lang="en-US" dirty="0" err="1" smtClean="0"/>
              <a:t>Tüketicilere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kaliteli</a:t>
            </a:r>
            <a:r>
              <a:rPr lang="en-US" dirty="0" smtClean="0"/>
              <a:t> mal</a:t>
            </a:r>
          </a:p>
          <a:p>
            <a:r>
              <a:rPr lang="en-US" dirty="0" err="1" smtClean="0"/>
              <a:t>Hammadde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satıcılarına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endParaRPr lang="en-US" dirty="0" smtClean="0"/>
          </a:p>
          <a:p>
            <a:r>
              <a:rPr lang="en-US" dirty="0" err="1" smtClean="0"/>
              <a:t>Çevreyi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insanı</a:t>
            </a:r>
            <a:r>
              <a:rPr lang="en-US" dirty="0" smtClean="0"/>
              <a:t> </a:t>
            </a:r>
            <a:r>
              <a:rPr lang="en-US" dirty="0" err="1" smtClean="0"/>
              <a:t>koruma</a:t>
            </a:r>
            <a:r>
              <a:rPr lang="en-US" dirty="0" smtClean="0"/>
              <a:t>,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endParaRPr lang="en-US" dirty="0" smtClean="0"/>
          </a:p>
          <a:p>
            <a:r>
              <a:rPr lang="en-US" dirty="0" err="1" smtClean="0"/>
              <a:t>Devlete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endParaRPr lang="en-US" dirty="0" smtClean="0"/>
          </a:p>
          <a:p>
            <a:endParaRPr lang="en-US" dirty="0"/>
          </a:p>
          <a:p>
            <a:pPr marL="36576" indent="0">
              <a:buNone/>
            </a:pP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büyüyüp</a:t>
            </a:r>
            <a:r>
              <a:rPr lang="en-US" dirty="0" smtClean="0"/>
              <a:t> </a:t>
            </a:r>
            <a:r>
              <a:rPr lang="en-US" dirty="0" err="1" smtClean="0"/>
              <a:t>karmaşıklaştıkça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grupları</a:t>
            </a:r>
            <a:r>
              <a:rPr lang="en-US" dirty="0" smtClean="0"/>
              <a:t> da </a:t>
            </a:r>
            <a:r>
              <a:rPr lang="en-US" dirty="0" err="1" smtClean="0"/>
              <a:t>kalabalıklaşır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r>
              <a:rPr lang="en-US" dirty="0" smtClean="0"/>
              <a:t> </a:t>
            </a:r>
            <a:r>
              <a:rPr lang="en-US" dirty="0" err="1" smtClean="0"/>
              <a:t>üstlenmek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hale </a:t>
            </a:r>
            <a:r>
              <a:rPr lang="en-US" dirty="0" err="1" smtClean="0"/>
              <a:t>gelir</a:t>
            </a:r>
            <a:r>
              <a:rPr lang="en-US" dirty="0" smtClean="0"/>
              <a:t>,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de </a:t>
            </a:r>
            <a:r>
              <a:rPr lang="en-US" dirty="0" err="1" smtClean="0"/>
              <a:t>büyür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075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İşletmenin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r>
              <a:rPr lang="en-US" dirty="0"/>
              <a:t> </a:t>
            </a:r>
            <a:r>
              <a:rPr lang="en-US" dirty="0" err="1"/>
              <a:t>nelerdir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varlığını</a:t>
            </a:r>
            <a:r>
              <a:rPr lang="en-US" dirty="0" smtClean="0"/>
              <a:t> </a:t>
            </a:r>
            <a:r>
              <a:rPr lang="en-US" dirty="0" err="1" smtClean="0"/>
              <a:t>sürdürmesi</a:t>
            </a:r>
            <a:r>
              <a:rPr lang="en-US" dirty="0" smtClean="0"/>
              <a:t>, </a:t>
            </a:r>
            <a:r>
              <a:rPr lang="en-US" dirty="0" err="1" smtClean="0"/>
              <a:t>büyüme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08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 err="1" smtClean="0"/>
              <a:t>Üretim</a:t>
            </a:r>
            <a:r>
              <a:rPr lang="en-US" dirty="0" smtClean="0"/>
              <a:t>:</a:t>
            </a:r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r>
              <a:rPr lang="en-US" dirty="0" smtClean="0"/>
              <a:t>Q = f(E, S, </a:t>
            </a:r>
            <a:r>
              <a:rPr lang="en-US" dirty="0" err="1" smtClean="0"/>
              <a:t>Dk</a:t>
            </a:r>
            <a:r>
              <a:rPr lang="en-US" dirty="0" smtClean="0"/>
              <a:t>, Y)</a:t>
            </a:r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kaynaklar</a:t>
            </a:r>
            <a:r>
              <a:rPr lang="en-US" dirty="0" smtClean="0"/>
              <a:t>; </a:t>
            </a:r>
          </a:p>
          <a:p>
            <a:pPr marL="36576" indent="0">
              <a:buNone/>
            </a:pPr>
            <a:r>
              <a:rPr lang="en-US" dirty="0"/>
              <a:t>	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r>
              <a:rPr lang="en-US" dirty="0" smtClean="0"/>
              <a:t> – </a:t>
            </a:r>
            <a:r>
              <a:rPr lang="en-US" dirty="0" err="1" smtClean="0"/>
              <a:t>beşeri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dirty="0" smtClean="0"/>
          </a:p>
          <a:p>
            <a:pPr marL="36576" indent="0">
              <a:buNone/>
            </a:pPr>
            <a:r>
              <a:rPr lang="en-US" dirty="0" smtClean="0"/>
              <a:t>	</a:t>
            </a:r>
            <a:r>
              <a:rPr lang="en-US" sz="2400" dirty="0" err="1" smtClean="0"/>
              <a:t>maddi</a:t>
            </a:r>
            <a:r>
              <a:rPr lang="en-US" sz="2400" dirty="0" smtClean="0"/>
              <a:t> </a:t>
            </a:r>
            <a:r>
              <a:rPr lang="en-US" sz="2400" dirty="0" err="1"/>
              <a:t>faktörler</a:t>
            </a:r>
            <a:r>
              <a:rPr lang="en-US" sz="2400" dirty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nakdi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faktörler</a:t>
            </a:r>
            <a:r>
              <a:rPr lang="en-US" sz="2400" dirty="0" smtClean="0"/>
              <a:t> – </a:t>
            </a:r>
            <a:r>
              <a:rPr lang="en-US" sz="2400" dirty="0" err="1"/>
              <a:t>beşeri</a:t>
            </a:r>
            <a:r>
              <a:rPr lang="en-US" sz="2400" dirty="0"/>
              <a:t> </a:t>
            </a:r>
            <a:r>
              <a:rPr lang="en-US" sz="2400" dirty="0" err="1" smtClean="0"/>
              <a:t>faktörler</a:t>
            </a:r>
            <a:endParaRPr lang="en-US" sz="2400" dirty="0" smtClean="0"/>
          </a:p>
          <a:p>
            <a:pPr marL="36576" indent="0">
              <a:buNone/>
            </a:pPr>
            <a:endParaRPr lang="en-US" sz="2400" dirty="0"/>
          </a:p>
          <a:p>
            <a:pPr marL="36576" indent="0">
              <a:buNone/>
            </a:pPr>
            <a:endParaRPr lang="en-US" sz="2400" dirty="0" smtClean="0"/>
          </a:p>
          <a:p>
            <a:pPr marL="36576" indent="0">
              <a:buNone/>
            </a:pPr>
            <a:endParaRPr lang="en-US" sz="2400" dirty="0"/>
          </a:p>
          <a:p>
            <a:pPr marL="36576" indent="0">
              <a:buNone/>
            </a:pPr>
            <a:endParaRPr lang="en-US" sz="2400" dirty="0" smtClean="0"/>
          </a:p>
          <a:p>
            <a:pPr marL="36576" indent="0">
              <a:buNone/>
            </a:pPr>
            <a:r>
              <a:rPr lang="en-US" dirty="0"/>
              <a:t>	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ayrılabilirler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405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Çevresi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 err="1" smtClean="0"/>
              <a:t>Çevre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topluluğu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şartların</a:t>
            </a:r>
            <a:r>
              <a:rPr lang="en-US" dirty="0" smtClean="0"/>
              <a:t> </a:t>
            </a:r>
            <a:r>
              <a:rPr lang="en-US" dirty="0" err="1" smtClean="0"/>
              <a:t>toplamıdır</a:t>
            </a:r>
            <a:r>
              <a:rPr lang="en-US" dirty="0" smtClean="0"/>
              <a:t>.</a:t>
            </a:r>
          </a:p>
          <a:p>
            <a:pPr marL="36576" indent="0">
              <a:buNone/>
            </a:pPr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çevresi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endParaRPr lang="en-US" dirty="0" smtClean="0"/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endParaRPr lang="en-US" dirty="0" smtClean="0"/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endParaRPr lang="en-US" dirty="0" smtClean="0"/>
          </a:p>
          <a:p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86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biliminin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soruları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 </a:t>
            </a:r>
            <a:r>
              <a:rPr lang="en-US" dirty="0" err="1" smtClean="0"/>
              <a:t>üretilecek</a:t>
            </a:r>
            <a:r>
              <a:rPr lang="en-US" dirty="0" smtClean="0"/>
              <a:t>?</a:t>
            </a:r>
          </a:p>
          <a:p>
            <a:r>
              <a:rPr lang="en-US" dirty="0" err="1"/>
              <a:t>N</a:t>
            </a:r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üretilecek</a:t>
            </a:r>
            <a:r>
              <a:rPr lang="en-US" dirty="0" smtClean="0"/>
              <a:t>?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miktarda</a:t>
            </a:r>
            <a:r>
              <a:rPr lang="en-US" dirty="0" smtClean="0"/>
              <a:t> </a:t>
            </a:r>
            <a:r>
              <a:rPr lang="en-US" dirty="0" err="1" smtClean="0"/>
              <a:t>üretilecek</a:t>
            </a:r>
            <a:r>
              <a:rPr lang="en-US" dirty="0" smtClean="0"/>
              <a:t>?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maliyetle</a:t>
            </a:r>
            <a:r>
              <a:rPr lang="en-US" dirty="0" smtClean="0"/>
              <a:t> </a:t>
            </a:r>
            <a:r>
              <a:rPr lang="en-US" dirty="0" err="1" smtClean="0"/>
              <a:t>üretilecek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60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/>
              <a:t>Ekonomik</a:t>
            </a:r>
            <a:r>
              <a:rPr lang="en-US" sz="2800" dirty="0" smtClean="0"/>
              <a:t> </a:t>
            </a:r>
            <a:r>
              <a:rPr lang="en-US" sz="2800" dirty="0" err="1" smtClean="0"/>
              <a:t>Faaliyetlerin</a:t>
            </a:r>
            <a:r>
              <a:rPr lang="en-US" sz="2800" dirty="0" smtClean="0"/>
              <a:t> </a:t>
            </a:r>
            <a:r>
              <a:rPr lang="en-US" sz="2800" dirty="0" err="1" smtClean="0"/>
              <a:t>Döngüsel</a:t>
            </a:r>
            <a:r>
              <a:rPr lang="en-US" sz="2800" dirty="0" smtClean="0"/>
              <a:t> </a:t>
            </a:r>
            <a:r>
              <a:rPr lang="en-US" sz="2800" dirty="0" err="1" smtClean="0"/>
              <a:t>Akımı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ellipse">
            <a:avLst/>
          </a:prstGeom>
        </p:spPr>
        <p:txBody>
          <a:bodyPr>
            <a:normAutofit/>
          </a:bodyPr>
          <a:lstStyle/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403648" y="2996952"/>
            <a:ext cx="1512168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Ev</a:t>
            </a:r>
            <a:r>
              <a:rPr lang="en-US" dirty="0" smtClean="0"/>
              <a:t> </a:t>
            </a:r>
            <a:r>
              <a:rPr lang="en-US" dirty="0" err="1" smtClean="0"/>
              <a:t>Halkı</a:t>
            </a:r>
            <a:endParaRPr lang="en-US" dirty="0" smtClean="0"/>
          </a:p>
          <a:p>
            <a:pPr algn="ctr"/>
            <a:r>
              <a:rPr lang="en-US" sz="1400" dirty="0" smtClean="0"/>
              <a:t>(Mal &amp; </a:t>
            </a:r>
            <a:r>
              <a:rPr lang="en-US" sz="1400" dirty="0" err="1" smtClean="0"/>
              <a:t>Hizmet</a:t>
            </a:r>
            <a:r>
              <a:rPr lang="en-US" sz="1400" dirty="0" smtClean="0"/>
              <a:t> </a:t>
            </a:r>
            <a:r>
              <a:rPr lang="en-US" sz="1400" dirty="0" err="1" smtClean="0"/>
              <a:t>Tüketimi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156176" y="2996952"/>
            <a:ext cx="1512168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Firmalar</a:t>
            </a:r>
            <a:endParaRPr lang="en-US" dirty="0" smtClean="0"/>
          </a:p>
          <a:p>
            <a:pPr algn="ctr"/>
            <a:r>
              <a:rPr lang="en-US" sz="1400" dirty="0" smtClean="0"/>
              <a:t>(Mal &amp; </a:t>
            </a:r>
            <a:r>
              <a:rPr lang="en-US" sz="1400" dirty="0" err="1" smtClean="0"/>
              <a:t>Hizmet</a:t>
            </a:r>
            <a:r>
              <a:rPr lang="en-US" sz="1400" dirty="0" smtClean="0"/>
              <a:t> </a:t>
            </a:r>
            <a:r>
              <a:rPr lang="en-US" sz="1400" dirty="0" err="1" smtClean="0"/>
              <a:t>Üretimi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3707904" y="1484784"/>
            <a:ext cx="1512168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Ürün</a:t>
            </a:r>
            <a:r>
              <a:rPr lang="en-US" dirty="0" smtClean="0"/>
              <a:t> (mal &amp; </a:t>
            </a:r>
            <a:r>
              <a:rPr lang="en-US" dirty="0" err="1" smtClean="0"/>
              <a:t>hizmetler</a:t>
            </a:r>
            <a:r>
              <a:rPr lang="en-US" dirty="0" smtClean="0"/>
              <a:t>) </a:t>
            </a:r>
            <a:r>
              <a:rPr lang="en-US" dirty="0" err="1" smtClean="0"/>
              <a:t>Piyasası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851920" y="5085184"/>
            <a:ext cx="1512168" cy="10801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(</a:t>
            </a:r>
            <a:r>
              <a:rPr lang="en-US" dirty="0" err="1" smtClean="0"/>
              <a:t>Üretim</a:t>
            </a:r>
            <a:r>
              <a:rPr lang="en-US" dirty="0" smtClean="0"/>
              <a:t>) </a:t>
            </a:r>
            <a:r>
              <a:rPr lang="en-US" dirty="0" err="1" smtClean="0"/>
              <a:t>Faktör</a:t>
            </a:r>
            <a:r>
              <a:rPr lang="en-US" dirty="0" smtClean="0"/>
              <a:t> </a:t>
            </a:r>
            <a:r>
              <a:rPr lang="en-US" dirty="0" err="1" smtClean="0"/>
              <a:t>Piyasaları</a:t>
            </a:r>
            <a:endParaRPr lang="en-US" sz="1400" dirty="0"/>
          </a:p>
        </p:txBody>
      </p:sp>
      <p:sp>
        <p:nvSpPr>
          <p:cNvPr id="8" name="Bent Arrow 7"/>
          <p:cNvSpPr/>
          <p:nvPr/>
        </p:nvSpPr>
        <p:spPr>
          <a:xfrm>
            <a:off x="1763688" y="1772816"/>
            <a:ext cx="1656184" cy="1008112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para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Bent Arrow 8"/>
          <p:cNvSpPr/>
          <p:nvPr/>
        </p:nvSpPr>
        <p:spPr>
          <a:xfrm rot="5400000">
            <a:off x="5832140" y="1664804"/>
            <a:ext cx="792088" cy="1584176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para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Bent Arrow 10"/>
          <p:cNvSpPr/>
          <p:nvPr/>
        </p:nvSpPr>
        <p:spPr>
          <a:xfrm rot="10800000">
            <a:off x="5724128" y="4725144"/>
            <a:ext cx="1656184" cy="1008112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10799999"/>
              </a:camera>
              <a:lightRig rig="threePt" dir="t"/>
            </a:scene3d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Ödemeler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2" name="Bent Arrow 11"/>
          <p:cNvSpPr/>
          <p:nvPr/>
        </p:nvSpPr>
        <p:spPr>
          <a:xfrm rot="16200000">
            <a:off x="2159732" y="4401108"/>
            <a:ext cx="792088" cy="1584176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10799999"/>
              </a:camera>
              <a:lightRig rig="threePt" dir="t"/>
            </a:scene3d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Gelirler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Bent Arrow 15"/>
          <p:cNvSpPr/>
          <p:nvPr/>
        </p:nvSpPr>
        <p:spPr>
          <a:xfrm>
            <a:off x="5652120" y="1196752"/>
            <a:ext cx="2304256" cy="1296144"/>
          </a:xfrm>
          <a:prstGeom prst="bentArrow">
            <a:avLst/>
          </a:prstGeom>
          <a:scene3d>
            <a:camera prst="orthographicFront">
              <a:rot lat="0" lon="10799977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Bent Arrow 16"/>
          <p:cNvSpPr/>
          <p:nvPr/>
        </p:nvSpPr>
        <p:spPr>
          <a:xfrm>
            <a:off x="1619672" y="476672"/>
            <a:ext cx="1080120" cy="2736304"/>
          </a:xfrm>
          <a:prstGeom prst="bentArrow">
            <a:avLst/>
          </a:prstGeom>
          <a:scene3d>
            <a:camera prst="orthographicFront">
              <a:rot lat="0" lon="10799977" rev="540000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Bent Arrow 17"/>
          <p:cNvSpPr/>
          <p:nvPr/>
        </p:nvSpPr>
        <p:spPr>
          <a:xfrm rot="10800000">
            <a:off x="6372200" y="4293095"/>
            <a:ext cx="1080120" cy="2736304"/>
          </a:xfrm>
          <a:prstGeom prst="bentArrow">
            <a:avLst/>
          </a:prstGeom>
          <a:scene3d>
            <a:camera prst="orthographicFront">
              <a:rot lat="0" lon="10799977" rev="540000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Bent Arrow 18"/>
          <p:cNvSpPr/>
          <p:nvPr/>
        </p:nvSpPr>
        <p:spPr>
          <a:xfrm rot="10800000">
            <a:off x="1043608" y="5085184"/>
            <a:ext cx="2304256" cy="1296144"/>
          </a:xfrm>
          <a:prstGeom prst="bentArrow">
            <a:avLst/>
          </a:prstGeom>
          <a:scene3d>
            <a:camera prst="orthographicFront">
              <a:rot lat="0" lon="10799977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9672" y="1259468"/>
            <a:ext cx="2121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Mallar</a:t>
            </a:r>
            <a:r>
              <a:rPr lang="en-US" dirty="0" smtClean="0"/>
              <a:t> (</a:t>
            </a:r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 smtClean="0"/>
              <a:t>alıyor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156176" y="1331476"/>
            <a:ext cx="2288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Mallar</a:t>
            </a:r>
            <a:r>
              <a:rPr lang="en-US" dirty="0" smtClean="0"/>
              <a:t> (</a:t>
            </a:r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 smtClean="0"/>
              <a:t>satıyor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327769" y="5867980"/>
            <a:ext cx="1660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sunuyor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730205" y="5867980"/>
            <a:ext cx="2160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Emek</a:t>
            </a:r>
            <a:r>
              <a:rPr lang="en-US" dirty="0" smtClean="0"/>
              <a:t> satın </a:t>
            </a:r>
            <a:r>
              <a:rPr lang="en-US" dirty="0" err="1" smtClean="0"/>
              <a:t>alınıyor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03848" y="3356992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Tasarruf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228686" y="3347700"/>
            <a:ext cx="91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Yatırım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496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endParaRPr lang="en-US" dirty="0" smtClean="0"/>
          </a:p>
          <a:p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endParaRPr lang="en-US" dirty="0" smtClean="0"/>
          </a:p>
          <a:p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çevresi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içindeki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endParaRPr lang="en-US" dirty="0" smtClean="0"/>
          </a:p>
          <a:p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İlletmenin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r>
              <a:rPr lang="en-US" dirty="0" smtClean="0"/>
              <a:t>, </a:t>
            </a:r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fonksiyonlarını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 </a:t>
            </a:r>
            <a:r>
              <a:rPr lang="en-US" dirty="0" err="1" smtClean="0"/>
              <a:t>Işletmelerde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6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şunlardır</a:t>
            </a:r>
            <a:r>
              <a:rPr lang="en-US" dirty="0" smtClean="0"/>
              <a:t>.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Yönetim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Üretim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Pazarlama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Finans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Muhasebe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endParaRPr lang="en-US" dirty="0"/>
          </a:p>
          <a:p>
            <a:pPr marL="36576" indent="0">
              <a:buNone/>
            </a:pPr>
            <a:r>
              <a:rPr lang="en-US" dirty="0" smtClean="0"/>
              <a:t>	**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Geliştirme</a:t>
            </a:r>
            <a:endParaRPr lang="en-US" dirty="0" smtClean="0"/>
          </a:p>
          <a:p>
            <a:pPr marL="36576" indent="0">
              <a:buNone/>
            </a:pPr>
            <a:r>
              <a:rPr lang="en-US" dirty="0"/>
              <a:t>	</a:t>
            </a:r>
            <a:r>
              <a:rPr lang="en-US" dirty="0" smtClean="0"/>
              <a:t>** </a:t>
            </a:r>
            <a:r>
              <a:rPr lang="en-US" dirty="0" err="1"/>
              <a:t>H</a:t>
            </a:r>
            <a:r>
              <a:rPr lang="en-US" dirty="0" err="1" smtClean="0"/>
              <a:t>alkla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50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475656" y="1268760"/>
            <a:ext cx="5256584" cy="496855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95736" y="1988840"/>
            <a:ext cx="3816424" cy="352839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Finans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r>
              <a:rPr lang="en-US" dirty="0" smtClean="0"/>
              <a:t> </a:t>
            </a:r>
            <a:r>
              <a:rPr lang="en-US" dirty="0" err="1" smtClean="0"/>
              <a:t>halkla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843808" y="2564904"/>
            <a:ext cx="2520280" cy="24482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Üretim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err="1" smtClean="0"/>
              <a:t>pazarlama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419872" y="3140968"/>
            <a:ext cx="1368152" cy="129614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tüketici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63888" y="1484784"/>
            <a:ext cx="12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YÖNETİM</a:t>
            </a:r>
          </a:p>
        </p:txBody>
      </p:sp>
      <p:sp>
        <p:nvSpPr>
          <p:cNvPr id="9" name="TextBox 8"/>
          <p:cNvSpPr txBox="1"/>
          <p:nvPr/>
        </p:nvSpPr>
        <p:spPr>
          <a:xfrm rot="18240408">
            <a:off x="2376853" y="2729586"/>
            <a:ext cx="87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8000"/>
                </a:solidFill>
              </a:rPr>
              <a:t>Finans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754605">
            <a:off x="3762972" y="1975911"/>
            <a:ext cx="1275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8000"/>
                </a:solidFill>
              </a:rPr>
              <a:t>İnsan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</a:p>
          <a:p>
            <a:pPr algn="ctr"/>
            <a:r>
              <a:rPr lang="en-US" dirty="0" err="1" smtClean="0">
                <a:solidFill>
                  <a:srgbClr val="008000"/>
                </a:solidFill>
              </a:rPr>
              <a:t>Kaynakları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5058802">
            <a:off x="5364838" y="3415535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008000"/>
                </a:solidFill>
              </a:rPr>
              <a:t>Halkla</a:t>
            </a:r>
            <a:endParaRPr lang="en-US" sz="1400" dirty="0">
              <a:solidFill>
                <a:srgbClr val="008000"/>
              </a:solidFill>
            </a:endParaRPr>
          </a:p>
          <a:p>
            <a:r>
              <a:rPr lang="en-US" sz="1400" dirty="0" err="1" smtClean="0">
                <a:solidFill>
                  <a:srgbClr val="008000"/>
                </a:solidFill>
              </a:rPr>
              <a:t>İlişkiler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0136792">
            <a:off x="3886734" y="4824548"/>
            <a:ext cx="1640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008000"/>
                </a:solidFill>
              </a:rPr>
              <a:t>Araştırma</a:t>
            </a:r>
            <a:r>
              <a:rPr lang="en-US" sz="1400" dirty="0" smtClean="0">
                <a:solidFill>
                  <a:srgbClr val="008000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rgbClr val="008000"/>
                </a:solidFill>
              </a:rPr>
              <a:t>Geliştirme</a:t>
            </a:r>
            <a:r>
              <a:rPr lang="en-US" sz="1400" dirty="0" smtClean="0">
                <a:solidFill>
                  <a:srgbClr val="008000"/>
                </a:solidFill>
              </a:rPr>
              <a:t> (</a:t>
            </a:r>
            <a:r>
              <a:rPr lang="en-US" sz="1400" dirty="0" err="1" smtClean="0">
                <a:solidFill>
                  <a:srgbClr val="008000"/>
                </a:solidFill>
              </a:rPr>
              <a:t>Ar-Ge</a:t>
            </a:r>
            <a:r>
              <a:rPr lang="en-US" sz="1400" dirty="0" smtClean="0">
                <a:solidFill>
                  <a:srgbClr val="008000"/>
                </a:solidFill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 rot="3546257">
            <a:off x="2119056" y="4240931"/>
            <a:ext cx="12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8000"/>
                </a:solidFill>
              </a:rPr>
              <a:t>Muhasebe</a:t>
            </a:r>
            <a:endParaRPr lang="en-US" dirty="0" smtClean="0">
              <a:solidFill>
                <a:srgbClr val="008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894497" y="3864539"/>
            <a:ext cx="822960" cy="82296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283968" y="4221088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189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smtClean="0"/>
              <a:t>ÖDEVVV!!!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467600" cy="4525963"/>
          </a:xfrm>
        </p:spPr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pic>
        <p:nvPicPr>
          <p:cNvPr id="6" name="Picture 5" descr="j01789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47464"/>
            <a:ext cx="2438400" cy="3657600"/>
          </a:xfrm>
          <a:prstGeom prst="rect">
            <a:avLst/>
          </a:prstGeom>
        </p:spPr>
      </p:pic>
      <p:pic>
        <p:nvPicPr>
          <p:cNvPr id="7" name="Picture 6" descr="AA02005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84" y="3757000"/>
            <a:ext cx="3121152" cy="2624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4093" y="1052736"/>
            <a:ext cx="430413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1. TUİK </a:t>
            </a:r>
            <a:r>
              <a:rPr lang="en-US" sz="2000" dirty="0" err="1" smtClean="0"/>
              <a:t>sayfasına</a:t>
            </a:r>
            <a:r>
              <a:rPr lang="en-US" sz="2000" dirty="0" smtClean="0"/>
              <a:t> </a:t>
            </a:r>
            <a:r>
              <a:rPr lang="en-US" sz="2000" dirty="0" err="1" smtClean="0"/>
              <a:t>giriniz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Türkiye’de</a:t>
            </a:r>
            <a:r>
              <a:rPr lang="en-US" sz="2000" dirty="0" smtClean="0"/>
              <a:t> </a:t>
            </a:r>
            <a:r>
              <a:rPr lang="en-US" sz="2000" dirty="0" err="1" smtClean="0"/>
              <a:t>kaç</a:t>
            </a:r>
            <a:r>
              <a:rPr lang="en-US" sz="2000" dirty="0" smtClean="0"/>
              <a:t> </a:t>
            </a:r>
            <a:r>
              <a:rPr lang="en-US" sz="2000" dirty="0" err="1" smtClean="0"/>
              <a:t>işletme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olduğunu</a:t>
            </a:r>
            <a:r>
              <a:rPr lang="en-US" sz="2000" dirty="0" smtClean="0"/>
              <a:t> </a:t>
            </a:r>
            <a:r>
              <a:rPr lang="en-US" sz="2000" dirty="0" err="1" smtClean="0"/>
              <a:t>bulunuz</a:t>
            </a:r>
            <a:r>
              <a:rPr lang="en-US" sz="2000" dirty="0" smtClean="0"/>
              <a:t>. </a:t>
            </a:r>
          </a:p>
          <a:p>
            <a:endParaRPr lang="en-US" sz="2000" dirty="0" smtClean="0"/>
          </a:p>
          <a:p>
            <a:r>
              <a:rPr lang="en-US" sz="2000" dirty="0" smtClean="0"/>
              <a:t>2. “</a:t>
            </a:r>
            <a:r>
              <a:rPr lang="en-US" sz="2000" dirty="0" err="1" smtClean="0"/>
              <a:t>Ekonomik</a:t>
            </a:r>
            <a:r>
              <a:rPr lang="en-US" sz="2000" dirty="0" smtClean="0"/>
              <a:t> </a:t>
            </a:r>
            <a:r>
              <a:rPr lang="en-US" sz="2000" dirty="0" err="1" smtClean="0"/>
              <a:t>Faaliyetlerin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Döngüsel</a:t>
            </a:r>
            <a:r>
              <a:rPr lang="en-US" sz="2000" dirty="0" smtClean="0"/>
              <a:t> </a:t>
            </a:r>
            <a:r>
              <a:rPr lang="en-US" sz="2000" dirty="0" err="1" smtClean="0"/>
              <a:t>Akımı</a:t>
            </a:r>
            <a:r>
              <a:rPr lang="en-US" sz="2000" dirty="0" smtClean="0"/>
              <a:t>” (</a:t>
            </a:r>
            <a:r>
              <a:rPr lang="en-US" sz="2000" dirty="0" err="1" smtClean="0"/>
              <a:t>Ekonomik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Faaliyet</a:t>
            </a:r>
            <a:r>
              <a:rPr lang="en-US" sz="2000" dirty="0" smtClean="0"/>
              <a:t> </a:t>
            </a:r>
            <a:r>
              <a:rPr lang="en-US" sz="2000" dirty="0" err="1" smtClean="0"/>
              <a:t>Akım</a:t>
            </a:r>
            <a:r>
              <a:rPr lang="en-US" sz="2000" dirty="0" smtClean="0"/>
              <a:t> </a:t>
            </a:r>
            <a:r>
              <a:rPr lang="en-US" sz="2000" dirty="0" err="1" smtClean="0"/>
              <a:t>Şeması</a:t>
            </a:r>
            <a:r>
              <a:rPr lang="en-US" sz="2000" dirty="0" smtClean="0"/>
              <a:t>) ne </a:t>
            </a:r>
            <a:r>
              <a:rPr lang="en-US" sz="2000" dirty="0" err="1" smtClean="0"/>
              <a:t>demektir</a:t>
            </a:r>
            <a:r>
              <a:rPr lang="en-US" sz="2000" dirty="0" smtClean="0"/>
              <a:t>? </a:t>
            </a:r>
          </a:p>
          <a:p>
            <a:r>
              <a:rPr lang="en-US" sz="2000" dirty="0" err="1" smtClean="0"/>
              <a:t>Şekil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açıklayınız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0837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err="1" smtClean="0"/>
              <a:t>Teşekkürler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/>
              </a:rPr>
              <a:t>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3581" y="98219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U00537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24" y="1484783"/>
            <a:ext cx="4014200" cy="48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7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</a:p>
          <a:p>
            <a:pPr marL="36576" indent="0">
              <a:buNone/>
            </a:pPr>
            <a:r>
              <a:rPr lang="en-US" dirty="0" err="1" smtClean="0"/>
              <a:t>Başkalarının</a:t>
            </a:r>
            <a:r>
              <a:rPr lang="en-US" dirty="0" smtClean="0"/>
              <a:t> </a:t>
            </a:r>
            <a:r>
              <a:rPr lang="en-US" dirty="0" err="1" smtClean="0"/>
              <a:t>ihtiyaçlarını</a:t>
            </a:r>
            <a:r>
              <a:rPr lang="en-US" dirty="0" smtClean="0"/>
              <a:t> </a:t>
            </a:r>
            <a:r>
              <a:rPr lang="en-US" dirty="0" err="1" smtClean="0"/>
              <a:t>karşılamak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mal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üretmek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sahibine</a:t>
            </a:r>
            <a:r>
              <a:rPr lang="en-US" dirty="0" smtClean="0"/>
              <a:t> </a:t>
            </a: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faaliyet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birimdir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581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Müteşebbis</a:t>
            </a:r>
            <a:r>
              <a:rPr lang="en-US" dirty="0" smtClean="0"/>
              <a:t> (</a:t>
            </a:r>
            <a:r>
              <a:rPr lang="en-US" dirty="0" err="1" smtClean="0"/>
              <a:t>Girişimci</a:t>
            </a:r>
            <a:r>
              <a:rPr lang="en-US" dirty="0" smtClean="0"/>
              <a:t>)….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284984"/>
            <a:ext cx="7467600" cy="4525963"/>
          </a:xfrm>
        </p:spPr>
        <p:txBody>
          <a:bodyPr/>
          <a:lstStyle/>
          <a:p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davranır</a:t>
            </a:r>
            <a:r>
              <a:rPr lang="en-US" dirty="0" smtClean="0"/>
              <a:t>….</a:t>
            </a:r>
          </a:p>
          <a:p>
            <a:r>
              <a:rPr lang="en-US" dirty="0" err="1" smtClean="0"/>
              <a:t>Kaynakları</a:t>
            </a:r>
            <a:r>
              <a:rPr lang="en-US" dirty="0" smtClean="0"/>
              <a:t> en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…</a:t>
            </a:r>
          </a:p>
          <a:p>
            <a:r>
              <a:rPr lang="en-US" dirty="0" err="1" smtClean="0"/>
              <a:t>Maliyetleri</a:t>
            </a:r>
            <a:r>
              <a:rPr lang="en-US" dirty="0" smtClean="0"/>
              <a:t> minimum </a:t>
            </a:r>
            <a:r>
              <a:rPr lang="en-US" dirty="0" err="1" smtClean="0"/>
              <a:t>düzeyde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…</a:t>
            </a:r>
          </a:p>
          <a:p>
            <a:endParaRPr lang="en-US" dirty="0"/>
          </a:p>
        </p:txBody>
      </p:sp>
      <p:pic>
        <p:nvPicPr>
          <p:cNvPr id="4" name="Picture 3" descr="Unknow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68760"/>
            <a:ext cx="3960440" cy="263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47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ÜRETİM FAKTÖRLERİ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endParaRPr lang="en-US" sz="1700" dirty="0"/>
          </a:p>
        </p:txBody>
      </p:sp>
      <p:pic>
        <p:nvPicPr>
          <p:cNvPr id="4" name="Picture 3" descr="Unknow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6" b="-22483"/>
          <a:stretch/>
        </p:blipFill>
        <p:spPr>
          <a:xfrm>
            <a:off x="2244328" y="1628800"/>
            <a:ext cx="3479800" cy="248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03196" y="1268760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KAYNAKLAR</a:t>
            </a:r>
            <a:endParaRPr lang="en-US" dirty="0"/>
          </a:p>
        </p:txBody>
      </p:sp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645024"/>
            <a:ext cx="2160240" cy="1437542"/>
          </a:xfrm>
          <a:prstGeom prst="rect">
            <a:avLst/>
          </a:prstGeom>
        </p:spPr>
      </p:pic>
      <p:pic>
        <p:nvPicPr>
          <p:cNvPr id="8" name="Picture 7" descr="hseb not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301208"/>
            <a:ext cx="2085363" cy="1389373"/>
          </a:xfrm>
          <a:prstGeom prst="rect">
            <a:avLst/>
          </a:prstGeom>
        </p:spPr>
      </p:pic>
      <p:pic>
        <p:nvPicPr>
          <p:cNvPr id="9" name="Picture 8" descr="images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5024"/>
            <a:ext cx="2029668" cy="1520292"/>
          </a:xfrm>
          <a:prstGeom prst="rect">
            <a:avLst/>
          </a:prstGeom>
        </p:spPr>
      </p:pic>
      <p:pic>
        <p:nvPicPr>
          <p:cNvPr id="10" name="Picture 9" descr="Unknow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373216"/>
            <a:ext cx="2011676" cy="13386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56876" y="5661248"/>
            <a:ext cx="1428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Girişimcilik</a:t>
            </a:r>
            <a:r>
              <a:rPr lang="en-US" dirty="0" smtClean="0"/>
              <a:t> /</a:t>
            </a:r>
          </a:p>
          <a:p>
            <a:r>
              <a:rPr lang="en-US" dirty="0" err="1" smtClean="0"/>
              <a:t>kâr</a:t>
            </a: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7968" y="5446965"/>
            <a:ext cx="13516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Doğal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Kaynaklar</a:t>
            </a:r>
            <a:r>
              <a:rPr lang="en-US" dirty="0" smtClean="0"/>
              <a:t> /</a:t>
            </a:r>
          </a:p>
          <a:p>
            <a:pPr algn="ctr"/>
            <a:r>
              <a:rPr lang="en-US" dirty="0" smtClean="0"/>
              <a:t>rant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4982" y="4067780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Sermaye</a:t>
            </a:r>
            <a:r>
              <a:rPr lang="en-US" dirty="0" smtClean="0"/>
              <a:t> /</a:t>
            </a:r>
          </a:p>
          <a:p>
            <a:r>
              <a:rPr lang="en-US" dirty="0" err="1" smtClean="0"/>
              <a:t>faiz</a:t>
            </a: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395536" y="4211796"/>
            <a:ext cx="91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Emek</a:t>
            </a:r>
            <a:r>
              <a:rPr lang="en-US" dirty="0" smtClean="0"/>
              <a:t> /</a:t>
            </a:r>
          </a:p>
          <a:p>
            <a:r>
              <a:rPr lang="en-US" dirty="0" err="1" smtClean="0"/>
              <a:t>ücret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1608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bakımdan</a:t>
            </a:r>
            <a:r>
              <a:rPr lang="en-US" dirty="0"/>
              <a:t> </a:t>
            </a:r>
            <a:r>
              <a:rPr lang="en-US" dirty="0" err="1" smtClean="0"/>
              <a:t>işletme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</a:t>
            </a:r>
            <a:r>
              <a:rPr lang="en-US" dirty="0" err="1" smtClean="0"/>
              <a:t>ârlılık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verimlilik</a:t>
            </a:r>
            <a:r>
              <a:rPr lang="en-US" dirty="0" smtClean="0"/>
              <a:t> </a:t>
            </a:r>
            <a:r>
              <a:rPr lang="en-US" dirty="0" err="1" smtClean="0"/>
              <a:t>esaslarına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faaliyette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İŞLETME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08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ortamında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faaliyet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Başkalarının</a:t>
            </a:r>
            <a:r>
              <a:rPr lang="en-US" dirty="0" smtClean="0"/>
              <a:t> </a:t>
            </a:r>
            <a:r>
              <a:rPr lang="en-US" dirty="0" err="1" smtClean="0"/>
              <a:t>ihtiyaçlarını</a:t>
            </a:r>
            <a:r>
              <a:rPr lang="en-US" dirty="0" smtClean="0"/>
              <a:t> </a:t>
            </a:r>
            <a:r>
              <a:rPr lang="en-US" dirty="0" err="1" smtClean="0"/>
              <a:t>karşılarken</a:t>
            </a:r>
            <a:r>
              <a:rPr lang="en-US" dirty="0" smtClean="0"/>
              <a:t> </a:t>
            </a:r>
            <a:r>
              <a:rPr lang="en-US" dirty="0" err="1" smtClean="0"/>
              <a:t>sahibine</a:t>
            </a:r>
            <a:r>
              <a:rPr lang="en-US" dirty="0" smtClean="0"/>
              <a:t> </a:t>
            </a: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barındırır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Varlığını</a:t>
            </a:r>
            <a:r>
              <a:rPr lang="en-US" dirty="0" smtClean="0"/>
              <a:t> </a:t>
            </a:r>
            <a:r>
              <a:rPr lang="en-US" dirty="0" err="1" smtClean="0"/>
              <a:t>sürdürmek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büyümek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çaba</a:t>
            </a:r>
            <a:r>
              <a:rPr lang="en-US" dirty="0" smtClean="0"/>
              <a:t> </a:t>
            </a:r>
            <a:r>
              <a:rPr lang="en-US" dirty="0" err="1" smtClean="0"/>
              <a:t>sarfeden</a:t>
            </a:r>
            <a:r>
              <a:rPr lang="en-US" dirty="0" smtClean="0"/>
              <a:t> </a:t>
            </a:r>
            <a:r>
              <a:rPr lang="en-US" dirty="0" err="1" smtClean="0"/>
              <a:t>dinamik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yapıya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(</a:t>
            </a:r>
            <a:r>
              <a:rPr lang="en-US" dirty="0" err="1" smtClean="0"/>
              <a:t>karmaşık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yapıya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35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Varlığını</a:t>
            </a:r>
            <a:r>
              <a:rPr lang="en-US" dirty="0" smtClean="0"/>
              <a:t> </a:t>
            </a:r>
            <a:r>
              <a:rPr lang="en-US" dirty="0" err="1" smtClean="0"/>
              <a:t>sürdürme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683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endParaRPr lang="en-US" dirty="0" smtClean="0"/>
          </a:p>
          <a:p>
            <a:pPr marL="36576" indent="0">
              <a:buNone/>
            </a:pPr>
            <a:endParaRPr lang="en-US" dirty="0"/>
          </a:p>
          <a:p>
            <a:pPr marL="36576" indent="0">
              <a:buNone/>
            </a:pPr>
            <a:r>
              <a:rPr lang="en-US" dirty="0" err="1" smtClean="0"/>
              <a:t>Kâr</a:t>
            </a:r>
            <a:r>
              <a:rPr lang="en-US" dirty="0" smtClean="0"/>
              <a:t> = </a:t>
            </a:r>
            <a:r>
              <a:rPr lang="en-US" dirty="0" err="1" smtClean="0"/>
              <a:t>Gelir</a:t>
            </a:r>
            <a:r>
              <a:rPr lang="en-US" dirty="0" smtClean="0"/>
              <a:t> - </a:t>
            </a:r>
            <a:r>
              <a:rPr lang="en-US" dirty="0" err="1" smtClean="0"/>
              <a:t>Gider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9832098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1022</TotalTime>
  <Words>619</Words>
  <Application>Microsoft Macintosh PowerPoint</Application>
  <PresentationFormat>On-screen Show (4:3)</PresentationFormat>
  <Paragraphs>170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Teknik</vt:lpstr>
      <vt:lpstr>2. Bölüm: Ekonomik Bir Birim Olarak İşletme</vt:lpstr>
      <vt:lpstr>Bu hafta neler öğreneceğiz?</vt:lpstr>
      <vt:lpstr>İşletmenin bazı özellikleri</vt:lpstr>
      <vt:lpstr>Müteşebbis (Girişimci)….</vt:lpstr>
      <vt:lpstr>ÜRETİM FAKTÖRLERİ</vt:lpstr>
      <vt:lpstr>Bu bakımdan işletme…</vt:lpstr>
      <vt:lpstr>İşletmenin özellikleri nelerdir?</vt:lpstr>
      <vt:lpstr>İşletmenin amaçları nelerdir?</vt:lpstr>
      <vt:lpstr>Kâr nedir?</vt:lpstr>
      <vt:lpstr>İşletmenin amaçları nelerdir?</vt:lpstr>
      <vt:lpstr>İşletmenin amaçları nelerdir?</vt:lpstr>
      <vt:lpstr>İşletmenin amaçları nelerdir?</vt:lpstr>
      <vt:lpstr>İşletmenin amaçları nelerdir?</vt:lpstr>
      <vt:lpstr>İşletmenin amaçları nelerdir?</vt:lpstr>
      <vt:lpstr>İşletmenin amaçları nelerdir?</vt:lpstr>
      <vt:lpstr>İşletmenin Kaynakları</vt:lpstr>
      <vt:lpstr>İşletmenin Dış Çevresi</vt:lpstr>
      <vt:lpstr>Ekonomi biliminin temel soruları</vt:lpstr>
      <vt:lpstr>Ekonomik Faaliyetlerin Döngüsel Akımı</vt:lpstr>
      <vt:lpstr>İşletmenin Fonksiyonları</vt:lpstr>
      <vt:lpstr>İşletmenin Fonksiyonları</vt:lpstr>
      <vt:lpstr>ÖDEVVV!!! </vt:lpstr>
      <vt:lpstr>Teşekkürler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94</cp:revision>
  <dcterms:created xsi:type="dcterms:W3CDTF">2014-03-10T07:58:34Z</dcterms:created>
  <dcterms:modified xsi:type="dcterms:W3CDTF">2015-10-07T21:52:18Z</dcterms:modified>
</cp:coreProperties>
</file>