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70" r:id="rId3"/>
    <p:sldId id="285" r:id="rId4"/>
    <p:sldId id="273" r:id="rId5"/>
    <p:sldId id="262" r:id="rId6"/>
    <p:sldId id="261" r:id="rId7"/>
    <p:sldId id="260" r:id="rId8"/>
    <p:sldId id="267" r:id="rId9"/>
    <p:sldId id="266" r:id="rId10"/>
    <p:sldId id="265" r:id="rId11"/>
    <p:sldId id="27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CFC4B5-E836-4FFE-BA6D-1ECAAE63112A}" type="datetimeFigureOut">
              <a:rPr lang="tr-TR" smtClean="0"/>
              <a:t>7.10.2024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C6866-2A48-42ED-A691-F6F692836E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2368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7.10.2024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LABORATUVARA ÖRNEK GÖNDERME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060848"/>
            <a:ext cx="8229600" cy="37052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4800" dirty="0" err="1"/>
              <a:t>Fizyopatoloji</a:t>
            </a:r>
            <a:r>
              <a:rPr lang="tr-TR" sz="4800" dirty="0"/>
              <a:t> Dersi</a:t>
            </a:r>
          </a:p>
          <a:p>
            <a:pPr marL="914400" indent="-914400" algn="ctr">
              <a:buAutoNum type="arabicPeriod"/>
            </a:pPr>
            <a:r>
              <a:rPr lang="tr-TR" sz="4800" dirty="0"/>
              <a:t>Hafta </a:t>
            </a:r>
          </a:p>
          <a:p>
            <a:pPr marL="0" indent="0" algn="ctr">
              <a:buNone/>
            </a:pPr>
            <a:r>
              <a:rPr lang="tr-TR" sz="4800" dirty="0"/>
              <a:t>Doç. Dr. Efe KURTDEDE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2808312"/>
          </a:xfrm>
        </p:spPr>
        <p:txBody>
          <a:bodyPr/>
          <a:lstStyle/>
          <a:p>
            <a:pPr algn="ctr">
              <a:buNone/>
            </a:pPr>
            <a:r>
              <a:rPr lang="tr-TR" b="1" dirty="0" err="1"/>
              <a:t>Sitratlı</a:t>
            </a:r>
            <a:r>
              <a:rPr lang="tr-TR" b="1" dirty="0"/>
              <a:t> siyah kapaklı tüp </a:t>
            </a:r>
            <a:r>
              <a:rPr lang="tr-TR" dirty="0"/>
              <a:t>(ince yapılı bir tüptür). </a:t>
            </a:r>
            <a:endParaRPr lang="tr-TR" b="1" dirty="0"/>
          </a:p>
          <a:p>
            <a:r>
              <a:rPr lang="tr-TR" dirty="0" err="1"/>
              <a:t>Sedimasyon</a:t>
            </a:r>
            <a:r>
              <a:rPr lang="tr-TR" dirty="0"/>
              <a:t> tüpü, </a:t>
            </a:r>
          </a:p>
          <a:p>
            <a:r>
              <a:rPr lang="tr-TR" dirty="0"/>
              <a:t>İçerisinde pıhtılaşmayı engelleyici madde bulunur. </a:t>
            </a:r>
          </a:p>
        </p:txBody>
      </p:sp>
      <p:pic>
        <p:nvPicPr>
          <p:cNvPr id="6147" name="Picture 3" descr="C:\Users\Vetbim\Desktop\siyah kap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780928"/>
            <a:ext cx="165735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Hayvan Türlerine Göre Kan Alma İğnelerinin Özellikleri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b="1" dirty="0"/>
              <a:t>Hayvan Türü       İğne Numarası (G)          İğne Çapı (</a:t>
            </a:r>
            <a:r>
              <a:rPr lang="tr-TR" b="1" dirty="0" err="1"/>
              <a:t>inch</a:t>
            </a:r>
            <a:r>
              <a:rPr lang="tr-TR" b="1" dirty="0"/>
              <a:t>)</a:t>
            </a:r>
          </a:p>
          <a:p>
            <a:r>
              <a:rPr lang="tr-TR" dirty="0"/>
              <a:t>At                                  16-19                             11/2 - 2</a:t>
            </a:r>
          </a:p>
          <a:p>
            <a:r>
              <a:rPr lang="pt-BR" dirty="0"/>
              <a:t>S</a:t>
            </a:r>
            <a:r>
              <a:rPr lang="tr-TR" dirty="0" err="1"/>
              <a:t>ığı</a:t>
            </a:r>
            <a:r>
              <a:rPr lang="pt-BR" dirty="0"/>
              <a:t>r </a:t>
            </a:r>
            <a:r>
              <a:rPr lang="tr-TR" dirty="0"/>
              <a:t>                              </a:t>
            </a:r>
            <a:r>
              <a:rPr lang="pt-BR" dirty="0"/>
              <a:t>16-19 </a:t>
            </a:r>
            <a:r>
              <a:rPr lang="tr-TR" dirty="0"/>
              <a:t>                           </a:t>
            </a:r>
            <a:r>
              <a:rPr lang="pt-BR" dirty="0"/>
              <a:t>11/2 - 2</a:t>
            </a:r>
          </a:p>
          <a:p>
            <a:r>
              <a:rPr lang="tr-TR" dirty="0"/>
              <a:t>Koyun-Keçi                  18-20                             11/2 - 2</a:t>
            </a:r>
          </a:p>
          <a:p>
            <a:r>
              <a:rPr lang="tr-TR" dirty="0"/>
              <a:t>Domuz                          20                                  11/2 - 4</a:t>
            </a:r>
          </a:p>
          <a:p>
            <a:r>
              <a:rPr lang="tr-TR" dirty="0"/>
              <a:t>Köpek                           20-22                             11/2</a:t>
            </a:r>
          </a:p>
          <a:p>
            <a:r>
              <a:rPr lang="tr-TR" dirty="0"/>
              <a:t>Kedi                              22-25                              1</a:t>
            </a:r>
          </a:p>
          <a:p>
            <a:r>
              <a:rPr lang="tr-TR" dirty="0"/>
              <a:t>Kanatlı                         22-26                             11/2 – 1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611560" y="6093296"/>
            <a:ext cx="1692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Yılmaz G (2013)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tr-TR" sz="3600" dirty="0"/>
              <a:t>Klinik Biyokimya’da yararlanılan materyaller: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sz="3600" dirty="0"/>
              <a:t>Kan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sz="3600" dirty="0"/>
              <a:t>İdrar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sz="3600" dirty="0"/>
              <a:t>Mide sıvısı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sz="3600" dirty="0"/>
              <a:t>BOS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sz="3600" dirty="0"/>
              <a:t>Eklem sıvısı vb. 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sz="3600" dirty="0"/>
              <a:t>Örnek alınması </a:t>
            </a:r>
          </a:p>
          <a:p>
            <a:pPr marL="0" lvl="1" indent="0">
              <a:buNone/>
            </a:pPr>
            <a:r>
              <a:rPr lang="tr-TR" sz="3600" dirty="0"/>
              <a:t>sırasında hayvanların tutulması 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tr-TR" sz="3600" dirty="0"/>
          </a:p>
          <a:p>
            <a:pPr marL="342900" lvl="1" indent="-342900">
              <a:buNone/>
            </a:pPr>
            <a:r>
              <a:rPr lang="tr-TR" sz="1500" dirty="0"/>
              <a:t>Altıntaş A (2014)</a:t>
            </a:r>
          </a:p>
          <a:p>
            <a:pPr marL="342900" lvl="1" indent="-342900">
              <a:buNone/>
            </a:pPr>
            <a:endParaRPr lang="tr-TR" sz="36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Örneklerinin Alınması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4785395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Analizin özelliğine göre idrar toplanır.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Herhangi bir anda ve kantitatif analiz için idrar örneği: 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Sabah idrarı olması uygundur. 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İdrar daha derişiktir 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Çıkan maddeler kolayca tespit edilebilir.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2, 4, 24 saat gibi belli sürelerde çıkarılan idrar örneği: 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Kantitatif analizler için kullanılır. 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24 saatlik idrar toplamak 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temiz, steril ve renkli şişe veya idrar kabı karanlık bir yerde saklanmalı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Çok kritik hastalarda idrarın bakteriyolojik analizi </a:t>
            </a: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İdrar, mesaneden </a:t>
            </a:r>
            <a:r>
              <a:rPr lang="tr-TR" altLang="tr-TR" dirty="0" err="1">
                <a:latin typeface="Times New Roman" panose="02020603050405020304" pitchFamily="18" charset="0"/>
              </a:rPr>
              <a:t>kateterle</a:t>
            </a:r>
            <a:endParaRPr lang="tr-TR" altLang="tr-TR" dirty="0">
              <a:latin typeface="Times New Roman" panose="02020603050405020304" pitchFamily="18" charset="0"/>
            </a:endParaRP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 err="1">
                <a:latin typeface="Times New Roman" panose="02020603050405020304" pitchFamily="18" charset="0"/>
              </a:rPr>
              <a:t>Sistosentez</a:t>
            </a:r>
            <a:endParaRPr lang="tr-TR" altLang="tr-TR" dirty="0">
              <a:latin typeface="Times New Roman" panose="02020603050405020304" pitchFamily="18" charset="0"/>
            </a:endParaRPr>
          </a:p>
          <a:p>
            <a:pPr lvl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tr-TR" altLang="tr-TR" dirty="0">
                <a:latin typeface="Times New Roman" panose="02020603050405020304" pitchFamily="18" charset="0"/>
              </a:rPr>
              <a:t>Kendiliğinden idrar yapması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4064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Kan almada en sık kullanılan damarlar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tr-TR" sz="2600" dirty="0" err="1"/>
              <a:t>Ruminantlarda</a:t>
            </a:r>
            <a:r>
              <a:rPr lang="tr-TR" sz="2600" dirty="0"/>
              <a:t> boyun venası</a:t>
            </a:r>
          </a:p>
          <a:p>
            <a:pPr lvl="2">
              <a:lnSpc>
                <a:spcPct val="80000"/>
              </a:lnSpc>
              <a:defRPr/>
            </a:pPr>
            <a:r>
              <a:rPr lang="tr-TR" sz="2000" dirty="0"/>
              <a:t>V. </a:t>
            </a:r>
            <a:r>
              <a:rPr lang="tr-TR" sz="2000" dirty="0" err="1"/>
              <a:t>jugularis</a:t>
            </a:r>
            <a:endParaRPr lang="tr-TR" sz="2000" dirty="0"/>
          </a:p>
          <a:p>
            <a:pPr>
              <a:lnSpc>
                <a:spcPct val="80000"/>
              </a:lnSpc>
              <a:defRPr/>
            </a:pPr>
            <a:r>
              <a:rPr lang="tr-TR" sz="2600" dirty="0"/>
              <a:t>Kedi ve köpeklerde ön veya arka bacak venaları</a:t>
            </a:r>
          </a:p>
          <a:p>
            <a:pPr lvl="2">
              <a:lnSpc>
                <a:spcPct val="80000"/>
              </a:lnSpc>
              <a:defRPr/>
            </a:pPr>
            <a:r>
              <a:rPr lang="tr-TR" sz="2000" dirty="0"/>
              <a:t>V. </a:t>
            </a:r>
            <a:r>
              <a:rPr lang="tr-TR" sz="2000" dirty="0" err="1"/>
              <a:t>cephalica</a:t>
            </a:r>
            <a:r>
              <a:rPr lang="tr-TR" sz="2000" dirty="0"/>
              <a:t> </a:t>
            </a:r>
            <a:r>
              <a:rPr lang="tr-TR" sz="2000" dirty="0" err="1"/>
              <a:t>antebrachi</a:t>
            </a:r>
            <a:endParaRPr lang="tr-TR" sz="2000" dirty="0"/>
          </a:p>
          <a:p>
            <a:pPr lvl="2">
              <a:lnSpc>
                <a:spcPct val="80000"/>
              </a:lnSpc>
              <a:defRPr/>
            </a:pPr>
            <a:r>
              <a:rPr lang="tr-TR" sz="2000" dirty="0"/>
              <a:t>V. </a:t>
            </a:r>
            <a:r>
              <a:rPr lang="tr-TR" sz="2000" dirty="0" err="1"/>
              <a:t>saphena</a:t>
            </a:r>
            <a:r>
              <a:rPr lang="tr-TR" sz="2000" dirty="0"/>
              <a:t> </a:t>
            </a:r>
            <a:r>
              <a:rPr lang="tr-TR" sz="2000" dirty="0" err="1"/>
              <a:t>parva</a:t>
            </a:r>
            <a:endParaRPr lang="tr-TR" sz="2000" dirty="0"/>
          </a:p>
          <a:p>
            <a:pPr>
              <a:lnSpc>
                <a:spcPct val="80000"/>
              </a:lnSpc>
              <a:defRPr/>
            </a:pPr>
            <a:r>
              <a:rPr lang="tr-TR" sz="2600" dirty="0"/>
              <a:t>Tavuklarda kanat venası</a:t>
            </a:r>
          </a:p>
          <a:p>
            <a:pPr lvl="2">
              <a:lnSpc>
                <a:spcPct val="80000"/>
              </a:lnSpc>
              <a:defRPr/>
            </a:pPr>
            <a:r>
              <a:rPr lang="tr-TR" sz="2000" dirty="0"/>
              <a:t>V. </a:t>
            </a:r>
            <a:r>
              <a:rPr lang="tr-TR" sz="2000" dirty="0" err="1"/>
              <a:t>ulnaris</a:t>
            </a:r>
            <a:endParaRPr lang="tr-TR" sz="2000" dirty="0"/>
          </a:p>
          <a:p>
            <a:pPr>
              <a:lnSpc>
                <a:spcPct val="80000"/>
              </a:lnSpc>
              <a:defRPr/>
            </a:pPr>
            <a:r>
              <a:rPr lang="tr-TR" sz="2600" dirty="0"/>
              <a:t>Tavşanda kulak venası</a:t>
            </a:r>
          </a:p>
          <a:p>
            <a:pPr lvl="2">
              <a:lnSpc>
                <a:spcPct val="80000"/>
              </a:lnSpc>
              <a:defRPr/>
            </a:pPr>
            <a:r>
              <a:rPr lang="tr-TR" sz="2000" dirty="0"/>
              <a:t>V. </a:t>
            </a:r>
            <a:r>
              <a:rPr lang="tr-TR" sz="2000" dirty="0" err="1"/>
              <a:t>auricularis</a:t>
            </a:r>
            <a:endParaRPr lang="tr-TR" sz="2000" dirty="0"/>
          </a:p>
          <a:p>
            <a:pPr>
              <a:lnSpc>
                <a:spcPct val="80000"/>
              </a:lnSpc>
              <a:defRPr/>
            </a:pPr>
            <a:r>
              <a:rPr lang="tr-TR" sz="2600" dirty="0"/>
              <a:t>Sıçan ve farelerde kuyruk venası</a:t>
            </a:r>
          </a:p>
          <a:p>
            <a:pPr lvl="2">
              <a:lnSpc>
                <a:spcPct val="80000"/>
              </a:lnSpc>
              <a:defRPr/>
            </a:pPr>
            <a:r>
              <a:rPr lang="tr-TR" sz="2000" dirty="0"/>
              <a:t>V. </a:t>
            </a:r>
            <a:r>
              <a:rPr lang="tr-TR" sz="2000" dirty="0" err="1"/>
              <a:t>caudalis</a:t>
            </a:r>
            <a:r>
              <a:rPr lang="tr-TR" sz="2000" dirty="0"/>
              <a:t> </a:t>
            </a:r>
          </a:p>
          <a:p>
            <a:pPr lvl="2">
              <a:lnSpc>
                <a:spcPct val="80000"/>
              </a:lnSpc>
              <a:defRPr/>
            </a:pPr>
            <a:endParaRPr lang="tr-TR" sz="2000" dirty="0"/>
          </a:p>
          <a:p>
            <a:pPr>
              <a:buNone/>
            </a:pPr>
            <a:r>
              <a:rPr lang="tr-TR" sz="1400" dirty="0"/>
              <a:t>Altıntaş A (2014)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93470"/>
              </p:ext>
            </p:extLst>
          </p:nvPr>
        </p:nvGraphicFramePr>
        <p:xfrm>
          <a:off x="251520" y="1484784"/>
          <a:ext cx="8540750" cy="4608511"/>
        </p:xfrm>
        <a:graphic>
          <a:graphicData uri="http://schemas.openxmlformats.org/drawingml/2006/table">
            <a:tbl>
              <a:tblPr/>
              <a:tblGrid>
                <a:gridCol w="183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4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4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Tüp kapak rengi</a:t>
                      </a:r>
                    </a:p>
                  </a:txBody>
                  <a:tcPr anchor="b"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Eklenen/</a:t>
                      </a:r>
                      <a:r>
                        <a:rPr kumimoji="0" lang="tr-TR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antikoagulanlar</a:t>
                      </a: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Ortak kullanım</a:t>
                      </a:r>
                    </a:p>
                  </a:txBody>
                  <a:tcPr anchor="b"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3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Mavi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3.2 sodyum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sitrat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Pıhtılaşma ile ilgili: PT, PTT, fibrinojen, pıhtılaşma faktörleri,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trombosit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sayımı,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koagülasyon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cihazlarında kullanılır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75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Kırmızı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Yok (serum)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Biyokimyasal analizler, Otoanalizörde kullanılır,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Toksikoloji (alkol, ilaç, terapötik ilaç izleme)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97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Gümüş (kırmızı)/Gri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Silikon gel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Serum kimyasal ve immunolojik analizler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97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Yeşil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Sodium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heparin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r>
                        <a:rPr kumimoji="0" lang="tr-TR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folat, amonyak, kan gazları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97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Yeşil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Lityum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heparin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gel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Plazma kimyasal analizleri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75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EDTA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Tam kan sayımı, kan sayım cihazlarında kullanılır,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siklosporin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475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mg potasyum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okzalat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mg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sodium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fluorid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Laktik asit, glikoz tolerans testi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75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Siyah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Tamponlanmış sodyum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sitrat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Sedimentasyon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hızı,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sedim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tüpü olarak bilinir.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Manuel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olarak da kullanılır.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tr-TR" dirty="0"/>
          </a:p>
          <a:p>
            <a:pPr algn="ctr">
              <a:buNone/>
            </a:pPr>
            <a:r>
              <a:rPr lang="tr-TR" dirty="0"/>
              <a:t>Kan Örneklerin Toplandığı Başlıca  Test Tüpleri</a:t>
            </a:r>
          </a:p>
        </p:txBody>
      </p:sp>
      <p:sp>
        <p:nvSpPr>
          <p:cNvPr id="7" name="6 Dikdörtgen"/>
          <p:cNvSpPr/>
          <p:nvPr/>
        </p:nvSpPr>
        <p:spPr>
          <a:xfrm>
            <a:off x="323528" y="6237312"/>
            <a:ext cx="1742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tr-TR" dirty="0"/>
              <a:t>Altıntaş A (2014)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332656"/>
            <a:ext cx="8229600" cy="6192688"/>
          </a:xfrm>
        </p:spPr>
        <p:txBody>
          <a:bodyPr/>
          <a:lstStyle/>
          <a:p>
            <a:pPr algn="ctr">
              <a:buNone/>
            </a:pPr>
            <a:r>
              <a:rPr lang="tr-TR" b="1" dirty="0" err="1"/>
              <a:t>Sitrat</a:t>
            </a:r>
            <a:r>
              <a:rPr lang="tr-TR" b="1" dirty="0"/>
              <a:t> içeren mavi kapaklı tüpler</a:t>
            </a:r>
          </a:p>
          <a:p>
            <a:r>
              <a:rPr lang="tr-TR" dirty="0"/>
              <a:t>Pıhtılaşma testleri: </a:t>
            </a:r>
            <a:r>
              <a:rPr lang="tr-TR" dirty="0">
                <a:latin typeface="Times New Roman" pitchFamily="18" charset="0"/>
              </a:rPr>
              <a:t>PT, PTT, fibrinojen, pıhtılaşma faktörleri düzeyleri ile </a:t>
            </a:r>
            <a:r>
              <a:rPr lang="tr-TR" dirty="0" err="1">
                <a:latin typeface="Times New Roman" pitchFamily="18" charset="0"/>
              </a:rPr>
              <a:t>trombosit</a:t>
            </a:r>
            <a:r>
              <a:rPr lang="tr-TR" dirty="0">
                <a:latin typeface="Times New Roman" pitchFamily="18" charset="0"/>
              </a:rPr>
              <a:t> sayımı</a:t>
            </a:r>
            <a:r>
              <a:rPr lang="tr-TR" dirty="0"/>
              <a:t> için kullanılır.</a:t>
            </a:r>
          </a:p>
        </p:txBody>
      </p:sp>
      <p:pic>
        <p:nvPicPr>
          <p:cNvPr id="1026" name="Picture 2" descr="C:\Users\Vetbim\Desktop\mavi kap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068960"/>
            <a:ext cx="1838325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316835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b="1" dirty="0" err="1"/>
              <a:t>Na</a:t>
            </a:r>
            <a:r>
              <a:rPr lang="tr-TR" b="1" dirty="0"/>
              <a:t>-</a:t>
            </a:r>
            <a:r>
              <a:rPr lang="tr-TR" b="1" dirty="0" err="1"/>
              <a:t>Florür</a:t>
            </a:r>
            <a:r>
              <a:rPr lang="tr-TR" b="1" dirty="0"/>
              <a:t> içeren gri kapaklı tüpler</a:t>
            </a:r>
          </a:p>
          <a:p>
            <a:r>
              <a:rPr lang="tr-TR" dirty="0"/>
              <a:t>Kan serum </a:t>
            </a:r>
            <a:r>
              <a:rPr lang="tr-TR" dirty="0" err="1"/>
              <a:t>glukoz</a:t>
            </a:r>
            <a:r>
              <a:rPr lang="tr-TR" dirty="0"/>
              <a:t> miktarı ve laktik asit düzeyinin belirlenmesi</a:t>
            </a:r>
          </a:p>
          <a:p>
            <a:r>
              <a:rPr lang="tr-TR" dirty="0" err="1"/>
              <a:t>Florür</a:t>
            </a:r>
            <a:r>
              <a:rPr lang="tr-TR" dirty="0"/>
              <a:t>, hücrelerin </a:t>
            </a:r>
            <a:r>
              <a:rPr lang="tr-TR" dirty="0" err="1"/>
              <a:t>glukoz</a:t>
            </a:r>
            <a:r>
              <a:rPr lang="tr-TR" dirty="0"/>
              <a:t> tükettiği reaksiyonda (</a:t>
            </a:r>
            <a:r>
              <a:rPr lang="tr-TR" dirty="0" err="1"/>
              <a:t>glikoliz</a:t>
            </a:r>
            <a:r>
              <a:rPr lang="tr-TR" dirty="0"/>
              <a:t>) enzim inhibitörü olarak görev alır. </a:t>
            </a:r>
          </a:p>
        </p:txBody>
      </p:sp>
      <p:pic>
        <p:nvPicPr>
          <p:cNvPr id="3074" name="Picture 2" descr="C:\Users\Vetbim\Desktop\beyz kapa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140968"/>
            <a:ext cx="3006998" cy="283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7"/>
            <a:ext cx="8229600" cy="410445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tr-TR" b="1" dirty="0"/>
              <a:t>Jelli ve jelsiz kırmızı kapaklı tüpler</a:t>
            </a:r>
          </a:p>
          <a:p>
            <a:r>
              <a:rPr lang="tr-TR" dirty="0"/>
              <a:t>Serum elde edilir</a:t>
            </a:r>
          </a:p>
          <a:p>
            <a:r>
              <a:rPr lang="tr-TR" dirty="0"/>
              <a:t>Üre, </a:t>
            </a:r>
            <a:r>
              <a:rPr lang="tr-TR" dirty="0" err="1"/>
              <a:t>kreatinin</a:t>
            </a:r>
            <a:r>
              <a:rPr lang="tr-TR" dirty="0"/>
              <a:t>, karaciğer fonksiyon testleri (ALT, AST, ALP vb.) değerlendirilir.</a:t>
            </a:r>
          </a:p>
          <a:p>
            <a:r>
              <a:rPr lang="tr-TR" dirty="0"/>
              <a:t>CK, CK-MB, sodyum, potasyum, klorür, kalsiyum ve hormon ölçümleri </a:t>
            </a:r>
          </a:p>
          <a:p>
            <a:pPr>
              <a:buNone/>
            </a:pPr>
            <a:br>
              <a:rPr lang="tr-TR" dirty="0"/>
            </a:br>
            <a:endParaRPr lang="tr-TR" dirty="0"/>
          </a:p>
        </p:txBody>
      </p:sp>
      <p:pic>
        <p:nvPicPr>
          <p:cNvPr id="4099" name="Picture 3" descr="C:\Users\Vetbim\Desktop\kırmızı kap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3717032"/>
            <a:ext cx="2971800" cy="2903984"/>
          </a:xfrm>
          <a:prstGeom prst="rect">
            <a:avLst/>
          </a:prstGeom>
          <a:noFill/>
        </p:spPr>
      </p:pic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979712" y="3429000"/>
            <a:ext cx="2160588" cy="2952750"/>
            <a:chOff x="4393" y="1389"/>
            <a:chExt cx="1361" cy="1860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93" y="1389"/>
              <a:ext cx="1361" cy="1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5187" y="2687"/>
              <a:ext cx="515" cy="250"/>
            </a:xfrm>
            <a:prstGeom prst="rect">
              <a:avLst/>
            </a:prstGeom>
            <a:solidFill>
              <a:srgbClr val="8F9FD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defRPr/>
              </a:pPr>
              <a:r>
                <a:rPr lang="tr-TR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Pıhtılaşmış</a:t>
              </a:r>
            </a:p>
            <a:p>
              <a:pPr algn="l">
                <a:defRPr/>
              </a:pPr>
              <a:r>
                <a:rPr lang="tr-TR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KAN (tortu)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25922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b="1" dirty="0" err="1"/>
              <a:t>EDTA’lı</a:t>
            </a:r>
            <a:r>
              <a:rPr lang="tr-TR" b="1" dirty="0"/>
              <a:t> mor kapaklı tüpler </a:t>
            </a:r>
          </a:p>
          <a:p>
            <a:r>
              <a:rPr lang="tr-TR" dirty="0">
                <a:latin typeface="Times New Roman" pitchFamily="18" charset="0"/>
              </a:rPr>
              <a:t>Tam kan sayımı</a:t>
            </a:r>
            <a:r>
              <a:rPr lang="tr-TR" dirty="0"/>
              <a:t>, HbA1c vb.  ölçümleri </a:t>
            </a:r>
          </a:p>
          <a:p>
            <a:r>
              <a:rPr lang="tr-TR" dirty="0" err="1"/>
              <a:t>Hemogram</a:t>
            </a:r>
            <a:endParaRPr lang="tr-TR" dirty="0"/>
          </a:p>
        </p:txBody>
      </p:sp>
      <p:pic>
        <p:nvPicPr>
          <p:cNvPr id="5122" name="Picture 2" descr="C:\Users\Vetbim\Desktop\mor kap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852936"/>
            <a:ext cx="207645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499</Words>
  <Application>Microsoft Office PowerPoint</Application>
  <PresentationFormat>Ekran Gösterisi (4:3)</PresentationFormat>
  <Paragraphs>102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Ofis Teması</vt:lpstr>
      <vt:lpstr>LABORATUVARA ÖRNEK GÖNDERME </vt:lpstr>
      <vt:lpstr>PowerPoint Sunusu</vt:lpstr>
      <vt:lpstr>İdrar Örneklerinin Alınması</vt:lpstr>
      <vt:lpstr>Kan almada en sık kullanılan damarlar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Hayvan Türlerine Göre Kan Alma İğnelerinin Özellikleri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Vetbim</dc:creator>
  <cp:lastModifiedBy>Efe Kurtdede</cp:lastModifiedBy>
  <cp:revision>47</cp:revision>
  <dcterms:created xsi:type="dcterms:W3CDTF">2014-02-11T06:19:21Z</dcterms:created>
  <dcterms:modified xsi:type="dcterms:W3CDTF">2024-10-07T12:10:52Z</dcterms:modified>
</cp:coreProperties>
</file>