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F77C2DD-F179-4371-BC91-3FD134DDF0CA}"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8B46299-4608-4C70-B949-B53E0AD4A54D}" type="slidenum">
              <a:rPr lang="tr-TR" smtClean="0"/>
              <a:t>‹#›</a:t>
            </a:fld>
            <a:endParaRPr lang="tr-TR"/>
          </a:p>
        </p:txBody>
      </p:sp>
    </p:spTree>
    <p:extLst>
      <p:ext uri="{BB962C8B-B14F-4D97-AF65-F5344CB8AC3E}">
        <p14:creationId xmlns:p14="http://schemas.microsoft.com/office/powerpoint/2010/main" val="1261783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F77C2DD-F179-4371-BC91-3FD134DDF0CA}"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8B46299-4608-4C70-B949-B53E0AD4A54D}" type="slidenum">
              <a:rPr lang="tr-TR" smtClean="0"/>
              <a:t>‹#›</a:t>
            </a:fld>
            <a:endParaRPr lang="tr-TR"/>
          </a:p>
        </p:txBody>
      </p:sp>
    </p:spTree>
    <p:extLst>
      <p:ext uri="{BB962C8B-B14F-4D97-AF65-F5344CB8AC3E}">
        <p14:creationId xmlns:p14="http://schemas.microsoft.com/office/powerpoint/2010/main" val="2650323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F77C2DD-F179-4371-BC91-3FD134DDF0CA}"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8B46299-4608-4C70-B949-B53E0AD4A54D}" type="slidenum">
              <a:rPr lang="tr-TR" smtClean="0"/>
              <a:t>‹#›</a:t>
            </a:fld>
            <a:endParaRPr lang="tr-TR"/>
          </a:p>
        </p:txBody>
      </p:sp>
    </p:spTree>
    <p:extLst>
      <p:ext uri="{BB962C8B-B14F-4D97-AF65-F5344CB8AC3E}">
        <p14:creationId xmlns:p14="http://schemas.microsoft.com/office/powerpoint/2010/main" val="3905059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F77C2DD-F179-4371-BC91-3FD134DDF0CA}"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8B46299-4608-4C70-B949-B53E0AD4A54D}" type="slidenum">
              <a:rPr lang="tr-TR" smtClean="0"/>
              <a:t>‹#›</a:t>
            </a:fld>
            <a:endParaRPr lang="tr-TR"/>
          </a:p>
        </p:txBody>
      </p:sp>
    </p:spTree>
    <p:extLst>
      <p:ext uri="{BB962C8B-B14F-4D97-AF65-F5344CB8AC3E}">
        <p14:creationId xmlns:p14="http://schemas.microsoft.com/office/powerpoint/2010/main" val="3419597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F77C2DD-F179-4371-BC91-3FD134DDF0CA}"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8B46299-4608-4C70-B949-B53E0AD4A54D}" type="slidenum">
              <a:rPr lang="tr-TR" smtClean="0"/>
              <a:t>‹#›</a:t>
            </a:fld>
            <a:endParaRPr lang="tr-TR"/>
          </a:p>
        </p:txBody>
      </p:sp>
    </p:spTree>
    <p:extLst>
      <p:ext uri="{BB962C8B-B14F-4D97-AF65-F5344CB8AC3E}">
        <p14:creationId xmlns:p14="http://schemas.microsoft.com/office/powerpoint/2010/main" val="4099649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F77C2DD-F179-4371-BC91-3FD134DDF0CA}"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8B46299-4608-4C70-B949-B53E0AD4A54D}" type="slidenum">
              <a:rPr lang="tr-TR" smtClean="0"/>
              <a:t>‹#›</a:t>
            </a:fld>
            <a:endParaRPr lang="tr-TR"/>
          </a:p>
        </p:txBody>
      </p:sp>
    </p:spTree>
    <p:extLst>
      <p:ext uri="{BB962C8B-B14F-4D97-AF65-F5344CB8AC3E}">
        <p14:creationId xmlns:p14="http://schemas.microsoft.com/office/powerpoint/2010/main" val="109548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F77C2DD-F179-4371-BC91-3FD134DDF0CA}" type="datetimeFigureOut">
              <a:rPr lang="tr-TR" smtClean="0"/>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8B46299-4608-4C70-B949-B53E0AD4A54D}" type="slidenum">
              <a:rPr lang="tr-TR" smtClean="0"/>
              <a:t>‹#›</a:t>
            </a:fld>
            <a:endParaRPr lang="tr-TR"/>
          </a:p>
        </p:txBody>
      </p:sp>
    </p:spTree>
    <p:extLst>
      <p:ext uri="{BB962C8B-B14F-4D97-AF65-F5344CB8AC3E}">
        <p14:creationId xmlns:p14="http://schemas.microsoft.com/office/powerpoint/2010/main" val="1317505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F77C2DD-F179-4371-BC91-3FD134DDF0CA}" type="datetimeFigureOut">
              <a:rPr lang="tr-TR" smtClean="0"/>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8B46299-4608-4C70-B949-B53E0AD4A54D}" type="slidenum">
              <a:rPr lang="tr-TR" smtClean="0"/>
              <a:t>‹#›</a:t>
            </a:fld>
            <a:endParaRPr lang="tr-TR"/>
          </a:p>
        </p:txBody>
      </p:sp>
    </p:spTree>
    <p:extLst>
      <p:ext uri="{BB962C8B-B14F-4D97-AF65-F5344CB8AC3E}">
        <p14:creationId xmlns:p14="http://schemas.microsoft.com/office/powerpoint/2010/main" val="15382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F77C2DD-F179-4371-BC91-3FD134DDF0CA}" type="datetimeFigureOut">
              <a:rPr lang="tr-TR" smtClean="0"/>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8B46299-4608-4C70-B949-B53E0AD4A54D}" type="slidenum">
              <a:rPr lang="tr-TR" smtClean="0"/>
              <a:t>‹#›</a:t>
            </a:fld>
            <a:endParaRPr lang="tr-TR"/>
          </a:p>
        </p:txBody>
      </p:sp>
    </p:spTree>
    <p:extLst>
      <p:ext uri="{BB962C8B-B14F-4D97-AF65-F5344CB8AC3E}">
        <p14:creationId xmlns:p14="http://schemas.microsoft.com/office/powerpoint/2010/main" val="2428188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F77C2DD-F179-4371-BC91-3FD134DDF0CA}"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8B46299-4608-4C70-B949-B53E0AD4A54D}" type="slidenum">
              <a:rPr lang="tr-TR" smtClean="0"/>
              <a:t>‹#›</a:t>
            </a:fld>
            <a:endParaRPr lang="tr-TR"/>
          </a:p>
        </p:txBody>
      </p:sp>
    </p:spTree>
    <p:extLst>
      <p:ext uri="{BB962C8B-B14F-4D97-AF65-F5344CB8AC3E}">
        <p14:creationId xmlns:p14="http://schemas.microsoft.com/office/powerpoint/2010/main" val="1850219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F77C2DD-F179-4371-BC91-3FD134DDF0CA}"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8B46299-4608-4C70-B949-B53E0AD4A54D}" type="slidenum">
              <a:rPr lang="tr-TR" smtClean="0"/>
              <a:t>‹#›</a:t>
            </a:fld>
            <a:endParaRPr lang="tr-TR"/>
          </a:p>
        </p:txBody>
      </p:sp>
    </p:spTree>
    <p:extLst>
      <p:ext uri="{BB962C8B-B14F-4D97-AF65-F5344CB8AC3E}">
        <p14:creationId xmlns:p14="http://schemas.microsoft.com/office/powerpoint/2010/main" val="3310623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77C2DD-F179-4371-BC91-3FD134DDF0CA}" type="datetimeFigureOut">
              <a:rPr lang="tr-TR" smtClean="0"/>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B46299-4608-4C70-B949-B53E0AD4A54D}" type="slidenum">
              <a:rPr lang="tr-TR" smtClean="0"/>
              <a:t>‹#›</a:t>
            </a:fld>
            <a:endParaRPr lang="tr-TR"/>
          </a:p>
        </p:txBody>
      </p:sp>
    </p:spTree>
    <p:extLst>
      <p:ext uri="{BB962C8B-B14F-4D97-AF65-F5344CB8AC3E}">
        <p14:creationId xmlns:p14="http://schemas.microsoft.com/office/powerpoint/2010/main" val="988347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10.ders</a:t>
            </a:r>
            <a:endParaRPr lang="tr-TR" dirty="0"/>
          </a:p>
        </p:txBody>
      </p:sp>
    </p:spTree>
    <p:extLst>
      <p:ext uri="{BB962C8B-B14F-4D97-AF65-F5344CB8AC3E}">
        <p14:creationId xmlns:p14="http://schemas.microsoft.com/office/powerpoint/2010/main" val="1036754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Prag Dilbilim Okulu</a:t>
            </a:r>
          </a:p>
        </p:txBody>
      </p:sp>
      <p:sp>
        <p:nvSpPr>
          <p:cNvPr id="3" name="İçerik Yer Tutucusu 2"/>
          <p:cNvSpPr>
            <a:spLocks noGrp="1"/>
          </p:cNvSpPr>
          <p:nvPr>
            <p:ph idx="1"/>
          </p:nvPr>
        </p:nvSpPr>
        <p:spPr/>
        <p:txBody>
          <a:bodyPr>
            <a:normAutofit fontScale="92500" lnSpcReduction="20000"/>
          </a:bodyPr>
          <a:lstStyle/>
          <a:p>
            <a:pPr marL="0" indent="0">
              <a:buNone/>
            </a:pPr>
            <a:r>
              <a:rPr lang="tr-TR" dirty="0"/>
              <a:t>Böylelikle bu yapıların işleve dayanan bildirişimi değil </a:t>
            </a:r>
            <a:r>
              <a:rPr lang="tr-TR" dirty="0" err="1"/>
              <a:t>göstergeselliği</a:t>
            </a:r>
            <a:r>
              <a:rPr lang="tr-TR" dirty="0"/>
              <a:t> öne çıkarılarak yazınsal metnin iç mantığı üzerinde durulur. Böylelikle metinin üzerindeki dış etkenler paranteze alınmış olur. Prag Dilbilim Okulu’nun tüm bu dil üzerindeki çalışmalarında ortaya çıkan temel ilkeleri şu şekilde sıralayabiliriz: Dil işlevsel bir sistemdir. Dile eş zamanlı bir yöntemle yaklaşılmalıdır. Her ne kadar dilin işlevsel sistem düşüncesi sadece eş </a:t>
            </a:r>
            <a:r>
              <a:rPr lang="tr-TR" dirty="0" err="1"/>
              <a:t>süremli</a:t>
            </a:r>
            <a:r>
              <a:rPr lang="tr-TR" dirty="0"/>
              <a:t> düzenleme değil aynı anda art zamanlı düzenleme de gerektirir. Bütün bunlara ek olarak da dillerin oluşturduğu sistemlerin bir tipolojisini gerçekleştirmek lazımdır (Kıran 1996: 158). Prag Dilbilim Okulu’nun dil üzerindeki yapıya yönelik çalışmalarında belirleyip sistemleştirdiği yöntem daha sonra diğer insani bilim çalışmalarında da kullanılır. Bunun en bariz örneği antropoloji ve halk bilimi alanındaki çalışmalarıyla bilinen C. </a:t>
            </a:r>
            <a:r>
              <a:rPr lang="tr-TR" dirty="0" err="1"/>
              <a:t>Lévi</a:t>
            </a:r>
            <a:r>
              <a:rPr lang="tr-TR" dirty="0"/>
              <a:t> </a:t>
            </a:r>
            <a:r>
              <a:rPr lang="tr-TR" dirty="0" err="1"/>
              <a:t>Strauss’tur</a:t>
            </a:r>
            <a:r>
              <a:rPr lang="tr-TR" dirty="0"/>
              <a:t>. Özelikle toplumsal oluşumların altındaki temel yapıyı tespite çalışan Strauss, çalışmalarını Prag Dilbilim Okulu’nun dil üzerinde çalışmalarında ortaya koyduğu değişmeyen, sabit tümel yapılar üzerine kurar. </a:t>
            </a:r>
          </a:p>
        </p:txBody>
      </p:sp>
    </p:spTree>
    <p:extLst>
      <p:ext uri="{BB962C8B-B14F-4D97-AF65-F5344CB8AC3E}">
        <p14:creationId xmlns:p14="http://schemas.microsoft.com/office/powerpoint/2010/main" val="1210265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Okullar</a:t>
            </a:r>
            <a:endParaRPr lang="tr-TR" dirty="0"/>
          </a:p>
        </p:txBody>
      </p:sp>
      <p:sp>
        <p:nvSpPr>
          <p:cNvPr id="3" name="2 İçerik Yer Tutucusu"/>
          <p:cNvSpPr>
            <a:spLocks noGrp="1"/>
          </p:cNvSpPr>
          <p:nvPr>
            <p:ph idx="1"/>
          </p:nvPr>
        </p:nvSpPr>
        <p:spPr/>
        <p:txBody>
          <a:bodyPr>
            <a:normAutofit fontScale="77500" lnSpcReduction="20000"/>
          </a:bodyPr>
          <a:lstStyle/>
          <a:p>
            <a:endParaRPr lang="tr-TR" dirty="0"/>
          </a:p>
          <a:p>
            <a:endParaRPr lang="tr-TR" dirty="0"/>
          </a:p>
          <a:p>
            <a:r>
              <a:rPr lang="tr-TR" dirty="0"/>
              <a:t>Günümüzdeki yazınbilim, göstergebilim ve dilbilim akımlarının birçoğu, XX. yüzyılın ilk yansında ortaya atılmış kuramsal görüşlerden kaynaklanır. Nitekim, yazınsal metinleri inceleyenlerin bir bölümü, Rus biçimcilerinin (bkz. ileride Rus Biçimcileri ve Vladimir </a:t>
            </a:r>
            <a:r>
              <a:rPr lang="tr-TR" dirty="0" err="1"/>
              <a:t>Propp</a:t>
            </a:r>
            <a:r>
              <a:rPr lang="tr-TR" dirty="0"/>
              <a:t> bölümü) görüşlerini temel alan bir yazınbilim kuramı oluştururken (örneğin, T. </a:t>
            </a:r>
            <a:r>
              <a:rPr lang="tr-TR" dirty="0" err="1"/>
              <a:t>To</a:t>
            </a:r>
            <a:r>
              <a:rPr lang="tr-TR" dirty="0"/>
              <a:t>- </a:t>
            </a:r>
            <a:r>
              <a:rPr lang="tr-TR" dirty="0" err="1"/>
              <a:t>dorov</a:t>
            </a:r>
            <a:r>
              <a:rPr lang="tr-TR" dirty="0"/>
              <a:t>), bir bölümü de bilimsel kavram ve ilkelere ağırlık verilmesini isteyen Kopenhag Dilbilim </a:t>
            </a:r>
            <a:r>
              <a:rPr lang="tr-TR" dirty="0" err="1"/>
              <a:t>Çevresi'nin</a:t>
            </a:r>
            <a:r>
              <a:rPr lang="tr-TR" dirty="0"/>
              <a:t> (bkz. ileride Kopenhag Dilbilim Çevresi bölümü) görüşlerini benimseyerek, mantıksal-matematiksel bir göstergebilim kuramı oluşturmuştur (örneğin, A. J. </a:t>
            </a:r>
            <a:r>
              <a:rPr lang="tr-TR" dirty="0" err="1"/>
              <a:t>Greimas</a:t>
            </a:r>
            <a:r>
              <a:rPr lang="tr-TR" dirty="0"/>
              <a:t>) [bkz. ileride </a:t>
            </a:r>
            <a:r>
              <a:rPr lang="tr-TR" dirty="0" err="1"/>
              <a:t>Algirdas</a:t>
            </a:r>
            <a:r>
              <a:rPr lang="tr-TR" dirty="0"/>
              <a:t> </a:t>
            </a:r>
            <a:r>
              <a:rPr lang="tr-TR" dirty="0" err="1"/>
              <a:t>Julien</a:t>
            </a:r>
            <a:r>
              <a:rPr lang="tr-TR" dirty="0"/>
              <a:t> </a:t>
            </a:r>
            <a:r>
              <a:rPr lang="tr-TR" dirty="0" err="1"/>
              <a:t>Greimas</a:t>
            </a:r>
            <a:r>
              <a:rPr lang="tr-TR" dirty="0"/>
              <a:t> ve Paris Göstergebilim Okulu bölümü]. Öte yandan, çeşitli dilbilim etkinliklerinin de, daha XX. </a:t>
            </a:r>
            <a:r>
              <a:rPr lang="tr-TR" dirty="0" err="1"/>
              <a:t>yy'ın</a:t>
            </a:r>
            <a:r>
              <a:rPr lang="tr-TR" dirty="0"/>
              <a:t> başlarında dikkati çeken İsviçreli dilbilimci F. de </a:t>
            </a:r>
            <a:r>
              <a:rPr lang="tr-TR" dirty="0" err="1"/>
              <a:t>Saussure'ün</a:t>
            </a:r>
            <a:r>
              <a:rPr lang="tr-TR" dirty="0"/>
              <a:t> </a:t>
            </a:r>
            <a:r>
              <a:rPr lang="tr-TR" i="1" dirty="0"/>
              <a:t>Genel Dilbilim </a:t>
            </a:r>
            <a:r>
              <a:rPr lang="tr-TR" i="1" dirty="0" err="1"/>
              <a:t>Dersleri</a:t>
            </a:r>
            <a:r>
              <a:rPr lang="tr-TR" dirty="0" err="1"/>
              <a:t>'nden</a:t>
            </a:r>
            <a:r>
              <a:rPr lang="tr-TR" dirty="0"/>
              <a:t> (bkz. yukarıda Ferdinand de </a:t>
            </a:r>
            <a:r>
              <a:rPr lang="tr-TR" dirty="0" err="1"/>
              <a:t>Saussure</a:t>
            </a:r>
            <a:r>
              <a:rPr lang="tr-TR" dirty="0"/>
              <a:t>, Cenevre Dilbilim Okulu ve </a:t>
            </a:r>
            <a:r>
              <a:rPr lang="tr-TR" dirty="0" err="1"/>
              <a:t>Antoine</a:t>
            </a:r>
            <a:r>
              <a:rPr lang="tr-TR" dirty="0"/>
              <a:t> </a:t>
            </a:r>
            <a:r>
              <a:rPr lang="tr-TR" dirty="0" err="1"/>
              <a:t>Meillet</a:t>
            </a:r>
            <a:r>
              <a:rPr lang="tr-TR" dirty="0"/>
              <a:t> bölümü) ve 1926'da kurulan Prag Dilbilim </a:t>
            </a:r>
            <a:r>
              <a:rPr lang="tr-TR" dirty="0" err="1"/>
              <a:t>Çevresi'nin</a:t>
            </a:r>
            <a:r>
              <a:rPr lang="tr-TR" dirty="0"/>
              <a:t> (Prag Dilbilim Okulu da denir) çalışmalarından büyük ölçüde yararlandığı görülür. Avrupa'da ortaya çıkan bu etkinliklerden bağımsız olarak gelişen Amerikan dilbiliminin de, sonradan bu akım ve görüşlerle karşılaştığında, onları kimi açılardan benimseyip kimi açılardan eleştirme gereği duyduğu da bir gerçektir.</a:t>
            </a:r>
          </a:p>
        </p:txBody>
      </p:sp>
    </p:spTree>
    <p:extLst>
      <p:ext uri="{BB962C8B-B14F-4D97-AF65-F5344CB8AC3E}">
        <p14:creationId xmlns:p14="http://schemas.microsoft.com/office/powerpoint/2010/main" val="931250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Prag Dilbilim Okulu</a:t>
            </a:r>
            <a:endParaRPr lang="tr-TR" dirty="0"/>
          </a:p>
        </p:txBody>
      </p:sp>
      <p:sp>
        <p:nvSpPr>
          <p:cNvPr id="4" name="Rectangle 1"/>
          <p:cNvSpPr>
            <a:spLocks noGrp="1" noChangeArrowheads="1"/>
          </p:cNvSpPr>
          <p:nvPr>
            <p:ph idx="1"/>
          </p:nvPr>
        </p:nvSpPr>
        <p:spPr bwMode="auto">
          <a:xfrm>
            <a:off x="1981201" y="3045129"/>
            <a:ext cx="8229600" cy="216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0" indent="0" eaLnBrk="0" fontAlgn="base" hangingPunct="0">
              <a:lnSpc>
                <a:spcPct val="100000"/>
              </a:lnSpc>
              <a:spcBef>
                <a:spcPct val="0"/>
              </a:spcBef>
              <a:spcAft>
                <a:spcPct val="0"/>
              </a:spcAft>
              <a:buNone/>
            </a:pPr>
            <a:endParaRPr lang="tr-TR" altLang="tr-TR" sz="900" dirty="0">
              <a:solidFill>
                <a:srgbClr val="000000"/>
              </a:solidFill>
              <a:latin typeface="Arial" panose="020B0604020202020204" pitchFamily="34" charset="0"/>
              <a:cs typeface="Arial" panose="020B0604020202020204" pitchFamily="34" charset="0"/>
            </a:endParaRPr>
          </a:p>
          <a:p>
            <a:pPr marL="0" indent="0" eaLnBrk="0" fontAlgn="base" hangingPunct="0">
              <a:lnSpc>
                <a:spcPct val="100000"/>
              </a:lnSpc>
              <a:spcBef>
                <a:spcPct val="0"/>
              </a:spcBef>
              <a:spcAft>
                <a:spcPct val="0"/>
              </a:spcAft>
              <a:buNone/>
            </a:pPr>
            <a:r>
              <a:rPr lang="tr-TR" altLang="tr-TR" sz="1800" dirty="0"/>
              <a:t>a) Dil işlevsel bir sistem olarak düşünülmelidir</a:t>
            </a:r>
            <a:endParaRPr lang="tr-TR" altLang="tr-TR" sz="1800" dirty="0">
              <a:latin typeface="Arial" panose="020B0604020202020204" pitchFamily="34" charset="0"/>
            </a:endParaRPr>
          </a:p>
          <a:p>
            <a:pPr marL="0" indent="0" eaLnBrk="0" fontAlgn="base" hangingPunct="0">
              <a:lnSpc>
                <a:spcPct val="100000"/>
              </a:lnSpc>
              <a:spcBef>
                <a:spcPct val="0"/>
              </a:spcBef>
              <a:spcAft>
                <a:spcPct val="0"/>
              </a:spcAft>
              <a:buNone/>
            </a:pPr>
            <a:r>
              <a:rPr lang="tr-TR" altLang="tr-TR" sz="1800" dirty="0">
                <a:latin typeface="Arial" panose="020B0604020202020204" pitchFamily="34" charset="0"/>
              </a:rPr>
              <a:t>b) Dil bilimcinin dile yöntem açısından yaklaşımı eş zamanlı olmalıdır ve konuşucunun sezgisine başvurulmalıdır.</a:t>
            </a:r>
          </a:p>
          <a:p>
            <a:pPr marL="0" indent="0" eaLnBrk="0" fontAlgn="base" hangingPunct="0">
              <a:lnSpc>
                <a:spcPct val="100000"/>
              </a:lnSpc>
              <a:spcBef>
                <a:spcPct val="0"/>
              </a:spcBef>
              <a:spcAft>
                <a:spcPct val="0"/>
              </a:spcAft>
              <a:buNone/>
            </a:pPr>
            <a:r>
              <a:rPr lang="tr-TR" altLang="tr-TR" sz="1800" dirty="0">
                <a:latin typeface="Arial" panose="020B0604020202020204" pitchFamily="34" charset="0"/>
              </a:rPr>
              <a:t>c) Dilin işlevsel sistem düşüncesi sadece eş zamanlı düzleme değil aynı zamanda art zamanlı düzleme de uygulanmalıdır.</a:t>
            </a:r>
          </a:p>
          <a:p>
            <a:pPr marL="0" indent="0" eaLnBrk="0" fontAlgn="base" hangingPunct="0">
              <a:lnSpc>
                <a:spcPct val="100000"/>
              </a:lnSpc>
              <a:spcBef>
                <a:spcPct val="0"/>
              </a:spcBef>
              <a:spcAft>
                <a:spcPct val="0"/>
              </a:spcAft>
              <a:buNone/>
            </a:pPr>
            <a:r>
              <a:rPr lang="tr-TR" altLang="tr-TR" sz="1800" dirty="0">
                <a:latin typeface="Arial" panose="020B0604020202020204" pitchFamily="34" charset="0"/>
              </a:rPr>
              <a:t>d) Prag Dil Bilimi </a:t>
            </a:r>
            <a:r>
              <a:rPr lang="tr-TR" altLang="tr-TR" sz="1800" dirty="0" err="1">
                <a:latin typeface="Arial" panose="020B0604020202020204" pitchFamily="34" charset="0"/>
              </a:rPr>
              <a:t>Çevresi'nin</a:t>
            </a:r>
            <a:r>
              <a:rPr lang="tr-TR" altLang="tr-TR" sz="1800" dirty="0">
                <a:latin typeface="Arial" panose="020B0604020202020204" pitchFamily="34" charset="0"/>
              </a:rPr>
              <a:t> amaçlarında biri de dillerin oluşturduğu sistemlerin bir tipolojisini gerçekleştirmektir.</a:t>
            </a:r>
          </a:p>
        </p:txBody>
      </p:sp>
    </p:spTree>
    <p:extLst>
      <p:ext uri="{BB962C8B-B14F-4D97-AF65-F5344CB8AC3E}">
        <p14:creationId xmlns:p14="http://schemas.microsoft.com/office/powerpoint/2010/main" val="732971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Prag Dilbilim Okulu</a:t>
            </a:r>
          </a:p>
        </p:txBody>
      </p:sp>
      <p:sp>
        <p:nvSpPr>
          <p:cNvPr id="3" name="İçerik Yer Tutucusu 2"/>
          <p:cNvSpPr>
            <a:spLocks noGrp="1"/>
          </p:cNvSpPr>
          <p:nvPr>
            <p:ph idx="1"/>
          </p:nvPr>
        </p:nvSpPr>
        <p:spPr/>
        <p:txBody>
          <a:bodyPr>
            <a:normAutofit fontScale="77500" lnSpcReduction="20000"/>
          </a:bodyPr>
          <a:lstStyle/>
          <a:p>
            <a:pPr marL="0" indent="0">
              <a:buNone/>
            </a:pPr>
            <a:r>
              <a:rPr lang="tr-TR" dirty="0"/>
              <a:t>Roman </a:t>
            </a:r>
            <a:r>
              <a:rPr lang="tr-TR" dirty="0" err="1"/>
              <a:t>Jakobson</a:t>
            </a:r>
            <a:r>
              <a:rPr lang="tr-TR" dirty="0"/>
              <a:t> Prag Dilbilim Okulu kurucuları arasında en dikkate değer isimdir. 1915 yılından sonra ortaya çıkan Rus biçimcilerine de öncülük eden Roman </a:t>
            </a:r>
            <a:r>
              <a:rPr lang="tr-TR" dirty="0" err="1"/>
              <a:t>Jakobson</a:t>
            </a:r>
            <a:r>
              <a:rPr lang="tr-TR" dirty="0"/>
              <a:t> “ilk incelemelerinde F. de </a:t>
            </a:r>
            <a:r>
              <a:rPr lang="tr-TR" dirty="0" err="1"/>
              <a:t>Saussure’ün</a:t>
            </a:r>
            <a:r>
              <a:rPr lang="tr-TR" dirty="0"/>
              <a:t> görüşlerini şiir diline aktar- Cafer ŞEN </a:t>
            </a:r>
            <a:r>
              <a:rPr lang="tr-TR" dirty="0" err="1"/>
              <a:t>Tü</a:t>
            </a:r>
            <a:r>
              <a:rPr lang="tr-TR" dirty="0"/>
              <a:t> r k D i l i 101 </a:t>
            </a:r>
            <a:r>
              <a:rPr lang="tr-TR" dirty="0" err="1"/>
              <a:t>mış</a:t>
            </a:r>
            <a:r>
              <a:rPr lang="tr-TR" dirty="0"/>
              <a:t>, </a:t>
            </a:r>
            <a:r>
              <a:rPr lang="tr-TR" dirty="0" err="1"/>
              <a:t>titremleme</a:t>
            </a:r>
            <a:r>
              <a:rPr lang="tr-TR" dirty="0"/>
              <a:t> (</a:t>
            </a:r>
            <a:r>
              <a:rPr lang="tr-TR" dirty="0" err="1"/>
              <a:t>entonasyon</a:t>
            </a:r>
            <a:r>
              <a:rPr lang="tr-TR" dirty="0"/>
              <a:t>, tonlama), dizem (ritim), vurgu gibi olgular üstünde durmuştur” (Rıfat 2008: 31). Bu noktada </a:t>
            </a:r>
            <a:r>
              <a:rPr lang="tr-TR" dirty="0" err="1"/>
              <a:t>Jakobson</a:t>
            </a:r>
            <a:r>
              <a:rPr lang="tr-TR" dirty="0"/>
              <a:t>, Rusya’daki gençlik ve öğrenim yıllarında, şiirde baş gösteren sembolist akımın karşısında fütürist akımın yanında yer alır. Yine </a:t>
            </a:r>
            <a:r>
              <a:rPr lang="tr-TR" dirty="0" err="1"/>
              <a:t>Jakobson</a:t>
            </a:r>
            <a:r>
              <a:rPr lang="tr-TR" dirty="0"/>
              <a:t> bu yıllarda kübizmin ilerleyişini ve nonfigüratif sanatın yükselişini yakından takip eder. Böylesine bir sanat ve edebiyat ortamında </a:t>
            </a:r>
            <a:r>
              <a:rPr lang="tr-TR" dirty="0" err="1"/>
              <a:t>Jakobson</a:t>
            </a:r>
            <a:r>
              <a:rPr lang="tr-TR" dirty="0"/>
              <a:t> 1915’te ilk dil bilimi çevresi olarak bilinen Moskova Dilbilim Çevresini kurdu. Bu dil bilimi çevresi etkinliklerini yazınsal inceleme, lehçe bilimi, halk bilimi, budun bilimi, dil bilimsel coğrafya konusunda yaptığı araştırmalarla sürdürdü. R. </a:t>
            </a:r>
            <a:r>
              <a:rPr lang="tr-TR" dirty="0" err="1"/>
              <a:t>Jakobson</a:t>
            </a:r>
            <a:r>
              <a:rPr lang="tr-TR" dirty="0"/>
              <a:t> yine aynı yıllarda Petersburg’da (</a:t>
            </a:r>
            <a:r>
              <a:rPr lang="tr-TR" dirty="0" err="1"/>
              <a:t>Petrogard</a:t>
            </a:r>
            <a:r>
              <a:rPr lang="tr-TR" dirty="0"/>
              <a:t>) kurulmuş olan </a:t>
            </a:r>
            <a:r>
              <a:rPr lang="tr-TR" dirty="0" err="1"/>
              <a:t>Opoyaz</a:t>
            </a:r>
            <a:r>
              <a:rPr lang="tr-TR" dirty="0"/>
              <a:t> (Şiir Dilini İnceleme Derneği) adlı toplulukla bağlantı kurdu. Moskova Dilbilim Çevresi ile </a:t>
            </a:r>
            <a:r>
              <a:rPr lang="tr-TR" dirty="0" err="1"/>
              <a:t>Opoyaz’ın</a:t>
            </a:r>
            <a:r>
              <a:rPr lang="tr-TR" dirty="0"/>
              <a:t> ortak çalışmaları sonucunda de Rus biçimciliği denilen akım doğdu” (Rıfat 2008: 36). İşte </a:t>
            </a:r>
            <a:r>
              <a:rPr lang="tr-TR" dirty="0" err="1"/>
              <a:t>Jakobson</a:t>
            </a:r>
            <a:r>
              <a:rPr lang="tr-TR" dirty="0"/>
              <a:t> bu noktada edebî eserlerin dil özellikleri üzerinde ciddi çalışmalar yapar. Bu yıllarda </a:t>
            </a:r>
            <a:r>
              <a:rPr lang="tr-TR" dirty="0" err="1"/>
              <a:t>Jakobson</a:t>
            </a:r>
            <a:r>
              <a:rPr lang="tr-TR" dirty="0"/>
              <a:t>, Ferdinand de </a:t>
            </a:r>
            <a:r>
              <a:rPr lang="tr-TR" dirty="0" err="1"/>
              <a:t>Saussure’ün</a:t>
            </a:r>
            <a:r>
              <a:rPr lang="tr-TR" dirty="0"/>
              <a:t> dil üzerine çalışmaları ile felsefi alanda ise </a:t>
            </a:r>
            <a:r>
              <a:rPr lang="tr-TR" dirty="0" err="1"/>
              <a:t>Edmund</a:t>
            </a:r>
            <a:r>
              <a:rPr lang="tr-TR" dirty="0"/>
              <a:t> </a:t>
            </a:r>
            <a:r>
              <a:rPr lang="tr-TR" dirty="0" err="1"/>
              <a:t>Husserl’in</a:t>
            </a:r>
            <a:r>
              <a:rPr lang="tr-TR" dirty="0"/>
              <a:t> fenomenolojisini yakından ilgilenir. Onun ses bilimi alanında takip ettiği isim ise J. </a:t>
            </a:r>
            <a:r>
              <a:rPr lang="tr-TR" dirty="0" err="1"/>
              <a:t>Baudouin</a:t>
            </a:r>
            <a:r>
              <a:rPr lang="tr-TR" dirty="0"/>
              <a:t> de </a:t>
            </a:r>
            <a:r>
              <a:rPr lang="tr-TR" dirty="0" err="1"/>
              <a:t>Courtenay’di</a:t>
            </a:r>
            <a:r>
              <a:rPr lang="tr-TR" dirty="0"/>
              <a:t>. </a:t>
            </a:r>
          </a:p>
        </p:txBody>
      </p:sp>
    </p:spTree>
    <p:extLst>
      <p:ext uri="{BB962C8B-B14F-4D97-AF65-F5344CB8AC3E}">
        <p14:creationId xmlns:p14="http://schemas.microsoft.com/office/powerpoint/2010/main" val="1588790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Prag Dilbilim Okulu</a:t>
            </a:r>
          </a:p>
        </p:txBody>
      </p:sp>
      <p:sp>
        <p:nvSpPr>
          <p:cNvPr id="3" name="İçerik Yer Tutucusu 2"/>
          <p:cNvSpPr>
            <a:spLocks noGrp="1"/>
          </p:cNvSpPr>
          <p:nvPr>
            <p:ph idx="1"/>
          </p:nvPr>
        </p:nvSpPr>
        <p:spPr/>
        <p:txBody>
          <a:bodyPr>
            <a:normAutofit fontScale="62500" lnSpcReduction="20000"/>
          </a:bodyPr>
          <a:lstStyle/>
          <a:p>
            <a:pPr marL="0" indent="0">
              <a:buNone/>
            </a:pPr>
            <a:r>
              <a:rPr lang="tr-TR" dirty="0"/>
              <a:t>Roman </a:t>
            </a:r>
            <a:r>
              <a:rPr lang="tr-TR" dirty="0" err="1"/>
              <a:t>Jakobson</a:t>
            </a:r>
            <a:r>
              <a:rPr lang="tr-TR" dirty="0"/>
              <a:t> başta şiir olmak üzere edebiyat alanındaki çalışmalarına 1920 yılında gittiği Çekoslovakya’da da devam eder. Bir yanda yapısal ses biliminin temel ilkeleri üzerine çalışırken diğer yandan Yeni Rus Şiiri adlı çalışmasını yayımlar. İki yıl sonra ise Çek Şiiri Üzerine başlıklı çalışmayı bastırır. Bu kitabında </a:t>
            </a:r>
            <a:r>
              <a:rPr lang="tr-TR" dirty="0" err="1"/>
              <a:t>Jakobson</a:t>
            </a:r>
            <a:r>
              <a:rPr lang="tr-TR" dirty="0"/>
              <a:t> “Çek şiirini Rus şiiriyle karşılaştırdı ve ses biliminin ilkelerini şiir diline uyguladı. Söz konusu iki yapıtta Rus biçimcilerinin anlayışını sürdürdü, daha sonra giderek yapısalcılığa yöneldi” (Rıfat 2008: 36). Bu yıllarda </a:t>
            </a:r>
            <a:r>
              <a:rPr lang="tr-TR" dirty="0" err="1"/>
              <a:t>Jakobson’un</a:t>
            </a:r>
            <a:r>
              <a:rPr lang="tr-TR" dirty="0"/>
              <a:t> üzerinde durduğu yapı ve yapı unsurlarının kendiliklerinden ziyade bu unsurlar arsındaki ilişkiler ve bağlantılardır. </a:t>
            </a:r>
            <a:r>
              <a:rPr lang="tr-TR" dirty="0" err="1"/>
              <a:t>Jakobson</a:t>
            </a:r>
            <a:r>
              <a:rPr lang="tr-TR" dirty="0"/>
              <a:t>, Çekoslovakya’da bulunduğu yıllarda Prag Dilbilim Okulu kurucuları arasında yer alarak bu okulun çalışmasında ve yayımlarında etkin görev alır. Kendisi de dil bilimi üzerine yoğunlaşarak yapı ve dizgeleri eş </a:t>
            </a:r>
            <a:r>
              <a:rPr lang="tr-TR" dirty="0" err="1"/>
              <a:t>süremli</a:t>
            </a:r>
            <a:r>
              <a:rPr lang="tr-TR" dirty="0"/>
              <a:t> bir yöntemle incelemeye yönelir. Bununla birlikte yine yazın türleri üzerine çalışmalarına devam ederek Rus ve Çek şairlerin şiirlerini incelediği eserlerini kaleme alır. Danimarka’ya gittiğinde ise burada </a:t>
            </a:r>
            <a:r>
              <a:rPr lang="tr-TR" dirty="0" err="1"/>
              <a:t>Kophenag</a:t>
            </a:r>
            <a:r>
              <a:rPr lang="tr-TR" dirty="0"/>
              <a:t> Dilbilim Okulu çevresi ile bağlantı kurar. Bu yıllarda yayımladığı yapıtında ses üzerine odaklanır. Çünkü ses dilin pozitif yönüdür. Dildeki bir imleyen nesnenin </a:t>
            </a:r>
            <a:r>
              <a:rPr lang="tr-TR" dirty="0" err="1"/>
              <a:t>maddiliğini</a:t>
            </a:r>
            <a:r>
              <a:rPr lang="tr-TR" dirty="0"/>
              <a:t> askıya alarak işler. Ama </a:t>
            </a:r>
            <a:r>
              <a:rPr lang="tr-TR" dirty="0" err="1"/>
              <a:t>maddilik</a:t>
            </a:r>
            <a:r>
              <a:rPr lang="tr-TR" dirty="0"/>
              <a:t> noktasında ses hiçbir zaman konu dışı değildir. Ses imleyeni maddi olan bedene bağlayandır. Bu noktada </a:t>
            </a:r>
            <a:r>
              <a:rPr lang="tr-TR" dirty="0" err="1"/>
              <a:t>Lacan</a:t>
            </a:r>
            <a:r>
              <a:rPr lang="tr-TR" dirty="0"/>
              <a:t> “söz uçar yazı kalır” sözünü ters çevirir çünkü “salgılandığı ve terk edemediği doğduğu ve aynı anda öldüğü noktada yalnızca ses kalır-en azından yüz yaşına gelmiş ve birçok sınırı bulandırmış olan ses yeniden -üretim teknolojisinin ortaya çıkışına dek- oysa harfler ortalıkta uçuşur ve uçarak tarih hortumunu oluşturur” (Dolar 2013: 62). Hâlbuki göstergenin negatif doğası fark ve karşıtlığa dayanır. Bu noktada dil üzerine düşünürken seslerin töz değiştirip dilsel göstergelere nasıl dönüştüğü belirleyen yapısal belirlenimlerden uzak durulmuş, sesler bertaraf edilmiştir. Ses, dil bilimi kurmak için kurtulması gereken engelleyici unsur olarak görülmüştür. Bu noktada dil yapısal olarak sesin ötesinde konumlanırken </a:t>
            </a:r>
            <a:r>
              <a:rPr lang="tr-TR" dirty="0" err="1"/>
              <a:t>Jakobson</a:t>
            </a:r>
            <a:r>
              <a:rPr lang="tr-TR" dirty="0"/>
              <a:t> “fonem: eti kemiği olan sesin ötesinde salt işleviyle tanımlanan o etsiz kemiksiz kendilik yatar-suskun ses, sessiz ses” üzerinde ısrar eder </a:t>
            </a:r>
          </a:p>
        </p:txBody>
      </p:sp>
    </p:spTree>
    <p:extLst>
      <p:ext uri="{BB962C8B-B14F-4D97-AF65-F5344CB8AC3E}">
        <p14:creationId xmlns:p14="http://schemas.microsoft.com/office/powerpoint/2010/main" val="4132790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Prag Dilbilim Okulu</a:t>
            </a:r>
          </a:p>
        </p:txBody>
      </p:sp>
      <p:sp>
        <p:nvSpPr>
          <p:cNvPr id="3" name="İçerik Yer Tutucusu 2"/>
          <p:cNvSpPr>
            <a:spLocks noGrp="1"/>
          </p:cNvSpPr>
          <p:nvPr>
            <p:ph idx="1"/>
          </p:nvPr>
        </p:nvSpPr>
        <p:spPr/>
        <p:txBody>
          <a:bodyPr>
            <a:normAutofit fontScale="62500" lnSpcReduction="20000"/>
          </a:bodyPr>
          <a:lstStyle/>
          <a:p>
            <a:pPr marL="0" indent="0">
              <a:buNone/>
            </a:pPr>
            <a:r>
              <a:rPr lang="tr-TR" dirty="0"/>
              <a:t>Farklı dil yapılarını üzerinde araştırmalar yapan </a:t>
            </a:r>
            <a:r>
              <a:rPr lang="tr-TR" dirty="0" err="1"/>
              <a:t>Jakobson</a:t>
            </a:r>
            <a:r>
              <a:rPr lang="tr-TR" dirty="0"/>
              <a:t>, İskandinav ülkelerine ardından da 1941’de ABD’ne geçmiştir. Bu ülkede “gelişmiş </a:t>
            </a:r>
            <a:r>
              <a:rPr lang="tr-TR" dirty="0" err="1"/>
              <a:t>dağılımsal</a:t>
            </a:r>
            <a:r>
              <a:rPr lang="tr-TR" dirty="0"/>
              <a:t> dil bilimi, Prag Dilbilim </a:t>
            </a:r>
            <a:r>
              <a:rPr lang="tr-TR" dirty="0" err="1"/>
              <a:t>Çevresi’nin</a:t>
            </a:r>
            <a:r>
              <a:rPr lang="tr-TR" dirty="0"/>
              <a:t> oluşturduğu işlevsel dil bilimiyle karşılaşma olanağı bulmuş ve böylece, birbirinden bağımsız olarak iki dil bilimsel yapısalcılık birbiriyle bağlantı kurabilmiştir” (Rıfat 2008: 32). Amerika’da C. </a:t>
            </a:r>
            <a:r>
              <a:rPr lang="tr-TR" dirty="0" err="1"/>
              <a:t>Lévi</a:t>
            </a:r>
            <a:r>
              <a:rPr lang="tr-TR" dirty="0"/>
              <a:t> Strauss ile tanışan </a:t>
            </a:r>
            <a:r>
              <a:rPr lang="tr-TR" dirty="0" err="1"/>
              <a:t>Jakobson</a:t>
            </a:r>
            <a:r>
              <a:rPr lang="tr-TR" dirty="0"/>
              <a:t> Amerikan yapısalcılığını yakından tanıma fırsatı bulur. Burada hem ses bilimi kuramını daha da derinleştirip geliştirir hem de anlam bilimi sorunlarına eğilir. Dilsel yapı ögeleri arasındaki ilişkiler üzerinde durarak şiirde dil ve dil ögelerinin işlevi üzerine çalışır. Bu çalışmalarda </a:t>
            </a:r>
            <a:r>
              <a:rPr lang="tr-TR" dirty="0" err="1"/>
              <a:t>Jakobson</a:t>
            </a:r>
            <a:r>
              <a:rPr lang="tr-TR" dirty="0"/>
              <a:t> özellikle “ses” unsuruna dikkat çekerek dillerin ses bilimsel açıdan sınıflara ayrılmasını öngören ikili karşıtlıklar dizgesini ortaya atar. Burada fonem üzerinde yeni bir kendilik olduğu gösterilmeye çalışılır. Bu kendilikte artık seslerin nasıl üretildiği önemli değildir. Önemli olan “diferansiyel </a:t>
            </a:r>
            <a:r>
              <a:rPr lang="tr-TR" dirty="0" err="1"/>
              <a:t>fenom</a:t>
            </a:r>
            <a:r>
              <a:rPr lang="tr-TR" dirty="0"/>
              <a:t> zıtlıkları </a:t>
            </a:r>
            <a:r>
              <a:rPr lang="tr-TR" dirty="0" err="1"/>
              <a:t>fenomlerin</a:t>
            </a:r>
            <a:r>
              <a:rPr lang="tr-TR" dirty="0"/>
              <a:t> salt ilişkisel doğası ayırıcı özelliklerine indirgenmeleridir. </a:t>
            </a:r>
            <a:r>
              <a:rPr lang="tr-TR" dirty="0" err="1"/>
              <a:t>Fenomler</a:t>
            </a:r>
            <a:r>
              <a:rPr lang="tr-TR" dirty="0"/>
              <a:t> anlamlandırma birimlerini ayırt edebilmeleri sayesinde yalıtılır, ama öyle bir şekilde ki özgül </a:t>
            </a:r>
            <a:r>
              <a:rPr lang="tr-TR" dirty="0" err="1"/>
              <a:t>anlamlandırıcı</a:t>
            </a:r>
            <a:r>
              <a:rPr lang="tr-TR" dirty="0"/>
              <a:t> ayrımlar konu dışıdır, onların tek önemi meydana geliyor olmalarıdır, ne olabilecekleri değil. </a:t>
            </a:r>
            <a:r>
              <a:rPr lang="tr-TR" dirty="0" err="1"/>
              <a:t>Fenomlar</a:t>
            </a:r>
            <a:r>
              <a:rPr lang="tr-TR" dirty="0"/>
              <a:t> tözden yoksundur, tamamen biçime indirgenebilirler ve kendilerine özgü herhangi bir anlamdan yoksundurlar” (Dolar 2013: 24). </a:t>
            </a:r>
            <a:r>
              <a:rPr lang="tr-TR" dirty="0" err="1"/>
              <a:t>Jakobson</a:t>
            </a:r>
            <a:r>
              <a:rPr lang="tr-TR" dirty="0"/>
              <a:t> aslında bu karşıtlıkları bütün dünya dilleri için </a:t>
            </a:r>
            <a:r>
              <a:rPr lang="tr-TR" dirty="0" err="1"/>
              <a:t>temellendirici</a:t>
            </a:r>
            <a:r>
              <a:rPr lang="tr-TR" dirty="0"/>
              <a:t> bir tümel dayanak yapmak ister. </a:t>
            </a:r>
            <a:r>
              <a:rPr lang="tr-TR" dirty="0" err="1"/>
              <a:t>Jakobson’un</a:t>
            </a:r>
            <a:r>
              <a:rPr lang="tr-TR" dirty="0"/>
              <a:t> bu </a:t>
            </a:r>
            <a:r>
              <a:rPr lang="tr-TR" dirty="0" err="1"/>
              <a:t>temellendirici</a:t>
            </a:r>
            <a:r>
              <a:rPr lang="tr-TR" dirty="0"/>
              <a:t> ilkesine göre “ses birimi özellikleri arasındaki ilişkiler ikili karşıtlıklara göre düzenlenir. Bir başka deyişle söz konusu ilişkiler ayırıcı özelliklerin varlığına ya da yokluğuna göre saptanır. İşte, R. </a:t>
            </a:r>
            <a:r>
              <a:rPr lang="tr-TR" dirty="0" err="1"/>
              <a:t>Jakobson</a:t>
            </a:r>
            <a:r>
              <a:rPr lang="tr-TR" dirty="0"/>
              <a:t> bütün ses bilimsel ayırıcı özelliklerin şu ikili karşıtlıklar dizgesine indirgenebileceği görüşündedir: “Ünlü/ ünlü olmayan, ünsüz/ ünsüz olmayan, yoğun/ dağınık, gergin/ gevşek, titreşimli/ titreşimsiz, </a:t>
            </a:r>
            <a:r>
              <a:rPr lang="tr-TR" dirty="0" err="1"/>
              <a:t>genizsil</a:t>
            </a:r>
            <a:r>
              <a:rPr lang="tr-TR" dirty="0"/>
              <a:t>/ ağızsıl, kesintili/ kesintisiz, keskin/ boğuk, engelli/ engelsiz, pes /tiz, </a:t>
            </a:r>
            <a:r>
              <a:rPr lang="tr-TR" dirty="0" err="1"/>
              <a:t>bemolleşmiş</a:t>
            </a:r>
            <a:r>
              <a:rPr lang="tr-TR" dirty="0"/>
              <a:t>/ </a:t>
            </a:r>
            <a:r>
              <a:rPr lang="tr-TR" dirty="0" err="1"/>
              <a:t>bemolleşmemiş</a:t>
            </a:r>
            <a:r>
              <a:rPr lang="tr-TR" dirty="0"/>
              <a:t>, </a:t>
            </a:r>
            <a:r>
              <a:rPr lang="tr-TR" dirty="0" err="1"/>
              <a:t>diyezleşmiş</a:t>
            </a:r>
            <a:r>
              <a:rPr lang="tr-TR" dirty="0"/>
              <a:t>/ </a:t>
            </a:r>
            <a:r>
              <a:rPr lang="tr-TR" dirty="0" err="1"/>
              <a:t>diyezleşmemiş</a:t>
            </a:r>
            <a:r>
              <a:rPr lang="tr-TR" dirty="0"/>
              <a:t>” (Rıfat 2008: 39). </a:t>
            </a:r>
          </a:p>
        </p:txBody>
      </p:sp>
    </p:spTree>
    <p:extLst>
      <p:ext uri="{BB962C8B-B14F-4D97-AF65-F5344CB8AC3E}">
        <p14:creationId xmlns:p14="http://schemas.microsoft.com/office/powerpoint/2010/main" val="1721251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Prag Dilbilim Okulu</a:t>
            </a:r>
          </a:p>
        </p:txBody>
      </p:sp>
      <p:sp>
        <p:nvSpPr>
          <p:cNvPr id="3" name="İçerik Yer Tutucusu 2"/>
          <p:cNvSpPr>
            <a:spLocks noGrp="1"/>
          </p:cNvSpPr>
          <p:nvPr>
            <p:ph idx="1"/>
          </p:nvPr>
        </p:nvSpPr>
        <p:spPr/>
        <p:txBody>
          <a:bodyPr>
            <a:normAutofit/>
          </a:bodyPr>
          <a:lstStyle/>
          <a:p>
            <a:pPr marL="0" indent="0">
              <a:buNone/>
            </a:pPr>
            <a:r>
              <a:rPr lang="tr-TR" dirty="0" err="1"/>
              <a:t>Jakobson</a:t>
            </a:r>
            <a:r>
              <a:rPr lang="tr-TR" dirty="0"/>
              <a:t> ses üzerine bu tespitlerini yapmakla kalmaz, sabitlediği ses bilimi kuramlarını dil edinimi ve dil bozuklukları üzerinde uygular. Bu noktada dili kullanan kişinin konuşmayı gerçekleştirmek için ilk önce dil yapılarını benzerlik ilkesine göre seçtiğini ardından bunları karmaşık şekilde birleştirdiğini ileri sürer. İşte </a:t>
            </a:r>
            <a:r>
              <a:rPr lang="tr-TR" dirty="0" err="1"/>
              <a:t>Jakobson’a</a:t>
            </a:r>
            <a:r>
              <a:rPr lang="tr-TR" dirty="0"/>
              <a:t> göre dil bozuklukları bu seçme ve birleştirme aşamalarında ortaya çıkar. Bu noktada </a:t>
            </a:r>
            <a:r>
              <a:rPr lang="tr-TR" dirty="0" err="1"/>
              <a:t>Jakobson</a:t>
            </a:r>
            <a:r>
              <a:rPr lang="tr-TR" dirty="0"/>
              <a:t> “eğretileme” ve “</a:t>
            </a:r>
            <a:r>
              <a:rPr lang="tr-TR" dirty="0" err="1"/>
              <a:t>düzdeğişmece</a:t>
            </a:r>
            <a:r>
              <a:rPr lang="tr-TR" dirty="0"/>
              <a:t>” kavramlarına değinerek benzerlik ilişkilerinde görülecek bozukluğun </a:t>
            </a:r>
            <a:r>
              <a:rPr lang="tr-TR" dirty="0" err="1"/>
              <a:t>eğreltileme</a:t>
            </a:r>
            <a:r>
              <a:rPr lang="tr-TR" dirty="0"/>
              <a:t> yapmayı engellediğini, bitişiklik ilişkilerinde görülecek bozuklukların da </a:t>
            </a:r>
            <a:r>
              <a:rPr lang="tr-TR" dirty="0" err="1"/>
              <a:t>düzdeğişmece</a:t>
            </a:r>
            <a:r>
              <a:rPr lang="tr-TR" dirty="0"/>
              <a:t>” yapmaya ket vurduğunu ileri sürer (Rıfat 2008: 40). </a:t>
            </a:r>
          </a:p>
        </p:txBody>
      </p:sp>
    </p:spTree>
    <p:extLst>
      <p:ext uri="{BB962C8B-B14F-4D97-AF65-F5344CB8AC3E}">
        <p14:creationId xmlns:p14="http://schemas.microsoft.com/office/powerpoint/2010/main" val="770675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Prag Dilbilim Okulu</a:t>
            </a:r>
          </a:p>
        </p:txBody>
      </p:sp>
      <p:sp>
        <p:nvSpPr>
          <p:cNvPr id="3" name="İçerik Yer Tutucusu 2"/>
          <p:cNvSpPr>
            <a:spLocks noGrp="1"/>
          </p:cNvSpPr>
          <p:nvPr>
            <p:ph idx="1"/>
          </p:nvPr>
        </p:nvSpPr>
        <p:spPr/>
        <p:txBody>
          <a:bodyPr>
            <a:normAutofit fontScale="70000" lnSpcReduction="20000"/>
          </a:bodyPr>
          <a:lstStyle/>
          <a:p>
            <a:pPr marL="0" indent="0">
              <a:buNone/>
            </a:pPr>
            <a:r>
              <a:rPr lang="tr-TR" dirty="0"/>
              <a:t>Aslında bir bildirişimin gerçekleşmesi için insanın metaforik/ simgesel/ dilsel dünyaya ayak basması gerekmektedir. </a:t>
            </a:r>
            <a:r>
              <a:rPr lang="tr-TR" dirty="0" err="1"/>
              <a:t>Jacques</a:t>
            </a:r>
            <a:r>
              <a:rPr lang="tr-TR" dirty="0"/>
              <a:t> </a:t>
            </a:r>
            <a:r>
              <a:rPr lang="tr-TR" dirty="0" err="1"/>
              <a:t>Lacan’dan</a:t>
            </a:r>
            <a:r>
              <a:rPr lang="tr-TR" dirty="0"/>
              <a:t> önce bu duruma ilk dikkati çeken </a:t>
            </a:r>
            <a:r>
              <a:rPr lang="tr-TR" dirty="0" err="1"/>
              <a:t>Jakobson</a:t>
            </a:r>
            <a:r>
              <a:rPr lang="tr-TR" dirty="0"/>
              <a:t> olmuştur. </a:t>
            </a:r>
            <a:r>
              <a:rPr lang="tr-TR" dirty="0" err="1"/>
              <a:t>Jakobson’a</a:t>
            </a:r>
            <a:r>
              <a:rPr lang="tr-TR" dirty="0"/>
              <a:t> göre bir dilsel bildirişim için altı temel öge şarttır. Bunlar; konuşan/ verici/gönderici, dinleyen kişi/alıcı/gönderilen, bildiri/ ileti/mesaj, bağlam ve kanal. Bildirişimdeki bu altı temel ögenin birbirine diğerlerine ağır basması altı değişik işlev üretir. Bunlar “</a:t>
            </a:r>
            <a:r>
              <a:rPr lang="tr-TR" dirty="0" err="1"/>
              <a:t>Anlatımsallık</a:t>
            </a:r>
            <a:r>
              <a:rPr lang="tr-TR" dirty="0"/>
              <a:t> işlevi ya da coşku işlevi (bildiri konuşucuya yöneliktir), çağrı işlevi (bildiri dinleyiciye yöneliktir), yazın (sanat) işlevi ya da şiirsel işlev (bildiri, bildirinin kendisine yöneliktir), üstdil işlevi (bildiri koddaki olguları açıklamaya yöneliktir), ilişki işlevi ya da bağlantı işlevi (bildiri oluğa ya da bildirişim kanallarına yöneliktir, bildirişim kurmayı ve sürdürmeyi amaçlar), </a:t>
            </a:r>
            <a:r>
              <a:rPr lang="tr-TR" dirty="0" err="1"/>
              <a:t>gönderge</a:t>
            </a:r>
            <a:r>
              <a:rPr lang="tr-TR" dirty="0"/>
              <a:t> işlevi (bildiri bağlama yöneliktir)” (Rıfat 2008: 40). Bildirişimdeki bu temel ilkeleri ortaya koyan </a:t>
            </a:r>
            <a:r>
              <a:rPr lang="tr-TR" dirty="0" err="1"/>
              <a:t>Jakobson</a:t>
            </a:r>
            <a:r>
              <a:rPr lang="tr-TR" dirty="0"/>
              <a:t> “bildiri bildirinin kendisine yöneliktir” ilkesinden hareketle yazın ve şiir üzerindeki incelemelerinde edebiyatı veya yazını bir dil meselesi olarak görür. </a:t>
            </a:r>
            <a:r>
              <a:rPr lang="tr-TR" dirty="0" err="1"/>
              <a:t>Jakobson’a</a:t>
            </a:r>
            <a:r>
              <a:rPr lang="tr-TR" dirty="0"/>
              <a:t> göre edebî metinleri diğerlerinden ayıran hususu kendilerine yönelik olarak kullandıkları biçimsel dilidir. Bu nedenle edebiyat ve yazının konusu anlam değil dildir. Belli bir metni edebî yapan, sanat metni hâline getiren o metnin dilidir. Böylelikle </a:t>
            </a:r>
            <a:r>
              <a:rPr lang="tr-TR" dirty="0" err="1"/>
              <a:t>Jakobson’un</a:t>
            </a:r>
            <a:r>
              <a:rPr lang="tr-TR" dirty="0"/>
              <a:t> edebî eser ve yazın incelemelerinde dile yönelen bir anlayışın gelişmesinin temelini atar. Bütün bu çalışmalarında </a:t>
            </a:r>
            <a:r>
              <a:rPr lang="tr-TR" dirty="0" err="1"/>
              <a:t>Jakobson</a:t>
            </a:r>
            <a:r>
              <a:rPr lang="tr-TR" dirty="0"/>
              <a:t> “dilsel ve yazınsal ayrıntıların karmakarışık görüntüsü içinden işleyiş yasalarını bulup çıkarmayı başarmış, sonsuz sayıdaki olgu arasından değişmeyeni saptayabilmiş, salt gözlemle yetinmeyip her zaman soyut bir yapı kurmaya çalışmış ve en önemlisi bilimsel yaklaşım ile sanatsal bakış açısını kaynaş- </a:t>
            </a:r>
            <a:r>
              <a:rPr lang="tr-TR" dirty="0" err="1"/>
              <a:t>tırmayı</a:t>
            </a:r>
            <a:r>
              <a:rPr lang="tr-TR" dirty="0"/>
              <a:t> </a:t>
            </a:r>
            <a:r>
              <a:rPr lang="tr-TR" dirty="0" err="1"/>
              <a:t>bilmiş”tir</a:t>
            </a:r>
            <a:r>
              <a:rPr lang="tr-TR" dirty="0"/>
              <a:t> (Rıfat 2008: 38).</a:t>
            </a:r>
          </a:p>
        </p:txBody>
      </p:sp>
    </p:spTree>
    <p:extLst>
      <p:ext uri="{BB962C8B-B14F-4D97-AF65-F5344CB8AC3E}">
        <p14:creationId xmlns:p14="http://schemas.microsoft.com/office/powerpoint/2010/main" val="2487427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Prag Dilbilim Okulu</a:t>
            </a:r>
          </a:p>
        </p:txBody>
      </p:sp>
      <p:sp>
        <p:nvSpPr>
          <p:cNvPr id="3" name="İçerik Yer Tutucusu 2"/>
          <p:cNvSpPr>
            <a:spLocks noGrp="1"/>
          </p:cNvSpPr>
          <p:nvPr>
            <p:ph idx="1"/>
          </p:nvPr>
        </p:nvSpPr>
        <p:spPr/>
        <p:txBody>
          <a:bodyPr>
            <a:normAutofit fontScale="77500" lnSpcReduction="20000"/>
          </a:bodyPr>
          <a:lstStyle/>
          <a:p>
            <a:pPr marL="0" indent="0">
              <a:buNone/>
            </a:pPr>
            <a:r>
              <a:rPr lang="tr-TR" dirty="0"/>
              <a:t>Prag Dilbilim Okulu’nun bir diğer öne çıkan adı N. </a:t>
            </a:r>
            <a:r>
              <a:rPr lang="tr-TR" dirty="0" err="1"/>
              <a:t>Trubetskoy</a:t>
            </a:r>
            <a:r>
              <a:rPr lang="tr-TR" dirty="0"/>
              <a:t> ise F. de </a:t>
            </a:r>
            <a:r>
              <a:rPr lang="tr-TR" dirty="0" err="1"/>
              <a:t>Saussure’den</a:t>
            </a:r>
            <a:r>
              <a:rPr lang="tr-TR" dirty="0"/>
              <a:t> etkilenerek “gösteren/ gösterilen ve dil/ ses ayrımlarını ses incelemelerine uygulaması, ses birimi kavramını dilin içindeki işlev açısından en küçük ayrıcı birim olarak tanımlaması, ses birimlerinin belirlenmesi sorunuyla yakından ilgilenmesi ve buna bağlı olarak ses bilimsel karşıtlıkları (iki yanlı ve çok yanlı, orantılı ve tekil, eksik ögeli, dereceli ve eş ögeli; </a:t>
            </a:r>
            <a:r>
              <a:rPr lang="tr-TR" dirty="0" err="1"/>
              <a:t>yansızlaşabilir</a:t>
            </a:r>
            <a:r>
              <a:rPr lang="tr-TR" dirty="0"/>
              <a:t> (ya da silinebilir) ve sürekli karşıtlıklar) sınıflandırması ses bilgisi ile ses bilimi arasında bir ayrım gözetmesi dil biliminin gelişmesine önemli katkıda bulunmuştur” (Rıfat 2008: 32). Dil üzerine yaptığı çalışmaları 1929-1939 yılları arasında 8 cilt olarak yayımlayan Prag Dilbilim Okulu sadece doğal dillerin yapısı üzerinde yoğunlaşmamış edebî eserin dili üzerinde de çalışmış ve edebî dilin “</a:t>
            </a:r>
            <a:r>
              <a:rPr lang="tr-TR" dirty="0" err="1"/>
              <a:t>ne”liği</a:t>
            </a:r>
            <a:r>
              <a:rPr lang="tr-TR" dirty="0"/>
              <a:t> hakkında sağlam dayanaklar elde etmişlerdir. Prag Dilbilim Okulu “dilleri bildirişim açısından incelerken tek tek ögeleri değil de ögeler arasındaki ilişkileri göz önünde bulundurur. Her ögeyi bağlı bulunduğu dizge içinde öbür ögelerle kurduğu karşıtlık ilişkilerine göre değerlendirir” (Rıfat 2008: 33). Hiç kuşkusuz bu karşıtlık </a:t>
            </a:r>
            <a:r>
              <a:rPr lang="tr-TR" dirty="0" err="1"/>
              <a:t>tözsel</a:t>
            </a:r>
            <a:r>
              <a:rPr lang="tr-TR" dirty="0"/>
              <a:t> bir yapı değil hareketli diferansiyel bir yapıdır. Aynı zamanda eş </a:t>
            </a:r>
            <a:r>
              <a:rPr lang="tr-TR" dirty="0" err="1"/>
              <a:t>süremli</a:t>
            </a:r>
            <a:r>
              <a:rPr lang="tr-TR" dirty="0"/>
              <a:t> bir inceleme olan bu yöntemde yapı içindeki olgu ve ögelerin varoluşu tamamen dışsal etkenlikten kopukluk arz eder. </a:t>
            </a:r>
          </a:p>
        </p:txBody>
      </p:sp>
    </p:spTree>
    <p:extLst>
      <p:ext uri="{BB962C8B-B14F-4D97-AF65-F5344CB8AC3E}">
        <p14:creationId xmlns:p14="http://schemas.microsoft.com/office/powerpoint/2010/main" val="46168906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1954</Words>
  <Application>Microsoft Office PowerPoint</Application>
  <PresentationFormat>Geniş ekran</PresentationFormat>
  <Paragraphs>25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PowerPoint Sunusu</vt:lpstr>
      <vt:lpstr>Okullar</vt:lpstr>
      <vt:lpstr>Prag Dilbilim Okulu</vt:lpstr>
      <vt:lpstr>Prag Dilbilim Okulu</vt:lpstr>
      <vt:lpstr>Prag Dilbilim Okulu</vt:lpstr>
      <vt:lpstr>Prag Dilbilim Okulu</vt:lpstr>
      <vt:lpstr>Prag Dilbilim Okulu</vt:lpstr>
      <vt:lpstr>Prag Dilbilim Okulu</vt:lpstr>
      <vt:lpstr>Prag Dilbilim Okulu</vt:lpstr>
      <vt:lpstr>Prag Dilbilim Okulu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SEDA</dc:creator>
  <cp:lastModifiedBy>SEDA</cp:lastModifiedBy>
  <cp:revision>1</cp:revision>
  <dcterms:created xsi:type="dcterms:W3CDTF">2020-03-18T08:12:46Z</dcterms:created>
  <dcterms:modified xsi:type="dcterms:W3CDTF">2020-03-18T08:12:54Z</dcterms:modified>
</cp:coreProperties>
</file>