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18" r:id="rId4"/>
    <p:sldId id="299" r:id="rId5"/>
    <p:sldId id="303" r:id="rId6"/>
    <p:sldId id="319" r:id="rId7"/>
    <p:sldId id="304" r:id="rId8"/>
    <p:sldId id="320" r:id="rId9"/>
    <p:sldId id="272" r:id="rId10"/>
    <p:sldId id="274" r:id="rId11"/>
    <p:sldId id="276" r:id="rId12"/>
    <p:sldId id="314" r:id="rId13"/>
    <p:sldId id="322" r:id="rId14"/>
    <p:sldId id="315" r:id="rId15"/>
    <p:sldId id="265" r:id="rId16"/>
    <p:sldId id="282" r:id="rId17"/>
    <p:sldId id="323" r:id="rId18"/>
    <p:sldId id="284" r:id="rId19"/>
    <p:sldId id="285" r:id="rId20"/>
    <p:sldId id="324" r:id="rId21"/>
    <p:sldId id="309" r:id="rId22"/>
    <p:sldId id="311" r:id="rId23"/>
    <p:sldId id="264" r:id="rId24"/>
    <p:sldId id="325" r:id="rId25"/>
    <p:sldId id="33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transition>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pPr/>
              <a:t>10/5/2019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10/5/2019</a:t>
            </a:fld>
            <a:endParaRPr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ransition>
    <p:wipe dir="d"/>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860765" y="2404534"/>
            <a:ext cx="6413237" cy="1646302"/>
          </a:xfrm>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Öğretiminde  Zihin </a:t>
            </a:r>
            <a:r>
              <a:rPr lang="tr-TR" b="1" dirty="0" smtClean="0">
                <a:solidFill>
                  <a:schemeClr val="accent2">
                    <a:lumMod val="75000"/>
                  </a:schemeClr>
                </a:solidFill>
              </a:rPr>
              <a:t>Açıklığının Önemi</a:t>
            </a:r>
            <a:endParaRPr lang="tr-TR" b="1" dirty="0">
              <a:solidFill>
                <a:schemeClr val="accent2">
                  <a:lumMod val="75000"/>
                </a:schemeClr>
              </a:solidFill>
            </a:endParaRPr>
          </a:p>
        </p:txBody>
      </p:sp>
      <p:sp>
        <p:nvSpPr>
          <p:cNvPr id="3" name="Alt Başlık 2"/>
          <p:cNvSpPr>
            <a:spLocks noGrp="1"/>
          </p:cNvSpPr>
          <p:nvPr>
            <p:ph type="subTitle" idx="1"/>
          </p:nvPr>
        </p:nvSpPr>
        <p:spPr>
          <a:xfrm>
            <a:off x="1507067" y="4385684"/>
            <a:ext cx="7766936" cy="1096899"/>
          </a:xfrm>
        </p:spPr>
        <p:txBody>
          <a:bodyPr>
            <a:normAutofit/>
          </a:bodyPr>
          <a:lstStyle/>
          <a:p>
            <a:r>
              <a:rPr lang="tr-TR" sz="4000" b="1" dirty="0" smtClean="0">
                <a:solidFill>
                  <a:schemeClr val="accent1">
                    <a:lumMod val="75000"/>
                  </a:schemeClr>
                </a:solidFill>
              </a:rPr>
              <a:t>Prof. Dr. Firdevs GÜNEŞ</a:t>
            </a:r>
          </a:p>
        </p:txBody>
      </p:sp>
    </p:spTree>
    <p:extLst>
      <p:ext uri="{BB962C8B-B14F-4D97-AF65-F5344CB8AC3E}">
        <p14:creationId xmlns:p14="http://schemas.microsoft.com/office/powerpoint/2010/main" xmlns="" val="1419410955"/>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71470"/>
          </a:xfrm>
        </p:spPr>
        <p:txBody>
          <a:bodyPr/>
          <a:lstStyle/>
          <a:p>
            <a:r>
              <a:rPr lang="tr-TR" b="1" dirty="0" smtClean="0">
                <a:solidFill>
                  <a:schemeClr val="accent2">
                    <a:lumMod val="75000"/>
                  </a:schemeClr>
                </a:solidFill>
              </a:rPr>
              <a:t>Zihin Açıklığı Teorisi</a:t>
            </a:r>
            <a:endParaRPr lang="tr-TR" b="1" dirty="0">
              <a:solidFill>
                <a:schemeClr val="accent2">
                  <a:lumMod val="75000"/>
                </a:schemeClr>
              </a:solidFill>
            </a:endParaRPr>
          </a:p>
        </p:txBody>
      </p:sp>
      <p:sp>
        <p:nvSpPr>
          <p:cNvPr id="5" name="4 İçerik Yer Tutucusu"/>
          <p:cNvSpPr>
            <a:spLocks noGrp="1"/>
          </p:cNvSpPr>
          <p:nvPr>
            <p:ph idx="1"/>
          </p:nvPr>
        </p:nvSpPr>
        <p:spPr>
          <a:xfrm>
            <a:off x="755711" y="1371600"/>
            <a:ext cx="9015306" cy="4389119"/>
          </a:xfrm>
        </p:spPr>
        <p:txBody>
          <a:bodyPr>
            <a:noAutofit/>
          </a:bodyPr>
          <a:lstStyle/>
          <a:p>
            <a:pPr>
              <a:buNone/>
            </a:pPr>
            <a:r>
              <a:rPr lang="tr-TR" sz="2800" dirty="0" smtClean="0"/>
              <a:t>   </a:t>
            </a:r>
            <a:r>
              <a:rPr lang="tr-TR" sz="2800" dirty="0" err="1" smtClean="0"/>
              <a:t>Downing</a:t>
            </a:r>
            <a:r>
              <a:rPr lang="tr-TR" sz="2800" dirty="0" smtClean="0"/>
              <a:t> ve </a:t>
            </a:r>
            <a:r>
              <a:rPr lang="tr-TR" sz="2800" dirty="0" err="1" smtClean="0"/>
              <a:t>Fijalkow</a:t>
            </a:r>
            <a:r>
              <a:rPr lang="tr-TR" sz="2800" dirty="0" smtClean="0"/>
              <a:t>, </a:t>
            </a:r>
            <a:r>
              <a:rPr lang="tr-TR" sz="2800" dirty="0" err="1" smtClean="0"/>
              <a:t>Piaget</a:t>
            </a:r>
            <a:r>
              <a:rPr lang="tr-TR" sz="2800" dirty="0" smtClean="0"/>
              <a:t> ve yapılandırıcı eğitim anlayışından hareketle Okuma Yazma Öğrenmede Zihin Açıklığı Teorisini,</a:t>
            </a:r>
          </a:p>
          <a:p>
            <a:pPr>
              <a:buNone/>
            </a:pPr>
            <a:r>
              <a:rPr lang="tr-TR" sz="2800" dirty="0" smtClean="0"/>
              <a:t>    - </a:t>
            </a:r>
            <a:r>
              <a:rPr lang="tr-TR" sz="2800" i="1" dirty="0" smtClean="0"/>
              <a:t>dilin amaç ve işlevlerini anlama, </a:t>
            </a:r>
          </a:p>
          <a:p>
            <a:pPr>
              <a:buNone/>
            </a:pPr>
            <a:r>
              <a:rPr lang="tr-TR" sz="2800" i="1" dirty="0" smtClean="0"/>
              <a:t>     -okuma ve yazma arasındaki farklılıkları keşfetme,</a:t>
            </a:r>
          </a:p>
          <a:p>
            <a:pPr>
              <a:buNone/>
            </a:pPr>
            <a:r>
              <a:rPr lang="tr-TR" sz="2800" i="1" dirty="0" smtClean="0"/>
              <a:t>    - dil ve zihin becerilerini üst düzeyde geliştirme</a:t>
            </a:r>
            <a:r>
              <a:rPr lang="tr-TR" sz="2800" dirty="0" smtClean="0"/>
              <a:t> </a:t>
            </a:r>
          </a:p>
          <a:p>
            <a:pPr>
              <a:buNone/>
            </a:pPr>
            <a:r>
              <a:rPr lang="tr-TR" sz="2800" dirty="0" smtClean="0"/>
              <a:t>olarak tanımlar (</a:t>
            </a:r>
            <a:r>
              <a:rPr lang="tr-TR" sz="2800" dirty="0" err="1" smtClean="0"/>
              <a:t>Downing</a:t>
            </a:r>
            <a:r>
              <a:rPr lang="tr-TR" sz="2800" dirty="0" smtClean="0"/>
              <a:t> ve </a:t>
            </a:r>
            <a:r>
              <a:rPr lang="tr-TR" sz="2800" dirty="0" err="1" smtClean="0"/>
              <a:t>Fijalkow</a:t>
            </a:r>
            <a:r>
              <a:rPr lang="tr-TR" sz="2800" dirty="0" smtClean="0"/>
              <a:t>, 1984). </a:t>
            </a:r>
          </a:p>
        </p:txBody>
      </p:sp>
    </p:spTree>
    <p:extLst>
      <p:ext uri="{BB962C8B-B14F-4D97-AF65-F5344CB8AC3E}">
        <p14:creationId xmlns:p14="http://schemas.microsoft.com/office/powerpoint/2010/main" xmlns="" val="372529585"/>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18160"/>
            <a:ext cx="8596668" cy="1320800"/>
          </a:xfrm>
        </p:spPr>
        <p:txBody>
          <a:bodyPr>
            <a:normAutofit/>
          </a:bodyPr>
          <a:lstStyle/>
          <a:p>
            <a:r>
              <a:rPr lang="tr-TR" b="1" dirty="0" smtClean="0">
                <a:solidFill>
                  <a:schemeClr val="accent2">
                    <a:lumMod val="75000"/>
                  </a:schemeClr>
                </a:solidFill>
              </a:rPr>
              <a:t>  </a:t>
            </a:r>
            <a:r>
              <a:rPr lang="tr-TR" sz="4400" b="1" dirty="0" smtClean="0">
                <a:solidFill>
                  <a:schemeClr val="accent2">
                    <a:lumMod val="75000"/>
                  </a:schemeClr>
                </a:solidFill>
              </a:rPr>
              <a:t>Zihin Açıklığı Teorisi</a:t>
            </a:r>
            <a:endParaRPr lang="tr-TR" sz="4400" b="1" dirty="0">
              <a:solidFill>
                <a:schemeClr val="accent2">
                  <a:lumMod val="75000"/>
                </a:schemeClr>
              </a:solidFill>
            </a:endParaRPr>
          </a:p>
        </p:txBody>
      </p:sp>
      <p:sp>
        <p:nvSpPr>
          <p:cNvPr id="5" name="4 İçerik Yer Tutucusu"/>
          <p:cNvSpPr>
            <a:spLocks noGrp="1"/>
          </p:cNvSpPr>
          <p:nvPr>
            <p:ph idx="1"/>
          </p:nvPr>
        </p:nvSpPr>
        <p:spPr>
          <a:xfrm>
            <a:off x="638145" y="1515291"/>
            <a:ext cx="9302689" cy="4781006"/>
          </a:xfrm>
        </p:spPr>
        <p:txBody>
          <a:bodyPr>
            <a:noAutofit/>
          </a:bodyPr>
          <a:lstStyle/>
          <a:p>
            <a:pPr>
              <a:buFont typeface="Wingdings" pitchFamily="2" charset="2"/>
              <a:buChar char="q"/>
            </a:pPr>
            <a:r>
              <a:rPr lang="tr-TR" sz="2400" dirty="0" smtClean="0"/>
              <a:t>Bu teorinin amacı çocuğun sözlü ve yazılı dil hakkında bildiklerini açıklığa kavuşturmak ve anlamasını sağlamaktır.</a:t>
            </a:r>
          </a:p>
          <a:p>
            <a:pPr>
              <a:buFont typeface="Wingdings" pitchFamily="2" charset="2"/>
              <a:buChar char="q"/>
            </a:pPr>
            <a:r>
              <a:rPr lang="tr-TR" sz="2400" dirty="0" smtClean="0"/>
              <a:t>Araştırmalar okuma yazma öğrenme sürecinde çocukların karşılaştıkları sorun ve güçlüklerin başında  dilin amacı, işlevi, yapısı, özellikleri  ve teknik dilini anlayamamaktan kaynaklandığını göstermektedir.</a:t>
            </a:r>
          </a:p>
          <a:p>
            <a:pPr algn="just">
              <a:buFont typeface="Wingdings" pitchFamily="2" charset="2"/>
              <a:buChar char="q"/>
            </a:pPr>
            <a:r>
              <a:rPr lang="tr-TR" sz="2000" dirty="0" smtClean="0"/>
              <a:t>Okuma yazma öğretiminde“</a:t>
            </a:r>
            <a:r>
              <a:rPr lang="tr-TR" sz="2000" i="1" dirty="0" smtClean="0"/>
              <a:t>harf, küçük harf, büyük harf,ünlü,ünsüz, hece, açık hece, kapalı hece, basit hece,karmaşık hece, kelime, iki heceli kelime,üç heceli kelime, cümle,kısa cümle,uzun cümle,paragraf,metin, nokta, virgül,</a:t>
            </a:r>
            <a:r>
              <a:rPr lang="tr-TR" sz="2000" dirty="0" smtClean="0"/>
              <a:t> </a:t>
            </a:r>
            <a:r>
              <a:rPr lang="tr-TR" sz="2000" i="1" dirty="0" smtClean="0"/>
              <a:t>satır çizgisi</a:t>
            </a:r>
            <a:r>
              <a:rPr lang="tr-TR" sz="2000" dirty="0" smtClean="0"/>
              <a:t>, </a:t>
            </a:r>
            <a:r>
              <a:rPr lang="tr-TR" sz="2000" i="1" dirty="0" smtClean="0"/>
              <a:t>satır başı,</a:t>
            </a:r>
            <a:r>
              <a:rPr lang="tr-TR" sz="2000" dirty="0" smtClean="0"/>
              <a:t> </a:t>
            </a:r>
            <a:r>
              <a:rPr lang="tr-TR" sz="2000" i="1" dirty="0" smtClean="0"/>
              <a:t>satır sonu, hece bölme, yazı yönü, harflerin yazılışı,imla kuralları  </a:t>
            </a:r>
            <a:r>
              <a:rPr lang="tr-TR" sz="2000" dirty="0" smtClean="0"/>
              <a:t>gibi</a:t>
            </a:r>
            <a:r>
              <a:rPr lang="tr-TR" sz="2000" i="1" dirty="0" smtClean="0"/>
              <a:t> </a:t>
            </a:r>
            <a:r>
              <a:rPr lang="tr-TR" sz="2000" dirty="0" smtClean="0"/>
              <a:t>kelimeler kullanılmaktadır.</a:t>
            </a:r>
          </a:p>
          <a:p>
            <a:pPr algn="just">
              <a:buFont typeface="Wingdings" pitchFamily="2" charset="2"/>
              <a:buChar char="q"/>
            </a:pPr>
            <a:r>
              <a:rPr lang="tr-TR" sz="2000" dirty="0" smtClean="0"/>
              <a:t>Bu teknik dilin çocuğun zihninde açık ve net olması gerekmektedir. </a:t>
            </a:r>
          </a:p>
          <a:p>
            <a:pPr>
              <a:buFont typeface="Wingdings" pitchFamily="2" charset="2"/>
              <a:buChar char="q"/>
            </a:pPr>
            <a:endParaRPr lang="tr-TR" sz="2400" dirty="0" smtClean="0"/>
          </a:p>
        </p:txBody>
      </p:sp>
    </p:spTree>
    <p:extLst>
      <p:ext uri="{BB962C8B-B14F-4D97-AF65-F5344CB8AC3E}">
        <p14:creationId xmlns:p14="http://schemas.microsoft.com/office/powerpoint/2010/main" xmlns="" val="2189055185"/>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61623"/>
          </a:xfrm>
        </p:spPr>
        <p:txBody>
          <a:bodyPr/>
          <a:lstStyle/>
          <a:p>
            <a:r>
              <a:rPr lang="tr-TR" b="1" dirty="0" smtClean="0">
                <a:solidFill>
                  <a:schemeClr val="accent2">
                    <a:lumMod val="75000"/>
                  </a:schemeClr>
                </a:solidFill>
              </a:rPr>
              <a:t>   Zihin Açıklığı Teorisi</a:t>
            </a:r>
            <a:endParaRPr lang="tr-TR" dirty="0">
              <a:solidFill>
                <a:schemeClr val="accent2">
                  <a:lumMod val="75000"/>
                </a:schemeClr>
              </a:solidFill>
            </a:endParaRPr>
          </a:p>
        </p:txBody>
      </p:sp>
      <p:sp>
        <p:nvSpPr>
          <p:cNvPr id="3" name="İçerik Yer Tutucusu 2"/>
          <p:cNvSpPr>
            <a:spLocks noGrp="1"/>
          </p:cNvSpPr>
          <p:nvPr>
            <p:ph idx="1"/>
          </p:nvPr>
        </p:nvSpPr>
        <p:spPr>
          <a:xfrm>
            <a:off x="677334" y="1764407"/>
            <a:ext cx="9407192" cy="4276956"/>
          </a:xfrm>
        </p:spPr>
        <p:txBody>
          <a:bodyPr>
            <a:normAutofit/>
          </a:bodyPr>
          <a:lstStyle/>
          <a:p>
            <a:pPr marL="114300" indent="0" fontAlgn="ctr">
              <a:lnSpc>
                <a:spcPct val="115000"/>
              </a:lnSpc>
              <a:spcBef>
                <a:spcPts val="0"/>
              </a:spcBef>
              <a:buFont typeface="Wingdings" pitchFamily="2" charset="2"/>
              <a:buChar char="q"/>
              <a:tabLst>
                <a:tab pos="1596390" algn="l"/>
              </a:tabLst>
            </a:pPr>
            <a:r>
              <a:rPr lang="tr-TR" sz="2800" b="1" dirty="0" smtClean="0">
                <a:solidFill>
                  <a:srgbClr val="000000"/>
                </a:solidFill>
                <a:latin typeface="Arial" panose="020B0604020202020204" pitchFamily="34" charset="0"/>
                <a:cs typeface="Arial" panose="020B0604020202020204" pitchFamily="34" charset="0"/>
              </a:rPr>
              <a:t> </a:t>
            </a:r>
            <a:r>
              <a:rPr lang="tr-TR" sz="3200" dirty="0" smtClean="0"/>
              <a:t>Çocukların okuma yazmanın teknik dilini iyi anlaması, dilin özellik ve işlevlerini keşfetmesi, zihinsel karmaşıklıktan zihinsel açıklığa hızlı bir şekilde geçmesini sağlamaktadır. </a:t>
            </a:r>
          </a:p>
          <a:p>
            <a:pPr marL="114300" indent="0" fontAlgn="ctr">
              <a:lnSpc>
                <a:spcPct val="115000"/>
              </a:lnSpc>
              <a:spcBef>
                <a:spcPts val="0"/>
              </a:spcBef>
              <a:buFont typeface="Wingdings" pitchFamily="2" charset="2"/>
              <a:buChar char="q"/>
              <a:tabLst>
                <a:tab pos="1596390" algn="l"/>
              </a:tabLst>
            </a:pPr>
            <a:endParaRPr lang="tr-TR" sz="3200" b="1" dirty="0">
              <a:solidFill>
                <a:srgbClr val="000000"/>
              </a:solidFill>
              <a:latin typeface="Arial" panose="020B0604020202020204" pitchFamily="34" charset="0"/>
              <a:cs typeface="Arial" panose="020B0604020202020204" pitchFamily="34" charset="0"/>
            </a:endParaRPr>
          </a:p>
          <a:p>
            <a:pPr marL="457200" indent="0" fontAlgn="ctr">
              <a:lnSpc>
                <a:spcPct val="115000"/>
              </a:lnSpc>
              <a:spcBef>
                <a:spcPts val="0"/>
              </a:spcBef>
              <a:buNone/>
              <a:tabLst>
                <a:tab pos="1596390" algn="l"/>
              </a:tabLst>
            </a:pPr>
            <a:endParaRPr lang="tr-TR" sz="3000" dirty="0">
              <a:latin typeface="Arial" panose="020B0604020202020204" pitchFamily="34" charset="0"/>
              <a:cs typeface="Arial" panose="020B0604020202020204" pitchFamily="34" charset="0"/>
            </a:endParaRPr>
          </a:p>
          <a:p>
            <a:pPr marL="400050" indent="-285750" algn="ctr" fontAlgn="ctr">
              <a:lnSpc>
                <a:spcPct val="115000"/>
              </a:lnSpc>
              <a:spcBef>
                <a:spcPts val="0"/>
              </a:spcBef>
              <a:buFont typeface="Wingdings" panose="05000000000000000000" pitchFamily="2" charset="2"/>
              <a:buChar char="v"/>
              <a:tabLst>
                <a:tab pos="1596390" algn="l"/>
              </a:tabLst>
            </a:pPr>
            <a:endParaRPr lang="tr-TR" sz="1600" dirty="0">
              <a:latin typeface="Arial" panose="020B0604020202020204" pitchFamily="34" charset="0"/>
            </a:endParaRPr>
          </a:p>
          <a:p>
            <a:endParaRPr lang="tr-TR" dirty="0"/>
          </a:p>
        </p:txBody>
      </p:sp>
    </p:spTree>
    <p:extLst>
      <p:ext uri="{BB962C8B-B14F-4D97-AF65-F5344CB8AC3E}">
        <p14:creationId xmlns:p14="http://schemas.microsoft.com/office/powerpoint/2010/main" xmlns="" val="2755227891"/>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Zihin Açıklığı Teorisi</a:t>
            </a:r>
            <a:endParaRPr lang="tr-TR" dirty="0"/>
          </a:p>
        </p:txBody>
      </p:sp>
      <p:sp>
        <p:nvSpPr>
          <p:cNvPr id="3" name="2 İçerik Yer Tutucusu"/>
          <p:cNvSpPr>
            <a:spLocks noGrp="1"/>
          </p:cNvSpPr>
          <p:nvPr>
            <p:ph idx="1"/>
          </p:nvPr>
        </p:nvSpPr>
        <p:spPr>
          <a:xfrm>
            <a:off x="860214" y="1886269"/>
            <a:ext cx="8596668" cy="3880773"/>
          </a:xfrm>
        </p:spPr>
        <p:txBody>
          <a:bodyPr>
            <a:noAutofit/>
          </a:bodyPr>
          <a:lstStyle/>
          <a:p>
            <a:pPr>
              <a:buNone/>
            </a:pPr>
            <a:r>
              <a:rPr lang="tr-TR" sz="2400" i="1" dirty="0" smtClean="0"/>
              <a:t>Okuma Yazma Öğrenmede Zihin Açıklığı Teorisi</a:t>
            </a:r>
            <a:r>
              <a:rPr lang="tr-TR" sz="2400" dirty="0" smtClean="0"/>
              <a:t> üç yönden ele alınmakta ve değerlendirilmektedir. Bunlar;</a:t>
            </a:r>
          </a:p>
          <a:p>
            <a:pPr>
              <a:buNone/>
            </a:pPr>
            <a:r>
              <a:rPr lang="tr-TR" sz="2400" dirty="0" smtClean="0"/>
              <a:t> 1. Okuma yazmayı öğrenme bilgileri,</a:t>
            </a:r>
          </a:p>
          <a:p>
            <a:pPr>
              <a:buNone/>
            </a:pPr>
            <a:r>
              <a:rPr lang="tr-TR" sz="2400" dirty="0" smtClean="0"/>
              <a:t> 2.Yazının işlevlerini anlama,</a:t>
            </a:r>
          </a:p>
          <a:p>
            <a:pPr>
              <a:buNone/>
            </a:pPr>
            <a:r>
              <a:rPr lang="tr-TR" sz="2400" dirty="0" smtClean="0"/>
              <a:t> 3.Okuma yazmanın teknik dilini anlama ve kullanma olmaktadır (</a:t>
            </a:r>
            <a:r>
              <a:rPr lang="tr-TR" sz="2400" dirty="0" err="1" smtClean="0"/>
              <a:t>Dupuy</a:t>
            </a:r>
            <a:r>
              <a:rPr lang="tr-TR" sz="2400" dirty="0" smtClean="0"/>
              <a:t>-</a:t>
            </a:r>
            <a:r>
              <a:rPr lang="tr-TR" sz="2400" dirty="0" err="1" smtClean="0"/>
              <a:t>Kuntzmann</a:t>
            </a:r>
            <a:r>
              <a:rPr lang="tr-TR" sz="2400" dirty="0" smtClean="0"/>
              <a:t>, 2013).</a:t>
            </a:r>
          </a:p>
          <a:p>
            <a:pPr>
              <a:buNone/>
            </a:pPr>
            <a:endParaRPr lang="tr-TR" sz="2400" dirty="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smtClean="0">
                <a:solidFill>
                  <a:schemeClr val="accent2">
                    <a:lumMod val="75000"/>
                  </a:schemeClr>
                </a:solidFill>
              </a:rPr>
              <a:t>Zihin Açıklığı Teorisi</a:t>
            </a:r>
            <a:endParaRPr lang="tr-TR" sz="4800" dirty="0">
              <a:solidFill>
                <a:schemeClr val="accent2">
                  <a:lumMod val="75000"/>
                </a:schemeClr>
              </a:solidFill>
            </a:endParaRPr>
          </a:p>
        </p:txBody>
      </p:sp>
      <p:sp>
        <p:nvSpPr>
          <p:cNvPr id="3" name="İçerik Yer Tutucusu 2"/>
          <p:cNvSpPr>
            <a:spLocks noGrp="1"/>
          </p:cNvSpPr>
          <p:nvPr>
            <p:ph idx="1"/>
          </p:nvPr>
        </p:nvSpPr>
        <p:spPr>
          <a:xfrm>
            <a:off x="677333" y="1750423"/>
            <a:ext cx="9211249" cy="4728753"/>
          </a:xfrm>
        </p:spPr>
        <p:txBody>
          <a:bodyPr>
            <a:normAutofit/>
          </a:bodyPr>
          <a:lstStyle/>
          <a:p>
            <a:pPr>
              <a:buNone/>
            </a:pPr>
            <a:r>
              <a:rPr lang="tr-TR" sz="2400" dirty="0" smtClean="0">
                <a:solidFill>
                  <a:srgbClr val="FF0000"/>
                </a:solidFill>
              </a:rPr>
              <a:t>Okuma Yazma Öğrenmede Zihin Açıklığı Teorisi ile </a:t>
            </a:r>
          </a:p>
          <a:p>
            <a:pPr>
              <a:buNone/>
            </a:pPr>
            <a:r>
              <a:rPr lang="tr-TR" sz="2400" i="1" dirty="0" smtClean="0"/>
              <a:t>-Çocuklar yazılı dili nasıl anlıyor ve zihninde yapılandırıyor?</a:t>
            </a:r>
          </a:p>
          <a:p>
            <a:pPr>
              <a:buNone/>
            </a:pPr>
            <a:r>
              <a:rPr lang="tr-TR" sz="2400" i="1" dirty="0" smtClean="0"/>
              <a:t>-Zihin açıklığı az olan çocuklara okuma yazma nasıl öğretilir? </a:t>
            </a:r>
          </a:p>
          <a:p>
            <a:pPr>
              <a:buNone/>
            </a:pPr>
            <a:r>
              <a:rPr lang="tr-TR" sz="2400" i="1" dirty="0" smtClean="0"/>
              <a:t>-Yazılı dili öğrenmek için üst düzey dil bilgileri öncelikli midir?</a:t>
            </a:r>
          </a:p>
          <a:p>
            <a:pPr>
              <a:buNone/>
            </a:pPr>
            <a:r>
              <a:rPr lang="tr-TR" sz="2400" i="1" dirty="0" smtClean="0"/>
              <a:t>-Okuma yazma öğretim yöntemleri zihin açıklığını nasıl etkiler? </a:t>
            </a:r>
          </a:p>
          <a:p>
            <a:pPr>
              <a:buNone/>
            </a:pPr>
            <a:r>
              <a:rPr lang="tr-TR" sz="2400" i="1" dirty="0" smtClean="0"/>
              <a:t>-Zihin açıklığı için öğretmen sınıfta nasıl uygulama yapmalıdır</a:t>
            </a:r>
            <a:r>
              <a:rPr lang="tr-TR" sz="2400" dirty="0" smtClean="0"/>
              <a:t>?“</a:t>
            </a:r>
          </a:p>
          <a:p>
            <a:pPr>
              <a:buNone/>
            </a:pPr>
            <a:r>
              <a:rPr lang="tr-TR" sz="2400" dirty="0" smtClean="0"/>
              <a:t> gibi sorulara cevap verilmeye çalışılmaktadır.</a:t>
            </a:r>
          </a:p>
        </p:txBody>
      </p:sp>
    </p:spTree>
    <p:extLst>
      <p:ext uri="{BB962C8B-B14F-4D97-AF65-F5344CB8AC3E}">
        <p14:creationId xmlns:p14="http://schemas.microsoft.com/office/powerpoint/2010/main" xmlns="" val="2991664613"/>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t>
            </a:r>
            <a:r>
              <a:rPr lang="tr-TR" sz="4000" b="1" dirty="0" smtClean="0">
                <a:solidFill>
                  <a:schemeClr val="accent2">
                    <a:lumMod val="75000"/>
                  </a:schemeClr>
                </a:solidFill>
              </a:rPr>
              <a:t>Uygulama İlkeleri</a:t>
            </a:r>
            <a:endParaRPr lang="tr-TR" sz="4000" b="1" dirty="0">
              <a:solidFill>
                <a:schemeClr val="accent2">
                  <a:lumMod val="75000"/>
                </a:schemeClr>
              </a:solidFill>
            </a:endParaRPr>
          </a:p>
        </p:txBody>
      </p:sp>
      <p:sp>
        <p:nvSpPr>
          <p:cNvPr id="3" name="İçerik Yer Tutucusu 2"/>
          <p:cNvSpPr>
            <a:spLocks noGrp="1"/>
          </p:cNvSpPr>
          <p:nvPr>
            <p:ph idx="1"/>
          </p:nvPr>
        </p:nvSpPr>
        <p:spPr>
          <a:xfrm>
            <a:off x="677333" y="1724297"/>
            <a:ext cx="9119809" cy="4317065"/>
          </a:xfrm>
        </p:spPr>
        <p:txBody>
          <a:bodyPr>
            <a:normAutofit/>
          </a:bodyPr>
          <a:lstStyle/>
          <a:p>
            <a:pPr>
              <a:buFont typeface="Wingdings" pitchFamily="2" charset="2"/>
              <a:buChar char="q"/>
            </a:pPr>
            <a:r>
              <a:rPr lang="tr-TR" sz="2600" dirty="0" smtClean="0"/>
              <a:t> </a:t>
            </a:r>
            <a:r>
              <a:rPr lang="tr-TR" sz="2800" dirty="0" err="1" smtClean="0"/>
              <a:t>Downing</a:t>
            </a:r>
            <a:r>
              <a:rPr lang="tr-TR" sz="2800" dirty="0" smtClean="0"/>
              <a:t> ve </a:t>
            </a:r>
            <a:r>
              <a:rPr lang="tr-TR" sz="2800" dirty="0" err="1" smtClean="0"/>
              <a:t>Fijalkow</a:t>
            </a:r>
            <a:r>
              <a:rPr lang="tr-TR" sz="2800" dirty="0" smtClean="0"/>
              <a:t> (1984)’a göre okuma yazma öğrenme süreci üç temel aşamada gerçekleşir.</a:t>
            </a:r>
          </a:p>
          <a:p>
            <a:pPr>
              <a:buFont typeface="Wingdings" pitchFamily="2" charset="2"/>
              <a:buChar char="q"/>
            </a:pPr>
            <a:r>
              <a:rPr lang="tr-TR" sz="2800" dirty="0" smtClean="0"/>
              <a:t> Bunlar “</a:t>
            </a:r>
            <a:r>
              <a:rPr lang="tr-TR" sz="2800" i="1" dirty="0" smtClean="0"/>
              <a:t>zihin aşaması, geliştirme aşaması ve bağımsız uygulama </a:t>
            </a:r>
            <a:r>
              <a:rPr lang="tr-TR" sz="2800" i="1" dirty="0" err="1" smtClean="0"/>
              <a:t>aşaması</a:t>
            </a:r>
            <a:r>
              <a:rPr lang="tr-TR" sz="2800" dirty="0" err="1" smtClean="0"/>
              <a:t>”dır</a:t>
            </a:r>
            <a:r>
              <a:rPr lang="tr-TR" sz="2800" dirty="0" smtClean="0"/>
              <a:t>.</a:t>
            </a:r>
          </a:p>
          <a:p>
            <a:pPr>
              <a:buFont typeface="Wingdings" pitchFamily="2" charset="2"/>
              <a:buChar char="q"/>
            </a:pPr>
            <a:r>
              <a:rPr lang="tr-TR" sz="2800" dirty="0" smtClean="0"/>
              <a:t>Eğer bu aşamalar çok hızlı geçilir, yeterli etkinlikler yapılmazsa öğrencilerde zihinsel karışıklık başlar ve okuma yazma öğrenme süreci uzar. </a:t>
            </a:r>
          </a:p>
          <a:p>
            <a:pPr>
              <a:buFont typeface="Wingdings" pitchFamily="2" charset="2"/>
              <a:buChar char="q"/>
            </a:pPr>
            <a:r>
              <a:rPr lang="tr-TR" sz="2800" dirty="0" smtClean="0"/>
              <a:t>Bu durumu önlemek için  her aşamaya dikkat edilmeli ancak zihin aşamasına öncelik verilmelidir.</a:t>
            </a:r>
          </a:p>
          <a:p>
            <a:pPr>
              <a:buFont typeface="Wingdings" pitchFamily="2" charset="2"/>
              <a:buChar char="q"/>
            </a:pPr>
            <a:endParaRPr lang="tr-TR" sz="2600" dirty="0">
              <a:solidFill>
                <a:schemeClr val="accent2">
                  <a:lumMod val="75000"/>
                </a:schemeClr>
              </a:solidFill>
            </a:endParaRPr>
          </a:p>
        </p:txBody>
      </p:sp>
    </p:spTree>
    <p:extLst>
      <p:ext uri="{BB962C8B-B14F-4D97-AF65-F5344CB8AC3E}">
        <p14:creationId xmlns:p14="http://schemas.microsoft.com/office/powerpoint/2010/main" xmlns="" val="4237376286"/>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677333" y="1763487"/>
            <a:ext cx="9420256" cy="4493622"/>
          </a:xfrm>
        </p:spPr>
        <p:txBody>
          <a:bodyPr>
            <a:normAutofit fontScale="92500" lnSpcReduction="10000"/>
          </a:bodyPr>
          <a:lstStyle/>
          <a:p>
            <a:pPr>
              <a:buFont typeface="Wingdings" pitchFamily="2" charset="2"/>
              <a:buChar char="q"/>
            </a:pPr>
            <a:r>
              <a:rPr lang="tr-TR" sz="2400" i="1" dirty="0" smtClean="0">
                <a:solidFill>
                  <a:srgbClr val="FF0000"/>
                </a:solidFill>
              </a:rPr>
              <a:t>Zihin Aşaması: </a:t>
            </a:r>
            <a:r>
              <a:rPr lang="tr-TR" sz="2400" dirty="0" smtClean="0"/>
              <a:t>Bu aşamada çocuk dilin işlev, yapı ve özelliklerini, okuma yazma öğrenmenin amacını ve teknik dilini anlamaya çalışır.</a:t>
            </a:r>
          </a:p>
          <a:p>
            <a:pPr>
              <a:buFont typeface="Wingdings" pitchFamily="2" charset="2"/>
              <a:buChar char="q"/>
            </a:pPr>
            <a:r>
              <a:rPr lang="tr-TR" sz="2400" dirty="0" smtClean="0"/>
              <a:t> Zihin Açıklığı Teorisi bu aşamaya odaklanır. Geleneksel okuma yazma öğretiminde bu aşama çoğu zaman ihmal edilmiş, verilen </a:t>
            </a:r>
            <a:r>
              <a:rPr lang="tr-TR" sz="2400" dirty="0" err="1" smtClean="0"/>
              <a:t>ögelerin</a:t>
            </a:r>
            <a:r>
              <a:rPr lang="tr-TR" sz="2400" dirty="0" smtClean="0"/>
              <a:t> anlaşılması yerine ezberlenmesi yoluna gidilmiştir. </a:t>
            </a:r>
          </a:p>
          <a:p>
            <a:pPr>
              <a:buFont typeface="Wingdings" pitchFamily="2" charset="2"/>
              <a:buChar char="q"/>
            </a:pPr>
            <a:r>
              <a:rPr lang="tr-TR" sz="2400" dirty="0" smtClean="0"/>
              <a:t>Bunu önlemenin yolu harf,hece,kelime ve cümle gibi okuma yazmanın teknik dili çocukların zihninde açık hale getirilmelidir. </a:t>
            </a:r>
          </a:p>
          <a:p>
            <a:pPr>
              <a:buFont typeface="Wingdings" pitchFamily="2" charset="2"/>
              <a:buChar char="q"/>
            </a:pPr>
            <a:r>
              <a:rPr lang="tr-TR" sz="2400" dirty="0" smtClean="0"/>
              <a:t>Okulun ilk yıllarda çocuklarda zihin açıklığı yeterli düzeyde değildir. Harf,hece ve kelimeleri tanıma aşamalı olarak ilerlemektedir.Üst düzey dil becerileri henüz gelişmemiştir.</a:t>
            </a:r>
          </a:p>
          <a:p>
            <a:pPr>
              <a:buFont typeface="Wingdings" pitchFamily="2" charset="2"/>
              <a:buChar char="q"/>
            </a:pPr>
            <a:r>
              <a:rPr lang="tr-TR" sz="2400" dirty="0" smtClean="0"/>
              <a:t> Bu nedenle okuma yazma öğrenme sürecinde çocuklara her </a:t>
            </a:r>
            <a:r>
              <a:rPr lang="tr-TR" sz="2400" dirty="0" err="1" smtClean="0"/>
              <a:t>öge</a:t>
            </a:r>
            <a:r>
              <a:rPr lang="tr-TR" sz="2400" dirty="0" smtClean="0"/>
              <a:t> iyi anlatılmalıdır(</a:t>
            </a:r>
            <a:r>
              <a:rPr lang="tr-TR" sz="2400" dirty="0" err="1" smtClean="0"/>
              <a:t>Dupuy</a:t>
            </a:r>
            <a:r>
              <a:rPr lang="tr-TR" sz="2400" dirty="0" smtClean="0"/>
              <a:t>-</a:t>
            </a:r>
            <a:r>
              <a:rPr lang="tr-TR" sz="2400" dirty="0" err="1" smtClean="0"/>
              <a:t>Kuntzmann</a:t>
            </a:r>
            <a:r>
              <a:rPr lang="tr-TR" sz="2400" dirty="0" smtClean="0"/>
              <a:t>,2013). </a:t>
            </a:r>
            <a:endParaRPr lang="tr-TR" sz="2400" dirty="0"/>
          </a:p>
        </p:txBody>
      </p:sp>
      <p:sp>
        <p:nvSpPr>
          <p:cNvPr id="7" name="6 Dikdörtgen"/>
          <p:cNvSpPr/>
          <p:nvPr/>
        </p:nvSpPr>
        <p:spPr>
          <a:xfrm>
            <a:off x="901337" y="1062837"/>
            <a:ext cx="7709673" cy="646331"/>
          </a:xfrm>
          <a:prstGeom prst="rect">
            <a:avLst/>
          </a:prstGeom>
        </p:spPr>
        <p:txBody>
          <a:bodyPr wrap="square">
            <a:spAutoFit/>
          </a:bodyPr>
          <a:lstStyle/>
          <a:p>
            <a:r>
              <a:rPr lang="tr-TR" b="1" dirty="0" smtClean="0"/>
              <a:t> </a:t>
            </a:r>
            <a:r>
              <a:rPr lang="tr-TR" sz="3600" b="1" dirty="0" smtClean="0">
                <a:solidFill>
                  <a:schemeClr val="accent2">
                    <a:lumMod val="75000"/>
                  </a:schemeClr>
                </a:solidFill>
              </a:rPr>
              <a:t>Uygulama İlkeleri</a:t>
            </a:r>
            <a:endParaRPr lang="tr-TR" sz="3600" dirty="0"/>
          </a:p>
        </p:txBody>
      </p:sp>
    </p:spTree>
    <p:extLst>
      <p:ext uri="{BB962C8B-B14F-4D97-AF65-F5344CB8AC3E}">
        <p14:creationId xmlns:p14="http://schemas.microsoft.com/office/powerpoint/2010/main" xmlns="" val="40982710"/>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Uygulama İlkeleri</a:t>
            </a:r>
            <a:endParaRPr lang="tr-TR" dirty="0"/>
          </a:p>
        </p:txBody>
      </p:sp>
      <p:sp>
        <p:nvSpPr>
          <p:cNvPr id="3" name="2 İçerik Yer Tutucusu"/>
          <p:cNvSpPr>
            <a:spLocks noGrp="1"/>
          </p:cNvSpPr>
          <p:nvPr>
            <p:ph idx="1"/>
          </p:nvPr>
        </p:nvSpPr>
        <p:spPr>
          <a:xfrm>
            <a:off x="677333" y="1606731"/>
            <a:ext cx="9642324" cy="4434631"/>
          </a:xfrm>
        </p:spPr>
        <p:txBody>
          <a:bodyPr>
            <a:noAutofit/>
          </a:bodyPr>
          <a:lstStyle/>
          <a:p>
            <a:r>
              <a:rPr lang="tr-TR" sz="2400" dirty="0" smtClean="0"/>
              <a:t> </a:t>
            </a:r>
            <a:r>
              <a:rPr lang="tr-TR" sz="2400" dirty="0" err="1" smtClean="0"/>
              <a:t>İlkokuma</a:t>
            </a:r>
            <a:r>
              <a:rPr lang="tr-TR" sz="2400" dirty="0" smtClean="0"/>
              <a:t> yazma öğretimine dilin yapısını oluşturan basit </a:t>
            </a:r>
            <a:r>
              <a:rPr lang="tr-TR" sz="2400" dirty="0" err="1" smtClean="0"/>
              <a:t>ögelerle</a:t>
            </a:r>
            <a:r>
              <a:rPr lang="tr-TR" sz="2400" dirty="0" smtClean="0"/>
              <a:t> (harf,ses,kelime) başlanması,</a:t>
            </a:r>
          </a:p>
          <a:p>
            <a:r>
              <a:rPr lang="tr-TR" sz="2400" dirty="0" smtClean="0"/>
              <a:t> giderek karmaşık </a:t>
            </a:r>
            <a:r>
              <a:rPr lang="tr-TR" sz="2400" dirty="0" err="1" smtClean="0"/>
              <a:t>ögelere</a:t>
            </a:r>
            <a:r>
              <a:rPr lang="tr-TR" sz="2400" dirty="0" smtClean="0"/>
              <a:t> (cümle, paragraf, metin) doğru gidilmesi,  </a:t>
            </a:r>
          </a:p>
          <a:p>
            <a:r>
              <a:rPr lang="tr-TR" sz="2400" dirty="0" smtClean="0"/>
              <a:t>basit ve karmaşık </a:t>
            </a:r>
            <a:r>
              <a:rPr lang="tr-TR" sz="2400" dirty="0" err="1" smtClean="0"/>
              <a:t>ögeler</a:t>
            </a:r>
            <a:r>
              <a:rPr lang="tr-TR" sz="2400" dirty="0" smtClean="0"/>
              <a:t> arasında bağ kurulması zihin açıklığı bakımından önemli olmaktadır (</a:t>
            </a:r>
            <a:r>
              <a:rPr lang="tr-TR" sz="2400" dirty="0" err="1" smtClean="0"/>
              <a:t>Downing</a:t>
            </a:r>
            <a:r>
              <a:rPr lang="tr-TR" sz="2400" dirty="0" smtClean="0"/>
              <a:t> ve </a:t>
            </a:r>
            <a:r>
              <a:rPr lang="tr-TR" sz="2400" dirty="0" err="1" smtClean="0"/>
              <a:t>Fijalkow</a:t>
            </a:r>
            <a:r>
              <a:rPr lang="tr-TR" sz="2400" dirty="0" smtClean="0"/>
              <a:t>,1984).</a:t>
            </a:r>
          </a:p>
          <a:p>
            <a:endParaRPr lang="tr-TR" sz="2400"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546705" y="1815737"/>
            <a:ext cx="9420256" cy="4611189"/>
          </a:xfrm>
        </p:spPr>
        <p:txBody>
          <a:bodyPr>
            <a:normAutofit lnSpcReduction="10000"/>
          </a:bodyPr>
          <a:lstStyle/>
          <a:p>
            <a:pPr algn="just">
              <a:buFont typeface="Wingdings" pitchFamily="2" charset="2"/>
              <a:buChar char="ü"/>
            </a:pPr>
            <a:r>
              <a:rPr lang="tr-TR" sz="2400" i="1" dirty="0" smtClean="0">
                <a:solidFill>
                  <a:srgbClr val="FF0000"/>
                </a:solidFill>
              </a:rPr>
              <a:t> Geliştirme Aşaması</a:t>
            </a:r>
            <a:r>
              <a:rPr lang="tr-TR" sz="2400" dirty="0" smtClean="0">
                <a:solidFill>
                  <a:srgbClr val="FF0000"/>
                </a:solidFill>
              </a:rPr>
              <a:t>: </a:t>
            </a:r>
            <a:r>
              <a:rPr lang="tr-TR" sz="2400" dirty="0" smtClean="0"/>
              <a:t>Okuma yazmayı öğrenmek ve dil becerilerini geliştirmek için uygulama, alıştırma ve beceri geliştirme çalışmalarını kapsar.</a:t>
            </a:r>
          </a:p>
          <a:p>
            <a:pPr algn="just">
              <a:buFont typeface="Wingdings" pitchFamily="2" charset="2"/>
              <a:buChar char="ü"/>
            </a:pPr>
            <a:r>
              <a:rPr lang="tr-TR" sz="2400" dirty="0" smtClean="0"/>
              <a:t>  Bu aşamada en etkili yöntem etkinlik yapmaktır. </a:t>
            </a:r>
          </a:p>
          <a:p>
            <a:pPr algn="just">
              <a:buFont typeface="Wingdings" pitchFamily="2" charset="2"/>
              <a:buChar char="ü"/>
            </a:pPr>
            <a:r>
              <a:rPr lang="tr-TR" sz="2400" dirty="0" smtClean="0"/>
              <a:t>  Öğrenci neyi  nasıl yapması gerektiğini kavradıktan sonra bol bol uygulama verilmektedir. </a:t>
            </a:r>
          </a:p>
          <a:p>
            <a:pPr algn="just">
              <a:buFont typeface="Wingdings" pitchFamily="2" charset="2"/>
              <a:buChar char="ü"/>
            </a:pPr>
            <a:r>
              <a:rPr lang="tr-TR" sz="2400" dirty="0" smtClean="0"/>
              <a:t>   Bu aşama birinci aşamadan daha uzun sürer. Ne kadar etkinlik yapılması gerektiği öğrencinin gelişim düzeyi ile becerinin karmaşıklığına  bağlıdır.</a:t>
            </a:r>
          </a:p>
          <a:p>
            <a:pPr algn="just">
              <a:buFont typeface="Wingdings" pitchFamily="2" charset="2"/>
              <a:buChar char="ü"/>
            </a:pPr>
            <a:r>
              <a:rPr lang="tr-TR" sz="2400" dirty="0" smtClean="0"/>
              <a:t>   Belirli bir süre sonra öğrencinin zihinsel desteğe   ihtiyacı azalır ve  kendi hatalarını görmeye başlar.</a:t>
            </a:r>
          </a:p>
          <a:p>
            <a:pPr>
              <a:buNone/>
            </a:pPr>
            <a:endParaRPr lang="tr-TR" dirty="0" smtClean="0"/>
          </a:p>
        </p:txBody>
      </p:sp>
      <p:sp>
        <p:nvSpPr>
          <p:cNvPr id="3" name="2 Dikdörtgen"/>
          <p:cNvSpPr/>
          <p:nvPr/>
        </p:nvSpPr>
        <p:spPr>
          <a:xfrm>
            <a:off x="1058092" y="997523"/>
            <a:ext cx="6695492" cy="646331"/>
          </a:xfrm>
          <a:prstGeom prst="rect">
            <a:avLst/>
          </a:prstGeom>
        </p:spPr>
        <p:txBody>
          <a:bodyPr wrap="square">
            <a:spAutoFit/>
          </a:bodyPr>
          <a:lstStyle/>
          <a:p>
            <a:r>
              <a:rPr lang="tr-TR" sz="3600" b="1" dirty="0" smtClean="0">
                <a:solidFill>
                  <a:schemeClr val="accent2">
                    <a:lumMod val="75000"/>
                  </a:schemeClr>
                </a:solidFill>
              </a:rPr>
              <a:t>Uygulama İlkeleri </a:t>
            </a:r>
            <a:endParaRPr lang="tr-TR" sz="3600" dirty="0"/>
          </a:p>
        </p:txBody>
      </p:sp>
    </p:spTree>
    <p:extLst>
      <p:ext uri="{BB962C8B-B14F-4D97-AF65-F5344CB8AC3E}">
        <p14:creationId xmlns:p14="http://schemas.microsoft.com/office/powerpoint/2010/main" xmlns="" val="2792717137"/>
      </p:ext>
    </p:extLst>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834088" y="1959430"/>
            <a:ext cx="9407192" cy="4519748"/>
          </a:xfrm>
        </p:spPr>
        <p:txBody>
          <a:bodyPr>
            <a:noAutofit/>
          </a:bodyPr>
          <a:lstStyle/>
          <a:p>
            <a:pPr>
              <a:buNone/>
            </a:pPr>
            <a:r>
              <a:rPr lang="tr-TR" sz="2800" i="1" dirty="0" smtClean="0">
                <a:solidFill>
                  <a:srgbClr val="FF0000"/>
                </a:solidFill>
              </a:rPr>
              <a:t>    Bağımsız Uygulama Aşaması</a:t>
            </a:r>
            <a:r>
              <a:rPr lang="tr-TR" sz="2800" dirty="0" smtClean="0">
                <a:solidFill>
                  <a:srgbClr val="FF0000"/>
                </a:solidFill>
              </a:rPr>
              <a:t>: </a:t>
            </a:r>
            <a:r>
              <a:rPr lang="tr-TR" sz="2800" dirty="0" smtClean="0"/>
              <a:t>Öğrenilen becerilerin çok iyi yapıldığı ve öğrencinin artık endişelenmediği  bağımsız uygulama aşamasıdır.</a:t>
            </a:r>
          </a:p>
          <a:p>
            <a:pPr>
              <a:buNone/>
            </a:pPr>
            <a:r>
              <a:rPr lang="tr-TR" sz="2800" dirty="0" smtClean="0"/>
              <a:t>    Bu aşamadan sonra daha üst düzey dil becerilerine geçilmektedir.</a:t>
            </a:r>
          </a:p>
        </p:txBody>
      </p:sp>
      <p:sp>
        <p:nvSpPr>
          <p:cNvPr id="3" name="2 Dikdörtgen"/>
          <p:cNvSpPr/>
          <p:nvPr/>
        </p:nvSpPr>
        <p:spPr>
          <a:xfrm>
            <a:off x="875212" y="1128151"/>
            <a:ext cx="7095936" cy="707886"/>
          </a:xfrm>
          <a:prstGeom prst="rect">
            <a:avLst/>
          </a:prstGeom>
        </p:spPr>
        <p:txBody>
          <a:bodyPr wrap="square">
            <a:spAutoFit/>
          </a:bodyPr>
          <a:lstStyle/>
          <a:p>
            <a:r>
              <a:rPr lang="tr-TR" sz="4000" b="1" dirty="0" smtClean="0">
                <a:solidFill>
                  <a:schemeClr val="accent2">
                    <a:lumMod val="75000"/>
                  </a:schemeClr>
                </a:solidFill>
              </a:rPr>
              <a:t>  Uygulama İlkeleri</a:t>
            </a:r>
            <a:endParaRPr lang="tr-TR" sz="4000" dirty="0"/>
          </a:p>
        </p:txBody>
      </p:sp>
    </p:spTree>
    <p:extLst>
      <p:ext uri="{BB962C8B-B14F-4D97-AF65-F5344CB8AC3E}">
        <p14:creationId xmlns:p14="http://schemas.microsoft.com/office/powerpoint/2010/main" xmlns="" val="1782861708"/>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5400" dirty="0" smtClean="0">
                <a:solidFill>
                  <a:schemeClr val="accent2"/>
                </a:solidFill>
              </a:rPr>
              <a:t>  </a:t>
            </a:r>
            <a:r>
              <a:rPr lang="tr-TR" sz="5400" b="1" dirty="0" smtClean="0">
                <a:solidFill>
                  <a:schemeClr val="accent2">
                    <a:lumMod val="75000"/>
                  </a:schemeClr>
                </a:solidFill>
              </a:rPr>
              <a:t>Giriş</a:t>
            </a:r>
            <a:r>
              <a:rPr lang="tr-TR" sz="5400" dirty="0" smtClean="0">
                <a:solidFill>
                  <a:schemeClr val="accent2">
                    <a:lumMod val="75000"/>
                  </a:schemeClr>
                </a:solidFill>
              </a:rPr>
              <a:t/>
            </a:r>
            <a:br>
              <a:rPr lang="tr-TR" sz="5400" dirty="0" smtClean="0">
                <a:solidFill>
                  <a:schemeClr val="accent2">
                    <a:lumMod val="75000"/>
                  </a:schemeClr>
                </a:solidFill>
              </a:rPr>
            </a:br>
            <a:r>
              <a:rPr lang="tr-TR" sz="5400" dirty="0" smtClean="0">
                <a:solidFill>
                  <a:schemeClr val="accent2"/>
                </a:solidFill>
              </a:rPr>
              <a:t>                      </a:t>
            </a:r>
            <a:endParaRPr lang="tr-TR" sz="5400" dirty="0">
              <a:solidFill>
                <a:schemeClr val="accent2"/>
              </a:solidFill>
            </a:endParaRPr>
          </a:p>
        </p:txBody>
      </p:sp>
      <p:sp>
        <p:nvSpPr>
          <p:cNvPr id="3" name="İçerik Yer Tutucusu 2"/>
          <p:cNvSpPr>
            <a:spLocks noGrp="1"/>
          </p:cNvSpPr>
          <p:nvPr>
            <p:ph idx="1"/>
          </p:nvPr>
        </p:nvSpPr>
        <p:spPr>
          <a:xfrm>
            <a:off x="742647" y="1645919"/>
            <a:ext cx="9263502" cy="4526071"/>
          </a:xfrm>
        </p:spPr>
        <p:txBody>
          <a:bodyPr>
            <a:normAutofit fontScale="92500" lnSpcReduction="10000"/>
          </a:bodyPr>
          <a:lstStyle/>
          <a:p>
            <a:pPr>
              <a:buFont typeface="Wingdings" pitchFamily="2" charset="2"/>
              <a:buChar char="q"/>
            </a:pPr>
            <a:r>
              <a:rPr lang="tr-TR" sz="2800" dirty="0" smtClean="0"/>
              <a:t>Eğitim öğrenciyi geliştiren ve geleceğine yön veren önemli bir güçtür. Bu gücün anahtarı dildir.</a:t>
            </a:r>
          </a:p>
          <a:p>
            <a:pPr>
              <a:buFont typeface="Wingdings" pitchFamily="2" charset="2"/>
              <a:buChar char="q"/>
            </a:pPr>
            <a:r>
              <a:rPr lang="tr-TR" sz="2800" dirty="0" smtClean="0"/>
              <a:t> Dil eğitimi sözlü ve yazılı  iki alanda yürütülür. </a:t>
            </a:r>
          </a:p>
          <a:p>
            <a:pPr>
              <a:buFont typeface="Wingdings" pitchFamily="2" charset="2"/>
              <a:buChar char="q"/>
            </a:pPr>
            <a:r>
              <a:rPr lang="tr-TR" sz="2800" dirty="0" smtClean="0"/>
              <a:t>Yazılı dil eğitiminin başlangıcını </a:t>
            </a:r>
            <a:r>
              <a:rPr lang="tr-TR" sz="2800" dirty="0" err="1" smtClean="0"/>
              <a:t>ilkokuma</a:t>
            </a:r>
            <a:r>
              <a:rPr lang="tr-TR" sz="2800" dirty="0" smtClean="0"/>
              <a:t> yazma öğretimi oluşturur.</a:t>
            </a:r>
          </a:p>
          <a:p>
            <a:pPr>
              <a:buFont typeface="Wingdings" pitchFamily="2" charset="2"/>
              <a:buChar char="q"/>
            </a:pPr>
            <a:r>
              <a:rPr lang="tr-TR" sz="2800" dirty="0" smtClean="0"/>
              <a:t> </a:t>
            </a:r>
            <a:r>
              <a:rPr lang="tr-TR" sz="2800" dirty="0" err="1" smtClean="0"/>
              <a:t>İlkokuma</a:t>
            </a:r>
            <a:r>
              <a:rPr lang="tr-TR" sz="2800" dirty="0" smtClean="0"/>
              <a:t> yazma öğretimi  öğrencilerin dil,zihinsel ve sosyal yönden  gelişmesini, içinde yaşadığı çevre, toplum ve dünya ile bütünleşmesini sağlar.</a:t>
            </a:r>
          </a:p>
          <a:p>
            <a:pPr>
              <a:buFont typeface="Wingdings" pitchFamily="2" charset="2"/>
              <a:buChar char="q"/>
            </a:pPr>
            <a:r>
              <a:rPr lang="tr-TR" sz="2800" dirty="0" smtClean="0"/>
              <a:t>Ayrıca bilgiye ulaşma, anlama,  öğrenme, düşünme, sorgulama, sorun çözme gibi çeşitli becerilerin gelişmesine katkı sağlar. </a:t>
            </a:r>
          </a:p>
          <a:p>
            <a:pPr>
              <a:buFont typeface="Wingdings" pitchFamily="2" charset="2"/>
              <a:buChar char="q"/>
            </a:pPr>
            <a:endParaRPr lang="tr-TR" sz="2800" dirty="0" smtClean="0">
              <a:solidFill>
                <a:schemeClr val="tx1"/>
              </a:solidFill>
            </a:endParaRPr>
          </a:p>
        </p:txBody>
      </p:sp>
    </p:spTree>
    <p:extLst>
      <p:ext uri="{BB962C8B-B14F-4D97-AF65-F5344CB8AC3E}">
        <p14:creationId xmlns:p14="http://schemas.microsoft.com/office/powerpoint/2010/main" xmlns="" val="3022568773"/>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Değerlendirme</a:t>
            </a:r>
            <a:endParaRPr lang="tr-TR" dirty="0"/>
          </a:p>
        </p:txBody>
      </p:sp>
      <p:sp>
        <p:nvSpPr>
          <p:cNvPr id="3" name="2 İçerik Yer Tutucusu"/>
          <p:cNvSpPr>
            <a:spLocks noGrp="1"/>
          </p:cNvSpPr>
          <p:nvPr>
            <p:ph idx="1"/>
          </p:nvPr>
        </p:nvSpPr>
        <p:spPr>
          <a:xfrm>
            <a:off x="677333" y="1384663"/>
            <a:ext cx="10034209" cy="5133703"/>
          </a:xfrm>
        </p:spPr>
        <p:txBody>
          <a:bodyPr>
            <a:normAutofit fontScale="92500"/>
          </a:bodyPr>
          <a:lstStyle/>
          <a:p>
            <a:r>
              <a:rPr lang="tr-TR" sz="2400" dirty="0" smtClean="0"/>
              <a:t>Zihin Açıklığı Teorisi ile ilgili Paris </a:t>
            </a:r>
            <a:r>
              <a:rPr lang="tr-TR" sz="2400" dirty="0" err="1" smtClean="0"/>
              <a:t>Est</a:t>
            </a:r>
            <a:r>
              <a:rPr lang="tr-TR" sz="2400" dirty="0" smtClean="0"/>
              <a:t> </a:t>
            </a:r>
            <a:r>
              <a:rPr lang="tr-TR" sz="2400" dirty="0" err="1" smtClean="0"/>
              <a:t>Créteil</a:t>
            </a:r>
            <a:r>
              <a:rPr lang="tr-TR" sz="2400" dirty="0" smtClean="0"/>
              <a:t>,</a:t>
            </a:r>
            <a:r>
              <a:rPr lang="tr-TR" sz="2400" dirty="0" err="1" smtClean="0"/>
              <a:t>Nantes</a:t>
            </a:r>
            <a:r>
              <a:rPr lang="tr-TR" sz="2400" dirty="0" smtClean="0"/>
              <a:t>,</a:t>
            </a:r>
            <a:r>
              <a:rPr lang="tr-TR" sz="2400" dirty="0" err="1" smtClean="0"/>
              <a:t>Lorraine</a:t>
            </a:r>
            <a:r>
              <a:rPr lang="tr-TR" sz="2400" dirty="0" smtClean="0"/>
              <a:t>,</a:t>
            </a:r>
            <a:r>
              <a:rPr lang="tr-TR" sz="2400" dirty="0" err="1" smtClean="0"/>
              <a:t>Crète</a:t>
            </a:r>
            <a:r>
              <a:rPr lang="tr-TR" sz="2400" dirty="0" smtClean="0"/>
              <a:t> Üniversitesi gibi bazı üniversitelerde araştırma ve tez çalışmaları yapılmaktadır. </a:t>
            </a:r>
          </a:p>
          <a:p>
            <a:r>
              <a:rPr lang="tr-TR" sz="2400" dirty="0" smtClean="0"/>
              <a:t>Çok sayıda araştırma yapılmakta öğretmenlere seminerler verilmektedir.</a:t>
            </a:r>
          </a:p>
          <a:p>
            <a:pPr>
              <a:buNone/>
            </a:pPr>
            <a:r>
              <a:rPr lang="tr-TR" sz="2400" dirty="0" smtClean="0"/>
              <a:t>     </a:t>
            </a:r>
            <a:r>
              <a:rPr lang="tr-TR" sz="2400" dirty="0" err="1" smtClean="0"/>
              <a:t>Fijalkow</a:t>
            </a:r>
            <a:r>
              <a:rPr lang="tr-TR" sz="2400" dirty="0" smtClean="0"/>
              <a:t>, 1989 yılında bir araştırma yaptı. Öğrencilere  sayı,rakam, harf, el yazısı, üst çizgi, alt çizgi, kelime, ilk kelime, ilk iki kelime, son kelime, son iki kelime, büyük harf, küçük harf, nokta, soru işareti, kelimenin ilk harfi, kelimenin son harfi, hece, cümle  gibi </a:t>
            </a:r>
            <a:r>
              <a:rPr lang="tr-TR" sz="2400" dirty="0" err="1" smtClean="0"/>
              <a:t>ögeler</a:t>
            </a:r>
            <a:r>
              <a:rPr lang="tr-TR" sz="2400" dirty="0" smtClean="0"/>
              <a:t> soruldu. Eylül ayında  çocukların % 29’u,  şubat ayında ise  % 44’ü doğru cevap vermiştir.</a:t>
            </a:r>
          </a:p>
          <a:p>
            <a:pPr>
              <a:buNone/>
            </a:pPr>
            <a:endParaRPr lang="tr-TR" sz="2400" dirty="0" smtClean="0"/>
          </a:p>
          <a:p>
            <a:r>
              <a:rPr lang="tr-TR" sz="2400" dirty="0" smtClean="0"/>
              <a:t>Zihin açıklığını belirlemek için çeşitli ölçekler hazırlanmaktadır.</a:t>
            </a:r>
          </a:p>
          <a:p>
            <a:r>
              <a:rPr lang="tr-TR" sz="2400" dirty="0" smtClean="0"/>
              <a:t>Ölçeklerde kullanılan sorular ülkelerin dili özelliklerine göre değişmektedir.</a:t>
            </a:r>
            <a:endParaRPr lang="tr-TR" sz="2400" dirty="0"/>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47730"/>
            <a:ext cx="8596668" cy="875760"/>
          </a:xfrm>
        </p:spPr>
        <p:txBody>
          <a:bodyPr>
            <a:normAutofit/>
          </a:bodyPr>
          <a:lstStyle/>
          <a:p>
            <a:pPr algn="ctr"/>
            <a:r>
              <a:rPr lang="tr-TR" b="1" dirty="0" smtClean="0">
                <a:solidFill>
                  <a:schemeClr val="accent2">
                    <a:lumMod val="75000"/>
                  </a:schemeClr>
                </a:solidFill>
              </a:rPr>
              <a:t>Değerlendirme</a:t>
            </a:r>
            <a:endParaRPr lang="tr-TR" dirty="0">
              <a:solidFill>
                <a:schemeClr val="accent2">
                  <a:lumMod val="75000"/>
                </a:schemeClr>
              </a:solidFill>
            </a:endParaRPr>
          </a:p>
        </p:txBody>
      </p:sp>
      <p:sp>
        <p:nvSpPr>
          <p:cNvPr id="5" name="4 İçerik Yer Tutucusu"/>
          <p:cNvSpPr>
            <a:spLocks noGrp="1"/>
          </p:cNvSpPr>
          <p:nvPr>
            <p:ph idx="1"/>
          </p:nvPr>
        </p:nvSpPr>
        <p:spPr>
          <a:xfrm>
            <a:off x="677334" y="1201783"/>
            <a:ext cx="9224312" cy="4839580"/>
          </a:xfrm>
        </p:spPr>
        <p:txBody>
          <a:bodyPr>
            <a:noAutofit/>
          </a:bodyPr>
          <a:lstStyle/>
          <a:p>
            <a:r>
              <a:rPr lang="tr-TR" sz="2400" dirty="0" smtClean="0"/>
              <a:t> </a:t>
            </a:r>
            <a:r>
              <a:rPr lang="tr-TR" sz="2000" dirty="0" smtClean="0"/>
              <a:t>Öğrenci  resimleri açıklayabiliyor mu ?</a:t>
            </a:r>
          </a:p>
          <a:p>
            <a:r>
              <a:rPr lang="tr-TR" sz="2000" dirty="0" smtClean="0"/>
              <a:t>-Resim ve yazıları ayırt edebiliyor mu?</a:t>
            </a:r>
          </a:p>
          <a:p>
            <a:r>
              <a:rPr lang="tr-TR" sz="2000" dirty="0" smtClean="0"/>
              <a:t>-Duyduğu sesleri ayırt edebiliyor mu?</a:t>
            </a:r>
          </a:p>
          <a:p>
            <a:r>
              <a:rPr lang="tr-TR" sz="2000" dirty="0" smtClean="0"/>
              <a:t>-Görsellerle sesi eşleştirebiliyor mu?</a:t>
            </a:r>
          </a:p>
          <a:p>
            <a:r>
              <a:rPr lang="tr-TR" sz="2000" dirty="0" smtClean="0"/>
              <a:t>-Harfleri okuyabiliyor mu?</a:t>
            </a:r>
          </a:p>
          <a:p>
            <a:r>
              <a:rPr lang="tr-TR" sz="2000" dirty="0" smtClean="0"/>
              <a:t>-Harflerin yazılış yönlerini biliyor mu ?</a:t>
            </a:r>
          </a:p>
          <a:p>
            <a:r>
              <a:rPr lang="tr-TR" sz="2000" dirty="0" smtClean="0"/>
              <a:t>-Harfleri kurallara uygun olarak  yazabiliyor mu ?</a:t>
            </a:r>
          </a:p>
          <a:p>
            <a:r>
              <a:rPr lang="tr-TR" sz="2000" dirty="0" smtClean="0"/>
              <a:t>-Küçük ve büyük harfleri tanıyor mu? </a:t>
            </a:r>
          </a:p>
          <a:p>
            <a:r>
              <a:rPr lang="tr-TR" sz="2000" dirty="0" smtClean="0"/>
              <a:t>-Sesli ve sessiz harfleri ayırt edebiliyor mu?</a:t>
            </a:r>
          </a:p>
          <a:p>
            <a:r>
              <a:rPr lang="tr-TR" sz="2000" dirty="0" smtClean="0"/>
              <a:t>-Harfler arasında uygun boşluk bırakıyor mu ?</a:t>
            </a:r>
          </a:p>
          <a:p>
            <a:r>
              <a:rPr lang="tr-TR" sz="2000" dirty="0" smtClean="0"/>
              <a:t>-Harflerden hece oluşturabiliyor mu?</a:t>
            </a:r>
          </a:p>
          <a:p>
            <a:r>
              <a:rPr lang="tr-TR" sz="2000" dirty="0" smtClean="0"/>
              <a:t>-Heceleri okuyabiliyor mu?</a:t>
            </a:r>
            <a:endParaRPr lang="tr-TR" sz="2000" dirty="0"/>
          </a:p>
        </p:txBody>
      </p:sp>
    </p:spTree>
    <p:extLst>
      <p:ext uri="{BB962C8B-B14F-4D97-AF65-F5344CB8AC3E}">
        <p14:creationId xmlns:p14="http://schemas.microsoft.com/office/powerpoint/2010/main" xmlns="" val="2546035378"/>
      </p:ext>
    </p:extLst>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71470"/>
          </a:xfrm>
        </p:spPr>
        <p:txBody>
          <a:bodyPr/>
          <a:lstStyle/>
          <a:p>
            <a:pPr algn="ctr"/>
            <a:r>
              <a:rPr lang="tr-TR" b="1" dirty="0" smtClean="0">
                <a:solidFill>
                  <a:schemeClr val="accent2">
                    <a:lumMod val="75000"/>
                  </a:schemeClr>
                </a:solidFill>
              </a:rPr>
              <a:t>Değerlendirme</a:t>
            </a:r>
            <a:endParaRPr lang="tr-TR" dirty="0">
              <a:solidFill>
                <a:schemeClr val="accent2">
                  <a:lumMod val="75000"/>
                </a:schemeClr>
              </a:solidFill>
            </a:endParaRPr>
          </a:p>
        </p:txBody>
      </p:sp>
      <p:sp>
        <p:nvSpPr>
          <p:cNvPr id="4" name="3 Dikdörtgen"/>
          <p:cNvSpPr/>
          <p:nvPr/>
        </p:nvSpPr>
        <p:spPr>
          <a:xfrm>
            <a:off x="1358536" y="1018904"/>
            <a:ext cx="8556173" cy="6494085"/>
          </a:xfrm>
          <a:prstGeom prst="rect">
            <a:avLst/>
          </a:prstGeom>
        </p:spPr>
        <p:txBody>
          <a:bodyPr wrap="square">
            <a:spAutoFit/>
          </a:bodyPr>
          <a:lstStyle/>
          <a:p>
            <a:endParaRPr lang="tr-TR" sz="2400" dirty="0" smtClean="0"/>
          </a:p>
          <a:p>
            <a:r>
              <a:rPr lang="tr-TR" sz="2000" dirty="0" smtClean="0"/>
              <a:t>-Heceleri yazabiliyor mu?</a:t>
            </a:r>
          </a:p>
          <a:p>
            <a:r>
              <a:rPr lang="tr-TR" sz="2000" dirty="0" smtClean="0"/>
              <a:t>-Kısa ve uzun heceleri tanıyor mu?</a:t>
            </a:r>
          </a:p>
          <a:p>
            <a:r>
              <a:rPr lang="tr-TR" sz="2000" dirty="0" smtClean="0"/>
              <a:t>-Hecede eksik bırakılan harfleri tamamlayabiliyor mu ?</a:t>
            </a:r>
          </a:p>
          <a:p>
            <a:r>
              <a:rPr lang="tr-TR" sz="2000" dirty="0" smtClean="0"/>
              <a:t>-Aynı sesle başlayan heceleri sınıflayabiliyor mu ?</a:t>
            </a:r>
          </a:p>
          <a:p>
            <a:r>
              <a:rPr lang="tr-TR" sz="2000" dirty="0" smtClean="0"/>
              <a:t>-Hecelerden kelimeler oluşturabiliyor mu?</a:t>
            </a:r>
          </a:p>
          <a:p>
            <a:r>
              <a:rPr lang="tr-TR" sz="2000" dirty="0" smtClean="0"/>
              <a:t>-Kelimeleri okuyabiliyor mu?</a:t>
            </a:r>
          </a:p>
          <a:p>
            <a:r>
              <a:rPr lang="tr-TR" sz="2000" dirty="0" smtClean="0"/>
              <a:t>-Kelimeleri okurken harf veya hece atlaması yapıyor mu?</a:t>
            </a:r>
          </a:p>
          <a:p>
            <a:r>
              <a:rPr lang="tr-TR" sz="2000" dirty="0" smtClean="0"/>
              <a:t>-Kelimeleri yazabiliyor mu?</a:t>
            </a:r>
          </a:p>
          <a:p>
            <a:r>
              <a:rPr lang="tr-TR" sz="2000" dirty="0" smtClean="0"/>
              <a:t>-Kelimeyi hecelere ayırabiliyor mu?</a:t>
            </a:r>
          </a:p>
          <a:p>
            <a:r>
              <a:rPr lang="tr-TR" sz="2000" dirty="0" smtClean="0"/>
              <a:t>-Kelimeleri yazarken harf veya hece atlaması yapıyor mu?</a:t>
            </a:r>
          </a:p>
          <a:p>
            <a:r>
              <a:rPr lang="tr-TR" sz="2000" dirty="0" smtClean="0"/>
              <a:t>-Kelimeler arasında boşluk bırakılacağını biliyor mu ?</a:t>
            </a:r>
          </a:p>
          <a:p>
            <a:r>
              <a:rPr lang="tr-TR" sz="2000" dirty="0" smtClean="0"/>
              <a:t>-Kelimeleri görsellerle eşleştirebiliyor mu?</a:t>
            </a:r>
          </a:p>
          <a:p>
            <a:r>
              <a:rPr lang="tr-TR" sz="2000" dirty="0" smtClean="0"/>
              <a:t>-Aynı harflerle başlayan kelimeleri sınıflayabiliyor mu ?</a:t>
            </a:r>
          </a:p>
          <a:p>
            <a:r>
              <a:rPr lang="tr-TR" sz="2000" dirty="0" smtClean="0"/>
              <a:t>-Cümleler oluşturabiliyor mu?</a:t>
            </a:r>
          </a:p>
          <a:p>
            <a:r>
              <a:rPr lang="tr-TR" sz="2000" dirty="0" smtClean="0"/>
              <a:t>-Cümleleri okuyabiliyor mu?</a:t>
            </a:r>
          </a:p>
          <a:p>
            <a:r>
              <a:rPr lang="tr-TR" sz="2000" dirty="0" smtClean="0"/>
              <a:t>-Cümleleri yazabiliyor mu?</a:t>
            </a:r>
          </a:p>
          <a:p>
            <a:pPr>
              <a:buFont typeface="Wingdings" pitchFamily="2" charset="2"/>
              <a:buChar char="Ø"/>
            </a:pPr>
            <a:endParaRPr lang="tr-TR" sz="2400" dirty="0" smtClean="0"/>
          </a:p>
          <a:p>
            <a:pPr>
              <a:buFont typeface="Wingdings" pitchFamily="2" charset="2"/>
              <a:buChar char="Ø"/>
            </a:pPr>
            <a:endParaRPr lang="tr-TR" sz="2400" dirty="0" smtClean="0"/>
          </a:p>
          <a:p>
            <a:pPr>
              <a:buFont typeface="Wingdings" pitchFamily="2" charset="2"/>
              <a:buChar char="Ø"/>
            </a:pPr>
            <a:endParaRPr lang="tr-TR" sz="2400" dirty="0"/>
          </a:p>
        </p:txBody>
      </p:sp>
    </p:spTree>
    <p:extLst>
      <p:ext uri="{BB962C8B-B14F-4D97-AF65-F5344CB8AC3E}">
        <p14:creationId xmlns:p14="http://schemas.microsoft.com/office/powerpoint/2010/main" xmlns="" val="3790414301"/>
      </p:ext>
    </p:extLst>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74501"/>
          </a:xfrm>
        </p:spPr>
        <p:txBody>
          <a:bodyPr>
            <a:normAutofit/>
          </a:bodyPr>
          <a:lstStyle/>
          <a:p>
            <a:pPr algn="ctr"/>
            <a:r>
              <a:rPr lang="tr-TR" b="1" dirty="0" smtClean="0">
                <a:solidFill>
                  <a:schemeClr val="accent2"/>
                </a:solidFill>
              </a:rPr>
              <a:t>   </a:t>
            </a:r>
            <a:r>
              <a:rPr lang="tr-TR" b="1" dirty="0" smtClean="0">
                <a:solidFill>
                  <a:schemeClr val="accent2">
                    <a:lumMod val="75000"/>
                  </a:schemeClr>
                </a:solidFill>
              </a:rPr>
              <a:t>Ülkemizde Durum</a:t>
            </a:r>
            <a:endParaRPr lang="tr-TR" dirty="0">
              <a:solidFill>
                <a:schemeClr val="accent2">
                  <a:lumMod val="75000"/>
                </a:schemeClr>
              </a:solidFill>
            </a:endParaRPr>
          </a:p>
        </p:txBody>
      </p:sp>
      <p:sp>
        <p:nvSpPr>
          <p:cNvPr id="4" name="3 İçerik Yer Tutucusu"/>
          <p:cNvSpPr>
            <a:spLocks noGrp="1"/>
          </p:cNvSpPr>
          <p:nvPr>
            <p:ph idx="1"/>
          </p:nvPr>
        </p:nvSpPr>
        <p:spPr>
          <a:xfrm>
            <a:off x="677333" y="1384663"/>
            <a:ext cx="9185123" cy="4656700"/>
          </a:xfrm>
        </p:spPr>
        <p:txBody>
          <a:bodyPr>
            <a:normAutofit fontScale="92500"/>
          </a:bodyPr>
          <a:lstStyle/>
          <a:p>
            <a:r>
              <a:rPr lang="tr-TR" sz="2400" dirty="0" smtClean="0"/>
              <a:t>T</a:t>
            </a:r>
            <a:r>
              <a:rPr lang="tr-TR" sz="2400" dirty="0" smtClean="0">
                <a:solidFill>
                  <a:schemeClr val="tx1"/>
                </a:solidFill>
              </a:rPr>
              <a:t>ürkçe kolay öğrenilen dillerin başında gelmektedir. </a:t>
            </a:r>
          </a:p>
          <a:p>
            <a:r>
              <a:rPr lang="tr-TR" sz="2400" dirty="0" smtClean="0">
                <a:solidFill>
                  <a:schemeClr val="tx1"/>
                </a:solidFill>
              </a:rPr>
              <a:t>Türkçemiz ses,harf,hece, kelime ve dil yapısı yönüyle çeşitli öğretim kolaylıklarına sahiptir.Özellikle ses-harf ilişkisinin bire bir ve düzenli olması, hece türü,yapısı ve sayısı gibi özellikler okuma yazma öğretim sürecinde öğrenciye kolaylık sağlamaktadır. </a:t>
            </a:r>
          </a:p>
          <a:p>
            <a:r>
              <a:rPr lang="tr-TR" sz="2400" dirty="0" smtClean="0">
                <a:solidFill>
                  <a:schemeClr val="tx1"/>
                </a:solidFill>
              </a:rPr>
              <a:t>Türkçede 8’i sesli 21’i sessiz olmak üzere 29 harf vardır. Hece türü olarak Türkçede altı temel hece yapısı bulunmaktadır. Oysa bazı Avrupa dillerinde 5-20 arasında değişen hece yapısı vardır. Hecelerin uzunluğu Türkçe hecelerde en az bir, en çok dört ses/harf varken, diğer dillerde heceler bir sesli harften başlamakta dokuz harfe kadar çıkmaktadır. </a:t>
            </a:r>
          </a:p>
          <a:p>
            <a:r>
              <a:rPr lang="tr-TR" sz="2400" dirty="0" smtClean="0">
                <a:solidFill>
                  <a:schemeClr val="tx1"/>
                </a:solidFill>
              </a:rPr>
              <a:t> Türkçe çoğu dile göre daha kolay öğrenilmektedir. </a:t>
            </a:r>
          </a:p>
          <a:p>
            <a:endParaRPr lang="tr-TR" dirty="0"/>
          </a:p>
        </p:txBody>
      </p:sp>
    </p:spTree>
    <p:extLst>
      <p:ext uri="{BB962C8B-B14F-4D97-AF65-F5344CB8AC3E}">
        <p14:creationId xmlns:p14="http://schemas.microsoft.com/office/powerpoint/2010/main" xmlns="" val="1794557839"/>
      </p:ext>
    </p:extLst>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accent2"/>
                </a:solidFill>
              </a:rPr>
              <a:t>  Ülkemizde Durum</a:t>
            </a:r>
            <a:endParaRPr lang="tr-TR" dirty="0">
              <a:solidFill>
                <a:schemeClr val="accent2">
                  <a:lumMod val="75000"/>
                </a:schemeClr>
              </a:solidFill>
            </a:endParaRPr>
          </a:p>
        </p:txBody>
      </p:sp>
      <p:sp>
        <p:nvSpPr>
          <p:cNvPr id="3" name="2 İçerik Yer Tutucusu"/>
          <p:cNvSpPr>
            <a:spLocks noGrp="1"/>
          </p:cNvSpPr>
          <p:nvPr>
            <p:ph idx="1"/>
          </p:nvPr>
        </p:nvSpPr>
        <p:spPr>
          <a:xfrm>
            <a:off x="677334" y="1632857"/>
            <a:ext cx="8596668" cy="4408505"/>
          </a:xfrm>
        </p:spPr>
        <p:txBody>
          <a:bodyPr>
            <a:normAutofit fontScale="92500" lnSpcReduction="20000"/>
          </a:bodyPr>
          <a:lstStyle/>
          <a:p>
            <a:pPr>
              <a:buFont typeface="Wingdings" pitchFamily="2" charset="2"/>
              <a:buChar char="q"/>
            </a:pPr>
            <a:r>
              <a:rPr lang="tr-TR" sz="2800" dirty="0" smtClean="0">
                <a:solidFill>
                  <a:schemeClr val="tx1"/>
                </a:solidFill>
              </a:rPr>
              <a:t>Türkçemizin kolay öğrenilen bir dil olmasına rağmen ülkemizde de ilkokulu bitiren bazı öğrencilerin okuma yazmayı iyi öğrenemedikleri ve çeşitli sorunlar yaşadıkları bilinmektedir.</a:t>
            </a:r>
          </a:p>
          <a:p>
            <a:pPr>
              <a:buFont typeface="Wingdings" pitchFamily="2" charset="2"/>
              <a:buChar char="q"/>
            </a:pPr>
            <a:r>
              <a:rPr lang="tr-TR" sz="2800" dirty="0" smtClean="0">
                <a:solidFill>
                  <a:schemeClr val="tx1"/>
                </a:solidFill>
              </a:rPr>
              <a:t> Bu sorunları çözmek, öğrencilere okuma yazmayı iyi öğretmek, dil ve zihinsel becerileri üst düzeyde geliştirmek  için zihin açıklığına önem verilmelidir. </a:t>
            </a:r>
          </a:p>
          <a:p>
            <a:pPr>
              <a:buFont typeface="Wingdings" pitchFamily="2" charset="2"/>
              <a:buChar char="q"/>
            </a:pPr>
            <a:r>
              <a:rPr lang="tr-TR" sz="2800" dirty="0" smtClean="0">
                <a:solidFill>
                  <a:schemeClr val="tx1"/>
                </a:solidFill>
              </a:rPr>
              <a:t>Bu konuda öğretmen adayları ve  öğretmenlere eğitim verilmeli, aileler bilinçlendirilmelidir. </a:t>
            </a:r>
          </a:p>
          <a:p>
            <a:pPr>
              <a:buFont typeface="Wingdings" pitchFamily="2" charset="2"/>
              <a:buChar char="q"/>
            </a:pPr>
            <a:r>
              <a:rPr lang="tr-TR" sz="2800" dirty="0" smtClean="0">
                <a:solidFill>
                  <a:schemeClr val="tx1"/>
                </a:solidFill>
              </a:rPr>
              <a:t>Böylece öğrencilerin hayat boyu öğrenme, kendilerini üst düzeyde geliştirme ve geleceklerine yön vermeleri sağlanmalıdır.</a:t>
            </a:r>
            <a:endParaRPr lang="tr-TR" sz="2800" dirty="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sz="9600" dirty="0" smtClean="0">
                <a:solidFill>
                  <a:schemeClr val="accent2">
                    <a:lumMod val="75000"/>
                  </a:schemeClr>
                </a:solidFill>
              </a:rPr>
              <a:t>   Teşekkürler</a:t>
            </a:r>
            <a:endParaRPr lang="tr-TR" sz="9600" dirty="0">
              <a:solidFill>
                <a:schemeClr val="accent2">
                  <a:lumMod val="75000"/>
                </a:schemeClr>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800" b="1" dirty="0" smtClean="0">
                <a:solidFill>
                  <a:schemeClr val="accent2">
                    <a:lumMod val="75000"/>
                  </a:schemeClr>
                </a:solidFill>
              </a:rPr>
              <a:t>Giriş</a:t>
            </a:r>
            <a:endParaRPr lang="tr-TR" sz="4800" b="1" dirty="0">
              <a:solidFill>
                <a:schemeClr val="accent2">
                  <a:lumMod val="75000"/>
                </a:schemeClr>
              </a:solidFill>
            </a:endParaRPr>
          </a:p>
        </p:txBody>
      </p:sp>
      <p:sp>
        <p:nvSpPr>
          <p:cNvPr id="3" name="2 İçerik Yer Tutucusu"/>
          <p:cNvSpPr>
            <a:spLocks noGrp="1"/>
          </p:cNvSpPr>
          <p:nvPr>
            <p:ph idx="1"/>
          </p:nvPr>
        </p:nvSpPr>
        <p:spPr>
          <a:xfrm>
            <a:off x="677332" y="1371601"/>
            <a:ext cx="9485571" cy="4669762"/>
          </a:xfrm>
        </p:spPr>
        <p:txBody>
          <a:bodyPr>
            <a:normAutofit fontScale="92500"/>
          </a:bodyPr>
          <a:lstStyle/>
          <a:p>
            <a:r>
              <a:rPr lang="tr-TR" sz="2400" dirty="0" err="1" smtClean="0"/>
              <a:t>İlkokuma</a:t>
            </a:r>
            <a:r>
              <a:rPr lang="tr-TR" sz="2400" dirty="0" smtClean="0"/>
              <a:t> yazma öğrenme çocuk için uzun ve zor bir süreçtir.</a:t>
            </a:r>
          </a:p>
          <a:p>
            <a:r>
              <a:rPr lang="tr-TR" sz="2400" dirty="0" smtClean="0"/>
              <a:t>Bu süreci kolaylaştırmak ve niteliğini artırmak için sürekli araştırmalar yapılmaktadır.</a:t>
            </a:r>
          </a:p>
          <a:p>
            <a:r>
              <a:rPr lang="tr-TR" sz="2400" dirty="0" smtClean="0"/>
              <a:t> Araştırmalarda yeni teori, yaklaşım, yöntem ve modeller geliştirilmektedir. </a:t>
            </a:r>
          </a:p>
          <a:p>
            <a:r>
              <a:rPr lang="tr-TR" sz="2400" dirty="0" smtClean="0"/>
              <a:t>Bütün çabalara rağmen dünyamızda ilkokulu bitiren öğrencilerin önemli bir kısmında okuma yazma becerileri yeterli düzeyde değildir. </a:t>
            </a:r>
          </a:p>
          <a:p>
            <a:r>
              <a:rPr lang="tr-TR" sz="2400" dirty="0" smtClean="0"/>
              <a:t>Örneğin Fransa’da ortaokula başlayan öğrencilerin % 14-20’si okuma yazmada güçlük çekmektedir (</a:t>
            </a:r>
            <a:r>
              <a:rPr lang="tr-TR" sz="2400" dirty="0" err="1" smtClean="0"/>
              <a:t>Bonjour</a:t>
            </a:r>
            <a:r>
              <a:rPr lang="tr-TR" sz="2400" dirty="0" smtClean="0"/>
              <a:t> ve </a:t>
            </a:r>
            <a:r>
              <a:rPr lang="tr-TR" sz="2400" dirty="0" err="1" smtClean="0"/>
              <a:t>Gombert</a:t>
            </a:r>
            <a:r>
              <a:rPr lang="tr-TR" sz="2400" dirty="0" smtClean="0"/>
              <a:t>, 2004). </a:t>
            </a:r>
          </a:p>
          <a:p>
            <a:r>
              <a:rPr lang="tr-TR" sz="2400" dirty="0" smtClean="0"/>
              <a:t>Benzer sorunlar Almanya, İngiltere, Kanada ve ülkemizde de görülmektedir.</a:t>
            </a:r>
            <a:endParaRPr lang="tr-TR" sz="2400"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800" b="1" dirty="0" smtClean="0">
                <a:solidFill>
                  <a:schemeClr val="accent2">
                    <a:lumMod val="75000"/>
                  </a:schemeClr>
                </a:solidFill>
              </a:rPr>
              <a:t>  Giriş </a:t>
            </a:r>
            <a:r>
              <a:rPr lang="tr-TR" sz="4800" dirty="0">
                <a:solidFill>
                  <a:schemeClr val="accent2">
                    <a:lumMod val="75000"/>
                  </a:schemeClr>
                </a:solidFill>
              </a:rPr>
              <a:t/>
            </a:r>
            <a:br>
              <a:rPr lang="tr-TR" sz="4800" dirty="0">
                <a:solidFill>
                  <a:schemeClr val="accent2">
                    <a:lumMod val="75000"/>
                  </a:schemeClr>
                </a:solidFill>
              </a:rPr>
            </a:br>
            <a:endParaRPr lang="tr-TR" sz="4800" dirty="0">
              <a:solidFill>
                <a:schemeClr val="accent2">
                  <a:lumMod val="75000"/>
                </a:schemeClr>
              </a:solidFill>
            </a:endParaRPr>
          </a:p>
        </p:txBody>
      </p:sp>
      <p:sp>
        <p:nvSpPr>
          <p:cNvPr id="3" name="İçerik Yer Tutucusu 2"/>
          <p:cNvSpPr>
            <a:spLocks noGrp="1"/>
          </p:cNvSpPr>
          <p:nvPr>
            <p:ph idx="1"/>
          </p:nvPr>
        </p:nvSpPr>
        <p:spPr>
          <a:xfrm>
            <a:off x="677333" y="1463040"/>
            <a:ext cx="9224313" cy="4578323"/>
          </a:xfrm>
        </p:spPr>
        <p:txBody>
          <a:bodyPr>
            <a:normAutofit/>
          </a:bodyPr>
          <a:lstStyle/>
          <a:p>
            <a:pPr>
              <a:buFont typeface="Wingdings" pitchFamily="2" charset="2"/>
              <a:buChar char="q"/>
            </a:pPr>
            <a:r>
              <a:rPr lang="tr-TR" b="1" dirty="0" smtClean="0"/>
              <a:t> </a:t>
            </a:r>
            <a:r>
              <a:rPr lang="tr-TR" sz="2400" dirty="0" smtClean="0"/>
              <a:t>Araştırmalara göre öğrencilerde okuma yazma güçlüklerinin çeşitli nedenleri vardır.</a:t>
            </a:r>
          </a:p>
          <a:p>
            <a:pPr>
              <a:buFont typeface="Wingdings" pitchFamily="2" charset="2"/>
              <a:buChar char="q"/>
            </a:pPr>
            <a:r>
              <a:rPr lang="tr-TR" sz="2400" dirty="0" smtClean="0"/>
              <a:t> Bunların % 5‘i </a:t>
            </a:r>
            <a:r>
              <a:rPr lang="tr-TR" sz="2400" dirty="0" err="1" smtClean="0"/>
              <a:t>disleksi</a:t>
            </a:r>
            <a:r>
              <a:rPr lang="tr-TR" sz="2400" dirty="0" smtClean="0"/>
              <a:t> ve zihinsel sorunu olan çocuklardır.</a:t>
            </a:r>
          </a:p>
          <a:p>
            <a:pPr>
              <a:buFont typeface="Wingdings" pitchFamily="2" charset="2"/>
              <a:buChar char="q"/>
            </a:pPr>
            <a:r>
              <a:rPr lang="tr-TR" sz="2400" dirty="0" smtClean="0"/>
              <a:t> Ancak geriye kalanlarda; </a:t>
            </a:r>
          </a:p>
          <a:p>
            <a:pPr>
              <a:buNone/>
            </a:pPr>
            <a:r>
              <a:rPr lang="tr-TR" sz="2400" dirty="0" smtClean="0">
                <a:solidFill>
                  <a:srgbClr val="FF0000"/>
                </a:solidFill>
              </a:rPr>
              <a:t>     -Zihinsel karışıklık, </a:t>
            </a:r>
          </a:p>
          <a:p>
            <a:pPr>
              <a:buNone/>
            </a:pPr>
            <a:r>
              <a:rPr lang="tr-TR" sz="2400" dirty="0" smtClean="0">
                <a:solidFill>
                  <a:srgbClr val="FF0000"/>
                </a:solidFill>
              </a:rPr>
              <a:t>     -Ses-harf ilişkisi, sözlü ve yazılı dili birleştirememe, </a:t>
            </a:r>
          </a:p>
          <a:p>
            <a:pPr>
              <a:buNone/>
            </a:pPr>
            <a:r>
              <a:rPr lang="tr-TR" sz="2400" dirty="0" smtClean="0">
                <a:solidFill>
                  <a:srgbClr val="FF0000"/>
                </a:solidFill>
              </a:rPr>
              <a:t>     -Okuma yazmanın teknik dilini anlayamama </a:t>
            </a:r>
            <a:r>
              <a:rPr lang="tr-TR" sz="2400" dirty="0" smtClean="0"/>
              <a:t>gibi nedenlerden kaynaklanmaktadır</a:t>
            </a:r>
            <a:r>
              <a:rPr lang="tr-TR" sz="2400" i="1" dirty="0" smtClean="0"/>
              <a:t> </a:t>
            </a:r>
            <a:r>
              <a:rPr lang="tr-TR" sz="2400" dirty="0" smtClean="0"/>
              <a:t>(</a:t>
            </a:r>
            <a:r>
              <a:rPr lang="tr-TR" sz="2400" dirty="0" err="1" smtClean="0"/>
              <a:t>Leclercq</a:t>
            </a:r>
            <a:r>
              <a:rPr lang="tr-TR" sz="2400" dirty="0" smtClean="0"/>
              <a:t>, </a:t>
            </a:r>
            <a:r>
              <a:rPr lang="tr-TR" sz="2400" dirty="0" err="1" smtClean="0"/>
              <a:t>Viriot</a:t>
            </a:r>
            <a:r>
              <a:rPr lang="tr-TR" sz="2400" dirty="0" smtClean="0"/>
              <a:t>-</a:t>
            </a:r>
            <a:r>
              <a:rPr lang="tr-TR" sz="2400" dirty="0" err="1" smtClean="0"/>
              <a:t>Goeldel</a:t>
            </a:r>
            <a:r>
              <a:rPr lang="tr-TR" sz="2400" dirty="0" smtClean="0"/>
              <a:t>, </a:t>
            </a:r>
            <a:r>
              <a:rPr lang="tr-TR" sz="2400" dirty="0" err="1" smtClean="0"/>
              <a:t>Gallet</a:t>
            </a:r>
            <a:r>
              <a:rPr lang="tr-TR" sz="2400" dirty="0" smtClean="0"/>
              <a:t>, 2015).</a:t>
            </a:r>
          </a:p>
          <a:p>
            <a:pPr>
              <a:buFont typeface="Wingdings" pitchFamily="2" charset="2"/>
              <a:buChar char="q"/>
            </a:pPr>
            <a:r>
              <a:rPr lang="tr-TR" sz="2400" dirty="0" smtClean="0"/>
              <a:t> Böylece </a:t>
            </a:r>
            <a:r>
              <a:rPr lang="tr-TR" sz="2400" dirty="0" err="1" smtClean="0"/>
              <a:t>ilkokuma</a:t>
            </a:r>
            <a:r>
              <a:rPr lang="tr-TR" sz="2400" dirty="0" smtClean="0"/>
              <a:t> yazmada  zihin açıklığı önemli bir sorun olarak karşımıza çıkmaktadır.</a:t>
            </a:r>
          </a:p>
          <a:p>
            <a:pPr>
              <a:buFont typeface="Wingdings" pitchFamily="2" charset="2"/>
              <a:buChar char="q"/>
            </a:pPr>
            <a:endParaRPr lang="tr-TR" sz="2400" dirty="0">
              <a:solidFill>
                <a:schemeClr val="tx1"/>
              </a:solidFill>
            </a:endParaRPr>
          </a:p>
        </p:txBody>
      </p:sp>
    </p:spTree>
    <p:extLst>
      <p:ext uri="{BB962C8B-B14F-4D97-AF65-F5344CB8AC3E}">
        <p14:creationId xmlns:p14="http://schemas.microsoft.com/office/powerpoint/2010/main" xmlns="" val="2433701344"/>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sz="4800" b="1" dirty="0" smtClean="0">
                <a:solidFill>
                  <a:schemeClr val="accent2">
                    <a:lumMod val="75000"/>
                  </a:schemeClr>
                </a:solidFill>
              </a:rPr>
              <a:t>Zihin Açıklığı Nedir?</a:t>
            </a:r>
            <a:endParaRPr lang="tr-TR" sz="4800" b="1" dirty="0">
              <a:solidFill>
                <a:schemeClr val="accent2">
                  <a:lumMod val="75000"/>
                </a:schemeClr>
              </a:solidFill>
            </a:endParaRPr>
          </a:p>
        </p:txBody>
      </p:sp>
      <p:sp>
        <p:nvSpPr>
          <p:cNvPr id="3" name="İçerik Yer Tutucusu 2"/>
          <p:cNvSpPr>
            <a:spLocks noGrp="1"/>
          </p:cNvSpPr>
          <p:nvPr>
            <p:ph idx="1"/>
          </p:nvPr>
        </p:nvSpPr>
        <p:spPr>
          <a:xfrm>
            <a:off x="860213" y="1580606"/>
            <a:ext cx="9368004" cy="5035523"/>
          </a:xfrm>
        </p:spPr>
        <p:txBody>
          <a:bodyPr>
            <a:normAutofit/>
          </a:bodyPr>
          <a:lstStyle/>
          <a:p>
            <a:pPr>
              <a:buFont typeface="Wingdings" pitchFamily="2" charset="2"/>
              <a:buChar char="q"/>
            </a:pPr>
            <a:r>
              <a:rPr lang="tr-TR" dirty="0" smtClean="0"/>
              <a:t> </a:t>
            </a:r>
            <a:r>
              <a:rPr lang="tr-TR" sz="2400" dirty="0" smtClean="0"/>
              <a:t>Zihin açıklığı genel olarak “</a:t>
            </a:r>
            <a:r>
              <a:rPr lang="tr-TR" sz="2400" i="1" dirty="0" smtClean="0"/>
              <a:t>çabuk kavrama, anlama, öğrenme, doğru düşünme, başarılı</a:t>
            </a:r>
            <a:r>
              <a:rPr lang="tr-TR" sz="2400" dirty="0" smtClean="0"/>
              <a:t> </a:t>
            </a:r>
            <a:r>
              <a:rPr lang="tr-TR" sz="2400" i="1" dirty="0" smtClean="0"/>
              <a:t>olma</a:t>
            </a:r>
            <a:r>
              <a:rPr lang="tr-TR" sz="2400" dirty="0" smtClean="0"/>
              <a:t>” gibi anlamları kapsar.</a:t>
            </a:r>
          </a:p>
          <a:p>
            <a:pPr>
              <a:buFont typeface="Wingdings" pitchFamily="2" charset="2"/>
              <a:buChar char="q"/>
            </a:pPr>
            <a:r>
              <a:rPr lang="tr-TR" sz="2400" dirty="0" smtClean="0"/>
              <a:t>Yabancı dilde “</a:t>
            </a:r>
            <a:r>
              <a:rPr lang="tr-TR" sz="2400" i="1" dirty="0" smtClean="0"/>
              <a:t>La </a:t>
            </a:r>
            <a:r>
              <a:rPr lang="tr-TR" sz="2400" i="1" dirty="0" err="1" smtClean="0"/>
              <a:t>clarté</a:t>
            </a:r>
            <a:r>
              <a:rPr lang="tr-TR" sz="2400" i="1" dirty="0" smtClean="0"/>
              <a:t> </a:t>
            </a:r>
            <a:r>
              <a:rPr lang="tr-TR" sz="2400" i="1" dirty="0" err="1" smtClean="0"/>
              <a:t>cognitive</a:t>
            </a:r>
            <a:r>
              <a:rPr lang="tr-TR" sz="2400" i="1" dirty="0" smtClean="0"/>
              <a:t>”</a:t>
            </a:r>
            <a:r>
              <a:rPr lang="tr-TR" sz="2400" dirty="0" smtClean="0"/>
              <a:t> denilmektedir.</a:t>
            </a:r>
          </a:p>
          <a:p>
            <a:pPr>
              <a:buFont typeface="Wingdings" pitchFamily="2" charset="2"/>
              <a:buChar char="q"/>
            </a:pPr>
            <a:r>
              <a:rPr lang="tr-TR" sz="2400" dirty="0" smtClean="0"/>
              <a:t> Bazı kaynaklarda “</a:t>
            </a:r>
            <a:r>
              <a:rPr lang="tr-TR" sz="2400" i="1" dirty="0" smtClean="0"/>
              <a:t>günlük yaşamı bilinçli bir şekilde sürdürmek için gerekli olan zihin açıklığı</a:t>
            </a:r>
            <a:r>
              <a:rPr lang="tr-TR" sz="2400" dirty="0" smtClean="0"/>
              <a:t>” cümlesiyle açıklanır. </a:t>
            </a:r>
          </a:p>
          <a:p>
            <a:pPr>
              <a:buFont typeface="Wingdings" pitchFamily="2" charset="2"/>
              <a:buChar char="q"/>
            </a:pPr>
            <a:r>
              <a:rPr lang="tr-TR" sz="2400" dirty="0" smtClean="0"/>
              <a:t> TDK Güncel Türkçe Sözlükte “</a:t>
            </a:r>
            <a:r>
              <a:rPr lang="tr-TR" sz="2400" i="1" dirty="0" smtClean="0"/>
              <a:t>Doğru düşünme ve zihin berraklığı</a:t>
            </a:r>
            <a:r>
              <a:rPr lang="tr-TR" sz="2400" dirty="0" smtClean="0"/>
              <a:t>” olarak tanımlanmaktadır. </a:t>
            </a:r>
          </a:p>
          <a:p>
            <a:pPr>
              <a:buFont typeface="Wingdings" pitchFamily="2" charset="2"/>
              <a:buChar char="q"/>
            </a:pPr>
            <a:r>
              <a:rPr lang="tr-TR" sz="2400" dirty="0" smtClean="0"/>
              <a:t>Günlük yaşamda ve kültürümüzde ise “</a:t>
            </a:r>
            <a:r>
              <a:rPr lang="tr-TR" sz="2400" i="1" dirty="0" smtClean="0"/>
              <a:t>Allah zihin açıklığı versin</a:t>
            </a:r>
            <a:r>
              <a:rPr lang="tr-TR" sz="2400" dirty="0" smtClean="0"/>
              <a:t> “ifadesiyle sınav ya da eğitim sürecinde başarı olmak için söylenen iyi dilek sözü olarak karşımıza çıkmaktadır.</a:t>
            </a:r>
          </a:p>
          <a:p>
            <a:pPr>
              <a:buFont typeface="Wingdings" pitchFamily="2" charset="2"/>
              <a:buChar char="q"/>
            </a:pPr>
            <a:endParaRPr lang="tr-TR" sz="2400" dirty="0" smtClean="0"/>
          </a:p>
          <a:p>
            <a:pPr>
              <a:buFont typeface="Wingdings" pitchFamily="2" charset="2"/>
              <a:buChar char="q"/>
            </a:pPr>
            <a:endParaRPr lang="tr-TR" sz="2400" dirty="0"/>
          </a:p>
        </p:txBody>
      </p:sp>
    </p:spTree>
    <p:extLst>
      <p:ext uri="{BB962C8B-B14F-4D97-AF65-F5344CB8AC3E}">
        <p14:creationId xmlns:p14="http://schemas.microsoft.com/office/powerpoint/2010/main" xmlns="" val="4113895389"/>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solidFill>
                  <a:schemeClr val="accent2">
                    <a:lumMod val="75000"/>
                  </a:schemeClr>
                </a:solidFill>
              </a:rPr>
              <a:t> </a:t>
            </a:r>
            <a:r>
              <a:rPr lang="tr-TR" sz="4800" b="1" dirty="0" smtClean="0">
                <a:solidFill>
                  <a:schemeClr val="accent2">
                    <a:lumMod val="75000"/>
                  </a:schemeClr>
                </a:solidFill>
              </a:rPr>
              <a:t>Zihin Açıklığı Nedir?</a:t>
            </a:r>
            <a:endParaRPr lang="tr-TR" sz="4800" b="1" dirty="0">
              <a:solidFill>
                <a:schemeClr val="accent2">
                  <a:lumMod val="75000"/>
                </a:schemeClr>
              </a:solidFill>
            </a:endParaRPr>
          </a:p>
        </p:txBody>
      </p:sp>
      <p:sp>
        <p:nvSpPr>
          <p:cNvPr id="3" name="2 İçerik Yer Tutucusu"/>
          <p:cNvSpPr>
            <a:spLocks noGrp="1"/>
          </p:cNvSpPr>
          <p:nvPr>
            <p:ph idx="1"/>
          </p:nvPr>
        </p:nvSpPr>
        <p:spPr>
          <a:xfrm>
            <a:off x="677333" y="1619795"/>
            <a:ext cx="9028369" cy="4421568"/>
          </a:xfrm>
        </p:spPr>
        <p:txBody>
          <a:bodyPr>
            <a:normAutofit fontScale="77500" lnSpcReduction="20000"/>
          </a:bodyPr>
          <a:lstStyle/>
          <a:p>
            <a:pPr>
              <a:buFont typeface="Wingdings" pitchFamily="2" charset="2"/>
              <a:buChar char="q"/>
            </a:pPr>
            <a:r>
              <a:rPr lang="tr-TR" sz="3100" dirty="0" err="1" smtClean="0">
                <a:cs typeface="Arial" pitchFamily="34" charset="0"/>
              </a:rPr>
              <a:t>Larousse</a:t>
            </a:r>
            <a:r>
              <a:rPr lang="tr-TR" sz="3100" dirty="0" smtClean="0">
                <a:cs typeface="Arial" pitchFamily="34" charset="0"/>
              </a:rPr>
              <a:t> sözlüğünde zihin açıklığı,</a:t>
            </a:r>
            <a:r>
              <a:rPr lang="tr-TR" sz="3100" i="1" dirty="0" smtClean="0">
                <a:cs typeface="Arial" pitchFamily="34" charset="0"/>
              </a:rPr>
              <a:t>açık ve net olma, bir konuyu kolayca anlama, ifade ya da düşünceleri açık ve net olarak aktarma</a:t>
            </a:r>
            <a:r>
              <a:rPr lang="tr-TR" sz="3100" dirty="0" smtClean="0">
                <a:cs typeface="Arial" pitchFamily="34" charset="0"/>
              </a:rPr>
              <a:t> olarak verilmektedir (</a:t>
            </a:r>
            <a:r>
              <a:rPr lang="tr-TR" sz="3100" i="1" dirty="0" smtClean="0">
                <a:cs typeface="Arial" pitchFamily="34" charset="0"/>
              </a:rPr>
              <a:t> </a:t>
            </a:r>
            <a:r>
              <a:rPr lang="tr-TR" sz="3100" dirty="0" err="1" smtClean="0">
                <a:cs typeface="Arial" pitchFamily="34" charset="0"/>
              </a:rPr>
              <a:t>Larousse</a:t>
            </a:r>
            <a:r>
              <a:rPr lang="tr-TR" sz="3100" dirty="0" smtClean="0">
                <a:cs typeface="Arial" pitchFamily="34" charset="0"/>
              </a:rPr>
              <a:t>, 2018).</a:t>
            </a:r>
          </a:p>
          <a:p>
            <a:pPr>
              <a:buNone/>
            </a:pPr>
            <a:endParaRPr lang="tr-TR" sz="3100" dirty="0" smtClean="0">
              <a:cs typeface="Arial" pitchFamily="34" charset="0"/>
            </a:endParaRPr>
          </a:p>
          <a:p>
            <a:pPr>
              <a:buFont typeface="Wingdings" pitchFamily="2" charset="2"/>
              <a:buChar char="q"/>
            </a:pPr>
            <a:r>
              <a:rPr lang="tr-TR" sz="3100" b="1" dirty="0" smtClean="0">
                <a:cs typeface="Arial" pitchFamily="34" charset="0"/>
              </a:rPr>
              <a:t> </a:t>
            </a:r>
            <a:r>
              <a:rPr lang="tr-TR" sz="3100" dirty="0" err="1" smtClean="0">
                <a:cs typeface="Arial" pitchFamily="34" charset="0"/>
              </a:rPr>
              <a:t>Goigoux’a</a:t>
            </a:r>
            <a:r>
              <a:rPr lang="tr-TR" sz="3100" dirty="0" smtClean="0">
                <a:cs typeface="Arial" pitchFamily="34" charset="0"/>
              </a:rPr>
              <a:t> göre zihin açıklığı, “</a:t>
            </a:r>
            <a:r>
              <a:rPr lang="tr-TR" sz="3100" i="1" dirty="0" smtClean="0">
                <a:cs typeface="Arial" pitchFamily="34" charset="0"/>
              </a:rPr>
              <a:t>okul etkinlikleri ve öğrenme sırasında anlamanın yüksek ve zihnin açık olması, bilinçli olma, başarılı olma”</a:t>
            </a:r>
            <a:r>
              <a:rPr lang="tr-TR" sz="3100" dirty="0" smtClean="0">
                <a:cs typeface="Arial" pitchFamily="34" charset="0"/>
              </a:rPr>
              <a:t> durumudur. </a:t>
            </a:r>
          </a:p>
          <a:p>
            <a:pPr>
              <a:buFont typeface="Wingdings" pitchFamily="2" charset="2"/>
              <a:buChar char="q"/>
            </a:pPr>
            <a:r>
              <a:rPr lang="tr-TR" sz="3100" dirty="0" err="1" smtClean="0">
                <a:cs typeface="Arial" pitchFamily="34" charset="0"/>
              </a:rPr>
              <a:t>Goodman</a:t>
            </a:r>
            <a:r>
              <a:rPr lang="tr-TR" sz="3100" dirty="0" smtClean="0">
                <a:cs typeface="Arial" pitchFamily="34" charset="0"/>
              </a:rPr>
              <a:t> ve  </a:t>
            </a:r>
            <a:r>
              <a:rPr lang="tr-TR" sz="3100" dirty="0" err="1" smtClean="0">
                <a:cs typeface="Arial" pitchFamily="34" charset="0"/>
              </a:rPr>
              <a:t>Smith</a:t>
            </a:r>
            <a:r>
              <a:rPr lang="tr-TR" sz="3100" dirty="0" smtClean="0">
                <a:cs typeface="Arial" pitchFamily="34" charset="0"/>
              </a:rPr>
              <a:t>, zihinsel açıklığını bir metni alma ve yeni bilgileri öğrenme olarak ele almaktadır.</a:t>
            </a:r>
          </a:p>
          <a:p>
            <a:pPr>
              <a:buFont typeface="Wingdings" pitchFamily="2" charset="2"/>
              <a:buChar char="q"/>
            </a:pPr>
            <a:r>
              <a:rPr lang="tr-TR" sz="3100" dirty="0" err="1" smtClean="0">
                <a:cs typeface="Arial" pitchFamily="34" charset="0"/>
              </a:rPr>
              <a:t>Downing</a:t>
            </a:r>
            <a:r>
              <a:rPr lang="tr-TR" sz="3100" dirty="0" smtClean="0">
                <a:cs typeface="Arial" pitchFamily="34" charset="0"/>
              </a:rPr>
              <a:t> ve  </a:t>
            </a:r>
            <a:r>
              <a:rPr lang="tr-TR" sz="3100" dirty="0" err="1" smtClean="0">
                <a:cs typeface="Arial" pitchFamily="34" charset="0"/>
              </a:rPr>
              <a:t>Fijalkow</a:t>
            </a:r>
            <a:r>
              <a:rPr lang="tr-TR" sz="3100" dirty="0" smtClean="0">
                <a:cs typeface="Arial" pitchFamily="34" charset="0"/>
              </a:rPr>
              <a:t> ise okuma yazmayı öğrenme, yazının işlevini anlama, okuma ve yazma becerilerini geliştirme olarak ele almaktadır (</a:t>
            </a:r>
            <a:r>
              <a:rPr lang="tr-TR" sz="3100" dirty="0" err="1" smtClean="0">
                <a:cs typeface="Arial" pitchFamily="34" charset="0"/>
              </a:rPr>
              <a:t>Downing</a:t>
            </a:r>
            <a:r>
              <a:rPr lang="tr-TR" sz="3100" dirty="0" smtClean="0">
                <a:cs typeface="Arial" pitchFamily="34" charset="0"/>
              </a:rPr>
              <a:t> ve </a:t>
            </a:r>
            <a:r>
              <a:rPr lang="tr-TR" sz="3100" dirty="0" err="1" smtClean="0">
                <a:cs typeface="Arial" pitchFamily="34" charset="0"/>
              </a:rPr>
              <a:t>Fijalkow</a:t>
            </a:r>
            <a:r>
              <a:rPr lang="tr-TR" sz="3100" dirty="0" smtClean="0">
                <a:cs typeface="Arial" pitchFamily="34" charset="0"/>
              </a:rPr>
              <a:t>,1984). </a:t>
            </a:r>
            <a:endParaRPr lang="tr-TR" sz="3100" b="1" dirty="0" smtClean="0">
              <a:solidFill>
                <a:schemeClr val="accent2">
                  <a:lumMod val="75000"/>
                </a:schemeClr>
              </a:solidFill>
              <a:cs typeface="Arial" pitchFamily="34" charset="0"/>
            </a:endParaRPr>
          </a:p>
          <a:p>
            <a:endParaRPr lang="tr-TR" sz="3200"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    </a:t>
            </a:r>
            <a:endParaRPr lang="tr-TR" b="1" dirty="0">
              <a:solidFill>
                <a:schemeClr val="accent2">
                  <a:lumMod val="50000"/>
                </a:schemeClr>
              </a:solidFill>
            </a:endParaRPr>
          </a:p>
        </p:txBody>
      </p:sp>
      <p:sp>
        <p:nvSpPr>
          <p:cNvPr id="3" name="İçerik Yer Tutucusu 2"/>
          <p:cNvSpPr>
            <a:spLocks noGrp="1"/>
          </p:cNvSpPr>
          <p:nvPr>
            <p:ph idx="1"/>
          </p:nvPr>
        </p:nvSpPr>
        <p:spPr>
          <a:xfrm>
            <a:off x="1131589" y="1724297"/>
            <a:ext cx="8796181" cy="4480559"/>
          </a:xfrm>
        </p:spPr>
        <p:txBody>
          <a:bodyPr>
            <a:normAutofit fontScale="92500" lnSpcReduction="10000"/>
          </a:bodyPr>
          <a:lstStyle/>
          <a:p>
            <a:pPr>
              <a:buFont typeface="Wingdings" pitchFamily="2" charset="2"/>
              <a:buChar char="q"/>
            </a:pPr>
            <a:r>
              <a:rPr lang="tr-TR" sz="2400" dirty="0" err="1" smtClean="0"/>
              <a:t>Vernon</a:t>
            </a:r>
            <a:r>
              <a:rPr lang="tr-TR" sz="2400" dirty="0" smtClean="0"/>
              <a:t> 1957 yılında zihinsel yetersizliği olmadığı halde okuma öğrenmede güçlük çeken öğrencilerin durumlarını incelemiş ve zihinsel karışıklıktan kaynaklandığını görmüştür. </a:t>
            </a:r>
          </a:p>
          <a:p>
            <a:pPr>
              <a:buFont typeface="Wingdings" pitchFamily="2" charset="2"/>
              <a:buChar char="q"/>
            </a:pPr>
            <a:r>
              <a:rPr lang="tr-TR" sz="2400" dirty="0" smtClean="0"/>
              <a:t>Öğrencilerin okuma yazmayla ilgili bilgilerinin açık olmaması, ses, harf, hece, kelime ve cümleleri karıştırmaları, ne yapacaklarını bilmemeleri, düşünme becerilerinin henüz gelişmemesi gibi nedenler sıralanmıştır. </a:t>
            </a:r>
          </a:p>
          <a:p>
            <a:pPr>
              <a:buFont typeface="Wingdings" pitchFamily="2" charset="2"/>
              <a:buChar char="q"/>
            </a:pPr>
            <a:r>
              <a:rPr lang="tr-TR" sz="2400" dirty="0" smtClean="0"/>
              <a:t>Bazı çocuklar kendine özgü yollar bularak okuma yazmayı öğrenmekte ve sorunu çözmektedir. Ancak çoğu çocuk bunu yapamamaktadır. </a:t>
            </a:r>
          </a:p>
          <a:p>
            <a:pPr>
              <a:buFont typeface="Wingdings" pitchFamily="2" charset="2"/>
              <a:buChar char="q"/>
            </a:pPr>
            <a:r>
              <a:rPr lang="tr-TR" sz="2400" dirty="0" smtClean="0"/>
              <a:t>Bir eğitimcinin yardım etmesi ve okuma yazmayla ilgili bilgilerin çocuğun zihninde açık olması gerekmektedir (De </a:t>
            </a:r>
            <a:r>
              <a:rPr lang="tr-TR" sz="2400" dirty="0" err="1" smtClean="0"/>
              <a:t>Croos</a:t>
            </a:r>
            <a:r>
              <a:rPr lang="tr-TR" sz="2400" dirty="0" smtClean="0"/>
              <a:t>, 2004). </a:t>
            </a:r>
          </a:p>
          <a:p>
            <a:pPr marL="0" indent="0">
              <a:buFont typeface="Wingdings" pitchFamily="2" charset="2"/>
              <a:buChar char="Ø"/>
            </a:pPr>
            <a:endParaRPr lang="tr-TR" sz="2400" dirty="0" smtClean="0"/>
          </a:p>
          <a:p>
            <a:pPr marL="0" indent="0">
              <a:buFont typeface="Wingdings" pitchFamily="2" charset="2"/>
              <a:buChar char="Ø"/>
            </a:pPr>
            <a:endParaRPr lang="tr-TR" sz="2400" dirty="0" smtClean="0"/>
          </a:p>
          <a:p>
            <a:pPr marL="0" indent="0">
              <a:buNone/>
            </a:pPr>
            <a:endParaRPr lang="tr-TR" sz="2400" dirty="0">
              <a:solidFill>
                <a:schemeClr val="tx1"/>
              </a:solidFill>
            </a:endParaRPr>
          </a:p>
        </p:txBody>
      </p:sp>
      <p:sp>
        <p:nvSpPr>
          <p:cNvPr id="4" name="3 Dikdörtgen"/>
          <p:cNvSpPr/>
          <p:nvPr/>
        </p:nvSpPr>
        <p:spPr>
          <a:xfrm>
            <a:off x="1188721" y="958334"/>
            <a:ext cx="5915130" cy="707886"/>
          </a:xfrm>
          <a:prstGeom prst="rect">
            <a:avLst/>
          </a:prstGeom>
        </p:spPr>
        <p:txBody>
          <a:bodyPr wrap="square">
            <a:spAutoFit/>
          </a:bodyPr>
          <a:lstStyle/>
          <a:p>
            <a:r>
              <a:rPr lang="tr-TR" sz="4000" b="1" dirty="0" smtClean="0">
                <a:solidFill>
                  <a:schemeClr val="accent2">
                    <a:lumMod val="75000"/>
                  </a:schemeClr>
                </a:solidFill>
              </a:rPr>
              <a:t>Zihin Açıklığı Teorisi</a:t>
            </a:r>
            <a:endParaRPr lang="tr-TR" sz="4000" dirty="0"/>
          </a:p>
        </p:txBody>
      </p:sp>
    </p:spTree>
    <p:extLst>
      <p:ext uri="{BB962C8B-B14F-4D97-AF65-F5344CB8AC3E}">
        <p14:creationId xmlns:p14="http://schemas.microsoft.com/office/powerpoint/2010/main" xmlns="" val="434882558"/>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Zihin Açıklığı Teorisi</a:t>
            </a:r>
            <a:endParaRPr lang="tr-TR" b="1" dirty="0">
              <a:solidFill>
                <a:schemeClr val="accent2">
                  <a:lumMod val="75000"/>
                </a:schemeClr>
              </a:solidFill>
            </a:endParaRPr>
          </a:p>
        </p:txBody>
      </p:sp>
      <p:sp>
        <p:nvSpPr>
          <p:cNvPr id="3" name="2 İçerik Yer Tutucusu"/>
          <p:cNvSpPr>
            <a:spLocks noGrp="1"/>
          </p:cNvSpPr>
          <p:nvPr>
            <p:ph idx="1"/>
          </p:nvPr>
        </p:nvSpPr>
        <p:spPr>
          <a:xfrm>
            <a:off x="651207" y="1449978"/>
            <a:ext cx="9302690" cy="4833256"/>
          </a:xfrm>
        </p:spPr>
        <p:txBody>
          <a:bodyPr>
            <a:normAutofit/>
          </a:bodyPr>
          <a:lstStyle/>
          <a:p>
            <a:pPr>
              <a:buFont typeface="Wingdings" pitchFamily="2" charset="2"/>
              <a:buChar char="Ø"/>
            </a:pPr>
            <a:r>
              <a:rPr lang="tr-TR" sz="2400" dirty="0" smtClean="0"/>
              <a:t>Ardından 1980 ‘</a:t>
            </a:r>
            <a:r>
              <a:rPr lang="tr-TR" sz="2400" dirty="0" err="1" smtClean="0"/>
              <a:t>li</a:t>
            </a:r>
            <a:r>
              <a:rPr lang="tr-TR" sz="2400" dirty="0" smtClean="0"/>
              <a:t> yıllarda Fransa’da </a:t>
            </a:r>
            <a:r>
              <a:rPr lang="tr-TR" sz="2400" dirty="0" err="1" smtClean="0"/>
              <a:t>Downing</a:t>
            </a:r>
            <a:r>
              <a:rPr lang="tr-TR" sz="2400" dirty="0" smtClean="0"/>
              <a:t>  ve  </a:t>
            </a:r>
            <a:r>
              <a:rPr lang="tr-TR" sz="2400" dirty="0" err="1" smtClean="0"/>
              <a:t>Fijalkow’un</a:t>
            </a:r>
            <a:r>
              <a:rPr lang="tr-TR" sz="2400" dirty="0" smtClean="0"/>
              <a:t> çalışmalarıyla sürmüştür.</a:t>
            </a:r>
          </a:p>
          <a:p>
            <a:pPr>
              <a:buFont typeface="Wingdings" pitchFamily="2" charset="2"/>
              <a:buChar char="Ø"/>
            </a:pPr>
            <a:r>
              <a:rPr lang="tr-TR" sz="2400" dirty="0" smtClean="0"/>
              <a:t>1990’lı yıllarda ise </a:t>
            </a:r>
            <a:r>
              <a:rPr lang="tr-TR" sz="2400" dirty="0" err="1" smtClean="0"/>
              <a:t>Éliane</a:t>
            </a:r>
            <a:r>
              <a:rPr lang="tr-TR" sz="2400" dirty="0" smtClean="0"/>
              <a:t> </a:t>
            </a:r>
            <a:r>
              <a:rPr lang="tr-TR" sz="2400" dirty="0" err="1" smtClean="0"/>
              <a:t>Fijalkow</a:t>
            </a:r>
            <a:r>
              <a:rPr lang="tr-TR" sz="2400" dirty="0" smtClean="0"/>
              <a:t> yazma öğretiminde zihin açıklığını ele almış böylece geniş bir alana yayılmıştır. </a:t>
            </a:r>
          </a:p>
          <a:p>
            <a:r>
              <a:rPr lang="tr-TR" sz="2400" dirty="0" smtClean="0"/>
              <a:t> </a:t>
            </a:r>
            <a:r>
              <a:rPr lang="tr-TR" sz="2400" dirty="0" err="1" smtClean="0"/>
              <a:t>Downing</a:t>
            </a:r>
            <a:r>
              <a:rPr lang="tr-TR" sz="2400" dirty="0" smtClean="0"/>
              <a:t>  ve  </a:t>
            </a:r>
            <a:r>
              <a:rPr lang="tr-TR" sz="2400" dirty="0" err="1" smtClean="0"/>
              <a:t>Fijalkow</a:t>
            </a:r>
            <a:r>
              <a:rPr lang="tr-TR" sz="2400" dirty="0" smtClean="0"/>
              <a:t>  okuma  yazma öğretiminde zihin açıklığını sağlamak için iki yönün çok önemli  olduğu  vurgulamıştır. Bunlar;</a:t>
            </a:r>
          </a:p>
          <a:p>
            <a:pPr>
              <a:buNone/>
            </a:pPr>
            <a:r>
              <a:rPr lang="tr-TR" sz="2400" dirty="0" smtClean="0"/>
              <a:t>        1.Okuma yazmanın amacını anlama,</a:t>
            </a:r>
          </a:p>
          <a:p>
            <a:pPr>
              <a:buNone/>
            </a:pPr>
            <a:r>
              <a:rPr lang="tr-TR" sz="2400" dirty="0" smtClean="0"/>
              <a:t>        2.Okuma yazmanın  teknik </a:t>
            </a:r>
            <a:r>
              <a:rPr lang="tr-TR" sz="2400" dirty="0" smtClean="0"/>
              <a:t>dili </a:t>
            </a:r>
            <a:r>
              <a:rPr lang="tr-TR" sz="2400" dirty="0" smtClean="0"/>
              <a:t>ve özelliklerini anlamadır </a:t>
            </a:r>
            <a:endParaRPr lang="tr-TR" sz="2400" dirty="0" smtClean="0"/>
          </a:p>
          <a:p>
            <a:pPr>
              <a:buNone/>
            </a:pPr>
            <a:r>
              <a:rPr lang="tr-TR" sz="2400" dirty="0" smtClean="0"/>
              <a:t>(</a:t>
            </a:r>
            <a:r>
              <a:rPr lang="tr-TR" sz="2400" dirty="0" err="1" smtClean="0"/>
              <a:t>Downing</a:t>
            </a:r>
            <a:r>
              <a:rPr lang="tr-TR" sz="2400" dirty="0" smtClean="0"/>
              <a:t>  </a:t>
            </a:r>
            <a:r>
              <a:rPr lang="tr-TR" sz="2400" dirty="0" smtClean="0"/>
              <a:t>ve  </a:t>
            </a:r>
            <a:r>
              <a:rPr lang="tr-TR" sz="2400" dirty="0" err="1" smtClean="0"/>
              <a:t>Fijalkow</a:t>
            </a:r>
            <a:r>
              <a:rPr lang="tr-TR" sz="2400" dirty="0" smtClean="0"/>
              <a:t>, 1984)  </a:t>
            </a:r>
          </a:p>
          <a:p>
            <a:pPr>
              <a:buFont typeface="Wingdings" pitchFamily="2" charset="2"/>
              <a:buChar char="Ø"/>
            </a:pPr>
            <a:endParaRPr lang="tr-TR" dirty="0" smtClean="0"/>
          </a:p>
          <a:p>
            <a:pPr>
              <a:buFont typeface="Wingdings" pitchFamily="2" charset="2"/>
              <a:buChar char="q"/>
            </a:pPr>
            <a:endParaRPr lang="tr-TR" dirty="0" smtClean="0"/>
          </a:p>
          <a:p>
            <a:endParaRPr lang="tr-T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58592"/>
          </a:xfrm>
        </p:spPr>
        <p:txBody>
          <a:bodyPr>
            <a:normAutofit/>
          </a:bodyPr>
          <a:lstStyle/>
          <a:p>
            <a:r>
              <a:rPr lang="tr-TR" sz="4000" b="1" dirty="0" smtClean="0">
                <a:solidFill>
                  <a:schemeClr val="accent2">
                    <a:lumMod val="75000"/>
                  </a:schemeClr>
                </a:solidFill>
              </a:rPr>
              <a:t>Zihin Açıklığı Teorisi</a:t>
            </a:r>
            <a:endParaRPr lang="tr-TR" sz="4000" b="1" dirty="0">
              <a:solidFill>
                <a:schemeClr val="accent2">
                  <a:lumMod val="75000"/>
                </a:schemeClr>
              </a:solidFill>
            </a:endParaRPr>
          </a:p>
        </p:txBody>
      </p:sp>
      <p:sp>
        <p:nvSpPr>
          <p:cNvPr id="5" name="4 İçerik Yer Tutucusu"/>
          <p:cNvSpPr>
            <a:spLocks noGrp="1"/>
          </p:cNvSpPr>
          <p:nvPr>
            <p:ph idx="1"/>
          </p:nvPr>
        </p:nvSpPr>
        <p:spPr>
          <a:xfrm>
            <a:off x="703459" y="1410790"/>
            <a:ext cx="9289627" cy="4238688"/>
          </a:xfrm>
        </p:spPr>
        <p:txBody>
          <a:bodyPr>
            <a:noAutofit/>
          </a:bodyPr>
          <a:lstStyle/>
          <a:p>
            <a:pPr>
              <a:buFont typeface="Wingdings" pitchFamily="2" charset="2"/>
              <a:buChar char="q"/>
            </a:pPr>
            <a:r>
              <a:rPr lang="tr-TR" sz="2400" dirty="0" smtClean="0"/>
              <a:t>Bu teori John </a:t>
            </a:r>
            <a:r>
              <a:rPr lang="tr-TR" sz="2400" dirty="0" err="1" smtClean="0"/>
              <a:t>Downing</a:t>
            </a:r>
            <a:r>
              <a:rPr lang="tr-TR" sz="2400" dirty="0" smtClean="0"/>
              <a:t> ve  </a:t>
            </a:r>
            <a:r>
              <a:rPr lang="tr-TR" sz="2400" dirty="0" err="1" smtClean="0"/>
              <a:t>Jacques</a:t>
            </a:r>
            <a:r>
              <a:rPr lang="tr-TR" sz="2400" dirty="0" smtClean="0"/>
              <a:t> </a:t>
            </a:r>
            <a:r>
              <a:rPr lang="tr-TR" sz="2400" dirty="0" err="1" smtClean="0"/>
              <a:t>Fijalkow</a:t>
            </a:r>
            <a:r>
              <a:rPr lang="tr-TR" sz="2400" dirty="0" smtClean="0"/>
              <a:t> tarafından 1984 yılında geliştirilmiştir. </a:t>
            </a:r>
          </a:p>
          <a:p>
            <a:pPr>
              <a:buFont typeface="Wingdings" pitchFamily="2" charset="2"/>
              <a:buChar char="q"/>
            </a:pPr>
            <a:r>
              <a:rPr lang="tr-TR" sz="2400" dirty="0" smtClean="0"/>
              <a:t>Teorinin uygulama aşamalarında</a:t>
            </a:r>
            <a:r>
              <a:rPr lang="tr-TR" sz="2400" b="1" dirty="0" smtClean="0"/>
              <a:t> </a:t>
            </a:r>
            <a:r>
              <a:rPr lang="tr-TR" sz="2400" dirty="0" err="1" smtClean="0"/>
              <a:t>Fitts</a:t>
            </a:r>
            <a:r>
              <a:rPr lang="tr-TR" sz="2400" dirty="0" smtClean="0"/>
              <a:t> ve </a:t>
            </a:r>
            <a:r>
              <a:rPr lang="tr-TR" sz="2400" dirty="0" err="1" smtClean="0"/>
              <a:t>Posner</a:t>
            </a:r>
            <a:r>
              <a:rPr lang="tr-TR" sz="2400" dirty="0" smtClean="0"/>
              <a:t> (1967) Beceri Öğrenme Modelinden yararlanılmıştır. </a:t>
            </a:r>
          </a:p>
          <a:p>
            <a:pPr>
              <a:buFont typeface="Wingdings" pitchFamily="2" charset="2"/>
              <a:buChar char="q"/>
            </a:pPr>
            <a:r>
              <a:rPr lang="tr-TR" sz="2400" dirty="0" smtClean="0"/>
              <a:t>Bu modele göre becerileri öğrenme “zihin aşaması, birleştirme aşaması ve bağımsız uygulama aşaması ” olarak üç temel aşamada gerçekleşir. </a:t>
            </a:r>
          </a:p>
          <a:p>
            <a:pPr>
              <a:buFont typeface="Wingdings" pitchFamily="2" charset="2"/>
              <a:buChar char="q"/>
            </a:pPr>
            <a:r>
              <a:rPr lang="tr-TR" sz="2400" dirty="0" smtClean="0"/>
              <a:t>Okuma yazma öğretiminde de bu aşamalar uygulanır.</a:t>
            </a:r>
          </a:p>
          <a:p>
            <a:pPr>
              <a:buFont typeface="Wingdings" pitchFamily="2" charset="2"/>
              <a:buChar char="q"/>
            </a:pPr>
            <a:endParaRPr lang="tr-TR" sz="2400" dirty="0"/>
          </a:p>
        </p:txBody>
      </p:sp>
    </p:spTree>
    <p:extLst>
      <p:ext uri="{BB962C8B-B14F-4D97-AF65-F5344CB8AC3E}">
        <p14:creationId xmlns:p14="http://schemas.microsoft.com/office/powerpoint/2010/main" xmlns="" val="1068850653"/>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858</TotalTime>
  <Words>1827</Words>
  <Application>Microsoft Office PowerPoint</Application>
  <PresentationFormat>Özel</PresentationFormat>
  <Paragraphs>157</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Kristal</vt:lpstr>
      <vt:lpstr>İlkokuma Yazma Öğretiminde  Zihin Açıklığının Önemi</vt:lpstr>
      <vt:lpstr>  Giriş                       </vt:lpstr>
      <vt:lpstr>Giriş</vt:lpstr>
      <vt:lpstr>  Giriş  </vt:lpstr>
      <vt:lpstr>   Zihin Açıklığı Nedir?</vt:lpstr>
      <vt:lpstr> Zihin Açıklığı Nedir?</vt:lpstr>
      <vt:lpstr>    </vt:lpstr>
      <vt:lpstr>  Zihin Açıklığı Teorisi</vt:lpstr>
      <vt:lpstr>Zihin Açıklığı Teorisi</vt:lpstr>
      <vt:lpstr>Zihin Açıklığı Teorisi</vt:lpstr>
      <vt:lpstr>  Zihin Açıklığı Teorisi</vt:lpstr>
      <vt:lpstr>   Zihin Açıklığı Teorisi</vt:lpstr>
      <vt:lpstr>  Zihin Açıklığı Teorisi</vt:lpstr>
      <vt:lpstr>Zihin Açıklığı Teorisi</vt:lpstr>
      <vt:lpstr>  Uygulama İlkeleri</vt:lpstr>
      <vt:lpstr>Slayt 16</vt:lpstr>
      <vt:lpstr> Uygulama İlkeleri</vt:lpstr>
      <vt:lpstr>Slayt 18</vt:lpstr>
      <vt:lpstr>Slayt 19</vt:lpstr>
      <vt:lpstr>   Değerlendirme</vt:lpstr>
      <vt:lpstr>Değerlendirme</vt:lpstr>
      <vt:lpstr>Değerlendirme</vt:lpstr>
      <vt:lpstr>   Ülkemizde Durum</vt:lpstr>
      <vt:lpstr>  Ülkemizde Durum</vt:lpstr>
      <vt:lpstr>Slayt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Bartın Üniversitesi  Eğitim Fakültesi</dc:title>
  <dc:creator>Egitim_Fakultesi</dc:creator>
  <cp:lastModifiedBy>lenovo</cp:lastModifiedBy>
  <cp:revision>158</cp:revision>
  <dcterms:created xsi:type="dcterms:W3CDTF">2015-09-29T18:59:44Z</dcterms:created>
  <dcterms:modified xsi:type="dcterms:W3CDTF">2019-10-05T13:08:02Z</dcterms:modified>
</cp:coreProperties>
</file>