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3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a:p>
        </p:txBody>
      </p:sp>
      <p:sp>
        <p:nvSpPr>
          <p:cNvPr id="4" name="Veri Yer Tutucusu 3"/>
          <p:cNvSpPr>
            <a:spLocks noGrp="1"/>
          </p:cNvSpPr>
          <p:nvPr>
            <p:ph type="dt" sz="half" idx="10"/>
          </p:nvPr>
        </p:nvSpPr>
        <p:spPr/>
        <p:txBody>
          <a:bodyPr/>
          <a:lstStyle/>
          <a:p>
            <a:fld id="{F376F825-9D57-4AFF-AECB-14AD51CA3220}" type="datetimeFigureOut">
              <a:rPr lang="en-US" smtClean="0"/>
              <a:t>5/9/2020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54C40CB-71BB-48C9-88D2-8AFD7634459D}" type="slidenum">
              <a:rPr lang="en-US" smtClean="0"/>
              <a:t>‹#›</a:t>
            </a:fld>
            <a:endParaRPr lang="en-US"/>
          </a:p>
        </p:txBody>
      </p:sp>
    </p:spTree>
    <p:extLst>
      <p:ext uri="{BB962C8B-B14F-4D97-AF65-F5344CB8AC3E}">
        <p14:creationId xmlns:p14="http://schemas.microsoft.com/office/powerpoint/2010/main" val="1891862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F376F825-9D57-4AFF-AECB-14AD51CA3220}" type="datetimeFigureOut">
              <a:rPr lang="en-US" smtClean="0"/>
              <a:t>5/9/2020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54C40CB-71BB-48C9-88D2-8AFD7634459D}" type="slidenum">
              <a:rPr lang="en-US" smtClean="0"/>
              <a:t>‹#›</a:t>
            </a:fld>
            <a:endParaRPr lang="en-US"/>
          </a:p>
        </p:txBody>
      </p:sp>
    </p:spTree>
    <p:extLst>
      <p:ext uri="{BB962C8B-B14F-4D97-AF65-F5344CB8AC3E}">
        <p14:creationId xmlns:p14="http://schemas.microsoft.com/office/powerpoint/2010/main" val="2178478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F376F825-9D57-4AFF-AECB-14AD51CA3220}" type="datetimeFigureOut">
              <a:rPr lang="en-US" smtClean="0"/>
              <a:t>5/9/2020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54C40CB-71BB-48C9-88D2-8AFD7634459D}" type="slidenum">
              <a:rPr lang="en-US" smtClean="0"/>
              <a:t>‹#›</a:t>
            </a:fld>
            <a:endParaRPr lang="en-US"/>
          </a:p>
        </p:txBody>
      </p:sp>
    </p:spTree>
    <p:extLst>
      <p:ext uri="{BB962C8B-B14F-4D97-AF65-F5344CB8AC3E}">
        <p14:creationId xmlns:p14="http://schemas.microsoft.com/office/powerpoint/2010/main" val="30394876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1344056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7745072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7512481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2377096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839789"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172201"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1816521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8852972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774038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23720DD-5B6D-40BF-8493-A6B52D484E6B}"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642713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F376F825-9D57-4AFF-AECB-14AD51CA3220}" type="datetimeFigureOut">
              <a:rPr lang="en-US" smtClean="0"/>
              <a:t>5/9/2020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54C40CB-71BB-48C9-88D2-8AFD7634459D}" type="slidenum">
              <a:rPr lang="en-US" smtClean="0"/>
              <a:t>‹#›</a:t>
            </a:fld>
            <a:endParaRPr lang="en-US"/>
          </a:p>
        </p:txBody>
      </p:sp>
    </p:spTree>
    <p:extLst>
      <p:ext uri="{BB962C8B-B14F-4D97-AF65-F5344CB8AC3E}">
        <p14:creationId xmlns:p14="http://schemas.microsoft.com/office/powerpoint/2010/main" val="400580288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23720DD-5B6D-40BF-8493-A6B52D484E6B}"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5731520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7739682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5781821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376F825-9D57-4AFF-AECB-14AD51CA3220}" type="datetimeFigureOut">
              <a:rPr lang="en-US" smtClean="0"/>
              <a:t>5/9/2020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54C40CB-71BB-48C9-88D2-8AFD7634459D}" type="slidenum">
              <a:rPr lang="en-US" smtClean="0"/>
              <a:t>‹#›</a:t>
            </a:fld>
            <a:endParaRPr lang="en-US"/>
          </a:p>
        </p:txBody>
      </p:sp>
    </p:spTree>
    <p:extLst>
      <p:ext uri="{BB962C8B-B14F-4D97-AF65-F5344CB8AC3E}">
        <p14:creationId xmlns:p14="http://schemas.microsoft.com/office/powerpoint/2010/main" val="2523652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F376F825-9D57-4AFF-AECB-14AD51CA3220}" type="datetimeFigureOut">
              <a:rPr lang="en-US" smtClean="0"/>
              <a:t>5/9/2020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254C40CB-71BB-48C9-88D2-8AFD7634459D}" type="slidenum">
              <a:rPr lang="en-US" smtClean="0"/>
              <a:t>‹#›</a:t>
            </a:fld>
            <a:endParaRPr lang="en-US"/>
          </a:p>
        </p:txBody>
      </p:sp>
    </p:spTree>
    <p:extLst>
      <p:ext uri="{BB962C8B-B14F-4D97-AF65-F5344CB8AC3E}">
        <p14:creationId xmlns:p14="http://schemas.microsoft.com/office/powerpoint/2010/main" val="3990772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F376F825-9D57-4AFF-AECB-14AD51CA3220}" type="datetimeFigureOut">
              <a:rPr lang="en-US" smtClean="0"/>
              <a:t>5/9/2020</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254C40CB-71BB-48C9-88D2-8AFD7634459D}" type="slidenum">
              <a:rPr lang="en-US" smtClean="0"/>
              <a:t>‹#›</a:t>
            </a:fld>
            <a:endParaRPr lang="en-US"/>
          </a:p>
        </p:txBody>
      </p:sp>
    </p:spTree>
    <p:extLst>
      <p:ext uri="{BB962C8B-B14F-4D97-AF65-F5344CB8AC3E}">
        <p14:creationId xmlns:p14="http://schemas.microsoft.com/office/powerpoint/2010/main" val="3368237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F376F825-9D57-4AFF-AECB-14AD51CA3220}" type="datetimeFigureOut">
              <a:rPr lang="en-US" smtClean="0"/>
              <a:t>5/9/2020</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254C40CB-71BB-48C9-88D2-8AFD7634459D}" type="slidenum">
              <a:rPr lang="en-US" smtClean="0"/>
              <a:t>‹#›</a:t>
            </a:fld>
            <a:endParaRPr lang="en-US"/>
          </a:p>
        </p:txBody>
      </p:sp>
    </p:spTree>
    <p:extLst>
      <p:ext uri="{BB962C8B-B14F-4D97-AF65-F5344CB8AC3E}">
        <p14:creationId xmlns:p14="http://schemas.microsoft.com/office/powerpoint/2010/main" val="1136458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376F825-9D57-4AFF-AECB-14AD51CA3220}" type="datetimeFigureOut">
              <a:rPr lang="en-US" smtClean="0"/>
              <a:t>5/9/2020</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254C40CB-71BB-48C9-88D2-8AFD7634459D}" type="slidenum">
              <a:rPr lang="en-US" smtClean="0"/>
              <a:t>‹#›</a:t>
            </a:fld>
            <a:endParaRPr lang="en-US"/>
          </a:p>
        </p:txBody>
      </p:sp>
    </p:spTree>
    <p:extLst>
      <p:ext uri="{BB962C8B-B14F-4D97-AF65-F5344CB8AC3E}">
        <p14:creationId xmlns:p14="http://schemas.microsoft.com/office/powerpoint/2010/main" val="3467197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376F825-9D57-4AFF-AECB-14AD51CA3220}" type="datetimeFigureOut">
              <a:rPr lang="en-US" smtClean="0"/>
              <a:t>5/9/2020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254C40CB-71BB-48C9-88D2-8AFD7634459D}" type="slidenum">
              <a:rPr lang="en-US" smtClean="0"/>
              <a:t>‹#›</a:t>
            </a:fld>
            <a:endParaRPr lang="en-US"/>
          </a:p>
        </p:txBody>
      </p:sp>
    </p:spTree>
    <p:extLst>
      <p:ext uri="{BB962C8B-B14F-4D97-AF65-F5344CB8AC3E}">
        <p14:creationId xmlns:p14="http://schemas.microsoft.com/office/powerpoint/2010/main" val="2129395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376F825-9D57-4AFF-AECB-14AD51CA3220}" type="datetimeFigureOut">
              <a:rPr lang="en-US" smtClean="0"/>
              <a:t>5/9/2020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254C40CB-71BB-48C9-88D2-8AFD7634459D}" type="slidenum">
              <a:rPr lang="en-US" smtClean="0"/>
              <a:t>‹#›</a:t>
            </a:fld>
            <a:endParaRPr lang="en-US"/>
          </a:p>
        </p:txBody>
      </p:sp>
    </p:spTree>
    <p:extLst>
      <p:ext uri="{BB962C8B-B14F-4D97-AF65-F5344CB8AC3E}">
        <p14:creationId xmlns:p14="http://schemas.microsoft.com/office/powerpoint/2010/main" val="2255478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76F825-9D57-4AFF-AECB-14AD51CA3220}" type="datetimeFigureOut">
              <a:rPr lang="en-US" smtClean="0"/>
              <a:t>5/9/2020</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4C40CB-71BB-48C9-88D2-8AFD7634459D}" type="slidenum">
              <a:rPr lang="en-US" smtClean="0"/>
              <a:t>‹#›</a:t>
            </a:fld>
            <a:endParaRPr lang="en-US"/>
          </a:p>
        </p:txBody>
      </p:sp>
    </p:spTree>
    <p:extLst>
      <p:ext uri="{BB962C8B-B14F-4D97-AF65-F5344CB8AC3E}">
        <p14:creationId xmlns:p14="http://schemas.microsoft.com/office/powerpoint/2010/main" val="9171658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2">
            <a:lumMod val="20000"/>
            <a:lumOff val="80000"/>
            <a:alpha val="6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9.05.2020</a:t>
            </a:fld>
            <a:endParaRPr lang="tr-T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31580846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hyperlink" Target="http://latinbilgi.net/index.php?eylem=yazi_oku&amp;no=238" TargetMode="External"/><Relationship Id="rId2" Type="http://schemas.openxmlformats.org/officeDocument/2006/relationships/hyperlink" Target="https://bianet.org/bianet/siyaset/16798-neo-liberalizme-karsi-latin-amerika-turkiye" TargetMode="Externa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000" b="1" dirty="0">
                <a:latin typeface="Book Antiqua" panose="02040602050305030304" pitchFamily="18" charset="0"/>
                <a:cs typeface="Calibri" panose="020F0502020204030204" pitchFamily="34" charset="0"/>
              </a:rPr>
              <a:t>GIDA VE TARIM SOSYOLOJİSİ</a:t>
            </a:r>
          </a:p>
        </p:txBody>
      </p:sp>
      <p:sp>
        <p:nvSpPr>
          <p:cNvPr id="3" name="Alt Başlık 2"/>
          <p:cNvSpPr>
            <a:spLocks noGrp="1"/>
          </p:cNvSpPr>
          <p:nvPr>
            <p:ph type="subTitle" idx="1"/>
          </p:nvPr>
        </p:nvSpPr>
        <p:spPr>
          <a:xfrm>
            <a:off x="2667000" y="3933056"/>
            <a:ext cx="6858000" cy="1324744"/>
          </a:xfrm>
        </p:spPr>
        <p:txBody>
          <a:bodyPr>
            <a:normAutofit/>
          </a:bodyPr>
          <a:lstStyle/>
          <a:p>
            <a:r>
              <a:rPr lang="tr-TR" sz="2800" dirty="0">
                <a:latin typeface="Book Antiqua" panose="02040602050305030304" pitchFamily="18" charset="0"/>
                <a:cs typeface="Calibri" panose="020F0502020204030204" pitchFamily="34" charset="0"/>
              </a:rPr>
              <a:t>HAYRİYE ERBAŞ</a:t>
            </a:r>
          </a:p>
        </p:txBody>
      </p:sp>
    </p:spTree>
    <p:extLst>
      <p:ext uri="{BB962C8B-B14F-4D97-AF65-F5344CB8AC3E}">
        <p14:creationId xmlns:p14="http://schemas.microsoft.com/office/powerpoint/2010/main" val="31576575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152650" y="188641"/>
            <a:ext cx="7886700" cy="864095"/>
          </a:xfrm>
        </p:spPr>
        <p:txBody>
          <a:bodyPr>
            <a:normAutofit/>
          </a:bodyPr>
          <a:lstStyle/>
          <a:p>
            <a:r>
              <a:rPr lang="tr-TR" sz="3200" b="1" dirty="0">
                <a:latin typeface="Book Antiqua" panose="02040602050305030304" pitchFamily="18" charset="0"/>
                <a:cs typeface="Calibri" panose="020F0502020204030204" pitchFamily="34" charset="0"/>
              </a:rPr>
              <a:t>Devlet ve Köylüler-1</a:t>
            </a:r>
            <a:endParaRPr lang="en-US" sz="3200" b="1" dirty="0">
              <a:latin typeface="Book Antiqua" panose="02040602050305030304" pitchFamily="18" charset="0"/>
              <a:cs typeface="Calibri" panose="020F0502020204030204" pitchFamily="34" charset="0"/>
            </a:endParaRPr>
          </a:p>
        </p:txBody>
      </p:sp>
      <p:sp>
        <p:nvSpPr>
          <p:cNvPr id="3" name="İçerik Yer Tutucusu 2"/>
          <p:cNvSpPr>
            <a:spLocks noGrp="1"/>
          </p:cNvSpPr>
          <p:nvPr>
            <p:ph idx="1"/>
          </p:nvPr>
        </p:nvSpPr>
        <p:spPr>
          <a:xfrm>
            <a:off x="1631504" y="1052736"/>
            <a:ext cx="9036496" cy="5805264"/>
          </a:xfrm>
        </p:spPr>
        <p:txBody>
          <a:bodyPr>
            <a:normAutofit fontScale="92500" lnSpcReduction="20000"/>
          </a:bodyPr>
          <a:lstStyle/>
          <a:p>
            <a:endParaRPr lang="tr-TR" sz="2000" dirty="0">
              <a:latin typeface="Book Antiqua" panose="02040602050305030304" pitchFamily="18" charset="0"/>
              <a:cs typeface="Calibri" panose="020F0502020204030204" pitchFamily="34" charset="0"/>
            </a:endParaRPr>
          </a:p>
          <a:p>
            <a:pPr algn="just"/>
            <a:r>
              <a:rPr lang="tr-TR" sz="2200" dirty="0">
                <a:latin typeface="Book Antiqua" panose="02040602050305030304" pitchFamily="18" charset="0"/>
                <a:cs typeface="Calibri" panose="020F0502020204030204" pitchFamily="34" charset="0"/>
              </a:rPr>
              <a:t>Çoğu Latin Amerika devleti köylü hareketlerine sıcak bakmamıştır. Meksika’da </a:t>
            </a:r>
            <a:r>
              <a:rPr lang="tr-TR" sz="2200" dirty="0" err="1">
                <a:latin typeface="Book Antiqua" panose="02040602050305030304" pitchFamily="18" charset="0"/>
                <a:cs typeface="Calibri" panose="020F0502020204030204" pitchFamily="34" charset="0"/>
              </a:rPr>
              <a:t>Chiapas</a:t>
            </a:r>
            <a:r>
              <a:rPr lang="tr-TR" sz="2200" dirty="0">
                <a:latin typeface="Book Antiqua" panose="02040602050305030304" pitchFamily="18" charset="0"/>
                <a:cs typeface="Calibri" panose="020F0502020204030204" pitchFamily="34" charset="0"/>
              </a:rPr>
              <a:t> köylülere sert davranmıştır, Kolombiya’da köylülerin üretim araçları yakılmış ve liderleri yok etmişlerdir.</a:t>
            </a:r>
          </a:p>
          <a:p>
            <a:pPr algn="just"/>
            <a:endParaRPr lang="tr-TR" sz="2200" dirty="0">
              <a:latin typeface="Book Antiqua" panose="02040602050305030304" pitchFamily="18" charset="0"/>
              <a:cs typeface="Calibri" panose="020F0502020204030204" pitchFamily="34" charset="0"/>
            </a:endParaRPr>
          </a:p>
          <a:p>
            <a:pPr algn="just"/>
            <a:r>
              <a:rPr lang="tr-TR" sz="2200" dirty="0">
                <a:latin typeface="Book Antiqua" panose="02040602050305030304" pitchFamily="18" charset="0"/>
                <a:cs typeface="Calibri" panose="020F0502020204030204" pitchFamily="34" charset="0"/>
              </a:rPr>
              <a:t>Bazı durumlardaysa devlet köylülere yardımcı olmuştur. Bu devletin benimsediği ideolojiye göre değişebilir. Küba Devriminde devletin köylüleri desteklemesi veya Venezüella’da başkan </a:t>
            </a:r>
            <a:r>
              <a:rPr lang="tr-TR" sz="2200" dirty="0" err="1">
                <a:latin typeface="Book Antiqua" panose="02040602050305030304" pitchFamily="18" charset="0"/>
                <a:cs typeface="Calibri" panose="020F0502020204030204" pitchFamily="34" charset="0"/>
              </a:rPr>
              <a:t>Chavez’in</a:t>
            </a:r>
            <a:r>
              <a:rPr lang="tr-TR" sz="2200" dirty="0">
                <a:latin typeface="Book Antiqua" panose="02040602050305030304" pitchFamily="18" charset="0"/>
                <a:cs typeface="Calibri" panose="020F0502020204030204" pitchFamily="34" charset="0"/>
              </a:rPr>
              <a:t> köylülere yönelik politikaları gibi.</a:t>
            </a:r>
          </a:p>
          <a:p>
            <a:pPr marL="0" indent="0" algn="just">
              <a:buNone/>
            </a:pPr>
            <a:endParaRPr lang="tr-TR" sz="2200" b="1" u="sng" dirty="0">
              <a:latin typeface="Book Antiqua" panose="02040602050305030304" pitchFamily="18" charset="0"/>
              <a:cs typeface="Calibri" panose="020F0502020204030204" pitchFamily="34" charset="0"/>
            </a:endParaRPr>
          </a:p>
          <a:p>
            <a:pPr marL="0" indent="0" algn="just">
              <a:buNone/>
            </a:pPr>
            <a:r>
              <a:rPr lang="tr-TR" sz="2200" b="1" u="sng" dirty="0">
                <a:latin typeface="Book Antiqua" panose="02040602050305030304" pitchFamily="18" charset="0"/>
                <a:cs typeface="Calibri" panose="020F0502020204030204" pitchFamily="34" charset="0"/>
              </a:rPr>
              <a:t>Köylüler ve Devlet Gücü</a:t>
            </a:r>
          </a:p>
          <a:p>
            <a:pPr algn="just"/>
            <a:r>
              <a:rPr lang="tr-TR" sz="2200" dirty="0">
                <a:latin typeface="Book Antiqua" panose="02040602050305030304" pitchFamily="18" charset="0"/>
                <a:cs typeface="Calibri" panose="020F0502020204030204" pitchFamily="34" charset="0"/>
              </a:rPr>
              <a:t>Köylülerin başarıları, gerçekleştirdikleri reformlar iktidar güçleri olmadığı için başarıları kalıcı olmamıştır.</a:t>
            </a:r>
          </a:p>
          <a:p>
            <a:pPr algn="just"/>
            <a:endParaRPr lang="tr-TR" sz="2200" dirty="0">
              <a:latin typeface="Book Antiqua" panose="02040602050305030304" pitchFamily="18" charset="0"/>
              <a:cs typeface="Calibri" panose="020F0502020204030204" pitchFamily="34" charset="0"/>
            </a:endParaRPr>
          </a:p>
          <a:p>
            <a:pPr algn="just"/>
            <a:r>
              <a:rPr lang="tr-TR" sz="2200" dirty="0">
                <a:latin typeface="Book Antiqua" panose="02040602050305030304" pitchFamily="18" charset="0"/>
                <a:cs typeface="Calibri" panose="020F0502020204030204" pitchFamily="34" charset="0"/>
              </a:rPr>
              <a:t>Burjuvazinin yeniden yapılanması ve köylülerin iktidardaki istikrarsızlığı </a:t>
            </a:r>
            <a:r>
              <a:rPr lang="tr-TR" sz="2200" dirty="0" err="1">
                <a:latin typeface="Book Antiqua" panose="02040602050305030304" pitchFamily="18" charset="0"/>
                <a:cs typeface="Calibri" panose="020F0502020204030204" pitchFamily="34" charset="0"/>
              </a:rPr>
              <a:t>neo</a:t>
            </a:r>
            <a:r>
              <a:rPr lang="tr-TR" sz="2200" dirty="0">
                <a:latin typeface="Book Antiqua" panose="02040602050305030304" pitchFamily="18" charset="0"/>
                <a:cs typeface="Calibri" panose="020F0502020204030204" pitchFamily="34" charset="0"/>
              </a:rPr>
              <a:t>-liberalizmin devamını sağlamıştır. Hareketin sorununu siyasi yetersizlik olarak görebiliriz. Bolivya’da direnişten sonra Mesa’nın, </a:t>
            </a:r>
            <a:r>
              <a:rPr lang="tr-TR" sz="2200" dirty="0" err="1">
                <a:latin typeface="Book Antiqua" panose="02040602050305030304" pitchFamily="18" charset="0"/>
                <a:cs typeface="Calibri" panose="020F0502020204030204" pitchFamily="34" charset="0"/>
              </a:rPr>
              <a:t>Ekvador’da</a:t>
            </a:r>
            <a:r>
              <a:rPr lang="tr-TR" sz="2200" dirty="0">
                <a:latin typeface="Book Antiqua" panose="02040602050305030304" pitchFamily="18" charset="0"/>
                <a:cs typeface="Calibri" panose="020F0502020204030204" pitchFamily="34" charset="0"/>
              </a:rPr>
              <a:t> rejim devrildiği halde </a:t>
            </a:r>
            <a:r>
              <a:rPr lang="tr-TR" sz="2200" dirty="0" err="1">
                <a:latin typeface="Book Antiqua" panose="02040602050305030304" pitchFamily="18" charset="0"/>
                <a:cs typeface="Calibri" panose="020F0502020204030204" pitchFamily="34" charset="0"/>
              </a:rPr>
              <a:t>Gutierrez’in</a:t>
            </a:r>
            <a:r>
              <a:rPr lang="tr-TR" sz="2200" dirty="0">
                <a:latin typeface="Book Antiqua" panose="02040602050305030304" pitchFamily="18" charset="0"/>
                <a:cs typeface="Calibri" panose="020F0502020204030204" pitchFamily="34" charset="0"/>
              </a:rPr>
              <a:t> gelmesi  örnek verilebilir. Bakıldığında köylülerin yönetime hazır olmaması toprakları için savaşmayacakları, emperyalizm karşısında yer almayacakları anlamına gelmiyor.</a:t>
            </a:r>
          </a:p>
        </p:txBody>
      </p:sp>
    </p:spTree>
    <p:extLst>
      <p:ext uri="{BB962C8B-B14F-4D97-AF65-F5344CB8AC3E}">
        <p14:creationId xmlns:p14="http://schemas.microsoft.com/office/powerpoint/2010/main" val="27747635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152650" y="365127"/>
            <a:ext cx="7886700" cy="903634"/>
          </a:xfrm>
        </p:spPr>
        <p:txBody>
          <a:bodyPr>
            <a:normAutofit/>
          </a:bodyPr>
          <a:lstStyle/>
          <a:p>
            <a:r>
              <a:rPr lang="tr-TR" sz="3200" dirty="0">
                <a:latin typeface="Book Antiqua" panose="02040602050305030304" pitchFamily="18" charset="0"/>
                <a:cs typeface="Calibri" panose="020F0502020204030204" pitchFamily="34" charset="0"/>
              </a:rPr>
              <a:t>Devlet ve </a:t>
            </a:r>
            <a:r>
              <a:rPr lang="tr-TR" sz="3200" dirty="0">
                <a:latin typeface="Book Antiqua" panose="02040602050305030304" pitchFamily="18" charset="0"/>
                <a:cs typeface="Calibri" panose="020F0502020204030204" pitchFamily="34" charset="0"/>
              </a:rPr>
              <a:t>Köylüler-2</a:t>
            </a:r>
            <a:endParaRPr lang="en-US" sz="3200" dirty="0">
              <a:latin typeface="Book Antiqua" panose="02040602050305030304" pitchFamily="18" charset="0"/>
              <a:cs typeface="Calibri" panose="020F0502020204030204" pitchFamily="34" charset="0"/>
            </a:endParaRPr>
          </a:p>
        </p:txBody>
      </p:sp>
      <p:sp>
        <p:nvSpPr>
          <p:cNvPr id="3" name="İçerik Yer Tutucusu 2"/>
          <p:cNvSpPr>
            <a:spLocks noGrp="1"/>
          </p:cNvSpPr>
          <p:nvPr>
            <p:ph idx="1"/>
          </p:nvPr>
        </p:nvSpPr>
        <p:spPr>
          <a:xfrm>
            <a:off x="1524000" y="1412777"/>
            <a:ext cx="9144000" cy="5328591"/>
          </a:xfrm>
        </p:spPr>
        <p:txBody>
          <a:bodyPr>
            <a:normAutofit fontScale="92500" lnSpcReduction="10000"/>
          </a:bodyPr>
          <a:lstStyle/>
          <a:p>
            <a:pPr algn="just"/>
            <a:r>
              <a:rPr lang="tr-TR" sz="2200" dirty="0">
                <a:latin typeface="Book Antiqua" panose="02040602050305030304" pitchFamily="18" charset="0"/>
                <a:cs typeface="Calibri" panose="020F0502020204030204" pitchFamily="34" charset="0"/>
              </a:rPr>
              <a:t>Köylü hareketlerinin çıkmasındaki en önemli etken </a:t>
            </a:r>
            <a:r>
              <a:rPr lang="tr-TR" sz="2200" dirty="0" err="1">
                <a:latin typeface="Book Antiqua" panose="02040602050305030304" pitchFamily="18" charset="0"/>
                <a:cs typeface="Calibri" panose="020F0502020204030204" pitchFamily="34" charset="0"/>
              </a:rPr>
              <a:t>neo</a:t>
            </a:r>
            <a:r>
              <a:rPr lang="tr-TR" sz="2200" dirty="0">
                <a:latin typeface="Book Antiqua" panose="02040602050305030304" pitchFamily="18" charset="0"/>
                <a:cs typeface="Calibri" panose="020F0502020204030204" pitchFamily="34" charset="0"/>
              </a:rPr>
              <a:t>-liberalizmdir. Liberal politikalar, tarım ve gıda ürünlerinin fiyatlarını düşürüp, üreticiyi iflasa sürükler. Rejimlerse döviz için tarım –ihracat sektörünü desteklediklerinden dolayı köylüyü </a:t>
            </a:r>
            <a:r>
              <a:rPr lang="tr-TR" sz="2200" dirty="0" err="1">
                <a:latin typeface="Book Antiqua" panose="02040602050305030304" pitchFamily="18" charset="0"/>
                <a:cs typeface="Calibri" panose="020F0502020204030204" pitchFamily="34" charset="0"/>
              </a:rPr>
              <a:t>topraksızlaştırıyorlar</a:t>
            </a:r>
            <a:r>
              <a:rPr lang="tr-TR" sz="2200" dirty="0">
                <a:latin typeface="Book Antiqua" panose="02040602050305030304" pitchFamily="18" charset="0"/>
                <a:cs typeface="Calibri" panose="020F0502020204030204" pitchFamily="34" charset="0"/>
              </a:rPr>
              <a:t>. Bu süreç işsizlik ve yabancılaşmanın başlangıcıdır. Neo-liberalizmin tahribatı dayanıksız ,istihdamı olmayan köylü için çok daha yıkıcıdır.</a:t>
            </a:r>
          </a:p>
          <a:p>
            <a:pPr algn="just"/>
            <a:endParaRPr lang="tr-TR" sz="2200" dirty="0">
              <a:latin typeface="Book Antiqua" panose="02040602050305030304" pitchFamily="18" charset="0"/>
              <a:cs typeface="Calibri" panose="020F0502020204030204" pitchFamily="34" charset="0"/>
            </a:endParaRPr>
          </a:p>
          <a:p>
            <a:pPr algn="just"/>
            <a:r>
              <a:rPr lang="tr-TR" sz="2200" dirty="0">
                <a:latin typeface="Book Antiqua" panose="02040602050305030304" pitchFamily="18" charset="0"/>
                <a:cs typeface="Calibri" panose="020F0502020204030204" pitchFamily="34" charset="0"/>
              </a:rPr>
              <a:t>Buna rağmen Latin Amerika’daki gelişen yeni köylülük hareketi eski hareketlere göre daha özgür, emperyalizme karşı daha etkilidir. Göz ardı edilmemesi gereken diğer şey bu hareketlerin istikrarsızlığıdır. Örgütlenme, eyleme geçiş açısından da aynı durum söz konusudur.  Aynı şekilde bu ülkeden ülkeye göre değişiklik gösterebilir, genelleme yapmak zordur.</a:t>
            </a:r>
          </a:p>
          <a:p>
            <a:pPr algn="just"/>
            <a:endParaRPr lang="tr-TR" sz="2200" dirty="0">
              <a:latin typeface="Book Antiqua" panose="02040602050305030304" pitchFamily="18" charset="0"/>
              <a:cs typeface="Calibri" panose="020F0502020204030204" pitchFamily="34" charset="0"/>
            </a:endParaRPr>
          </a:p>
          <a:p>
            <a:pPr algn="just"/>
            <a:r>
              <a:rPr lang="tr-TR" sz="2200" dirty="0">
                <a:latin typeface="Book Antiqua" panose="02040602050305030304" pitchFamily="18" charset="0"/>
                <a:cs typeface="Calibri" panose="020F0502020204030204" pitchFamily="34" charset="0"/>
              </a:rPr>
              <a:t>Brezilya, Bolivya gibi ülkelerde, hareket uzun dönemli ve geniş müdahalelere dayanır.  Meksika, Peru, Kolombiya gibi ülkelerdeyse çok da küçük olmayan orta büyüklükte hareketler olmuştur. Militanlığa karşı direnmişlerdir.  Venezüella’daysa köylü hareketi başkan </a:t>
            </a:r>
            <a:r>
              <a:rPr lang="tr-TR" sz="2200" dirty="0" err="1">
                <a:latin typeface="Book Antiqua" panose="02040602050305030304" pitchFamily="18" charset="0"/>
                <a:cs typeface="Calibri" panose="020F0502020204030204" pitchFamily="34" charset="0"/>
              </a:rPr>
              <a:t>Chavez’in</a:t>
            </a:r>
            <a:r>
              <a:rPr lang="tr-TR" sz="2200" dirty="0">
                <a:latin typeface="Book Antiqua" panose="02040602050305030304" pitchFamily="18" charset="0"/>
                <a:cs typeface="Calibri" panose="020F0502020204030204" pitchFamily="34" charset="0"/>
              </a:rPr>
              <a:t> toprağa sahip çıkan yaklaşımıyla 2000’lerde ortaya çıktı.</a:t>
            </a:r>
          </a:p>
          <a:p>
            <a:endParaRPr lang="en-US" sz="2000" dirty="0">
              <a:latin typeface="Book Antiqua" panose="02040602050305030304" pitchFamily="18" charset="0"/>
              <a:cs typeface="Calibri" panose="020F0502020204030204" pitchFamily="34" charset="0"/>
            </a:endParaRPr>
          </a:p>
        </p:txBody>
      </p:sp>
    </p:spTree>
    <p:extLst>
      <p:ext uri="{BB962C8B-B14F-4D97-AF65-F5344CB8AC3E}">
        <p14:creationId xmlns:p14="http://schemas.microsoft.com/office/powerpoint/2010/main" val="32746957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latin typeface="Book Antiqua" panose="02040602050305030304" pitchFamily="18" charset="0"/>
                <a:cs typeface="Calibri" panose="020F0502020204030204" pitchFamily="34" charset="0"/>
              </a:rPr>
              <a:t>Devlet ve </a:t>
            </a:r>
            <a:r>
              <a:rPr lang="tr-TR" sz="3200" dirty="0">
                <a:latin typeface="Book Antiqua" panose="02040602050305030304" pitchFamily="18" charset="0"/>
                <a:cs typeface="Calibri" panose="020F0502020204030204" pitchFamily="34" charset="0"/>
              </a:rPr>
              <a:t>Köylüler-3</a:t>
            </a:r>
            <a:endParaRPr lang="en-US" sz="3200" dirty="0">
              <a:latin typeface="Book Antiqua" panose="02040602050305030304" pitchFamily="18" charset="0"/>
              <a:cs typeface="Calibri" panose="020F0502020204030204" pitchFamily="34" charset="0"/>
            </a:endParaRPr>
          </a:p>
        </p:txBody>
      </p:sp>
      <p:sp>
        <p:nvSpPr>
          <p:cNvPr id="3" name="İçerik Yer Tutucusu 2"/>
          <p:cNvSpPr>
            <a:spLocks noGrp="1"/>
          </p:cNvSpPr>
          <p:nvPr>
            <p:ph idx="1"/>
          </p:nvPr>
        </p:nvSpPr>
        <p:spPr>
          <a:xfrm>
            <a:off x="1703512" y="1825625"/>
            <a:ext cx="8964488" cy="5032375"/>
          </a:xfrm>
        </p:spPr>
        <p:txBody>
          <a:bodyPr>
            <a:noAutofit/>
          </a:bodyPr>
          <a:lstStyle/>
          <a:p>
            <a:pPr algn="just"/>
            <a:r>
              <a:rPr lang="tr-TR" sz="2000" dirty="0">
                <a:latin typeface="Book Antiqua" panose="02040602050305030304" pitchFamily="18" charset="0"/>
                <a:cs typeface="Calibri" panose="020F0502020204030204" pitchFamily="34" charset="0"/>
              </a:rPr>
              <a:t>Köylü hareketleri, etkileşimli yerel toplulukları olan; Topraksız işçilerin ve köylülerin, küçük üreticilerin ABD emperyalizminin olduğu ülkelerde ortaya çıkmıştır, diyebiliriz.</a:t>
            </a:r>
          </a:p>
          <a:p>
            <a:pPr algn="just"/>
            <a:endParaRPr lang="tr-TR" sz="2000" dirty="0">
              <a:latin typeface="Book Antiqua" panose="02040602050305030304" pitchFamily="18" charset="0"/>
              <a:cs typeface="Calibri" panose="020F0502020204030204" pitchFamily="34" charset="0"/>
            </a:endParaRPr>
          </a:p>
          <a:p>
            <a:pPr algn="just"/>
            <a:r>
              <a:rPr lang="tr-TR" sz="2000" dirty="0">
                <a:latin typeface="Book Antiqua" panose="02040602050305030304" pitchFamily="18" charset="0"/>
                <a:cs typeface="Calibri" panose="020F0502020204030204" pitchFamily="34" charset="0"/>
              </a:rPr>
              <a:t>Köylü hareketlerinin 2000’lere kadarki etkinlikleri yerli topluluklardaki oluşan bilinç </a:t>
            </a:r>
            <a:r>
              <a:rPr lang="tr-TR" sz="2000" dirty="0" err="1">
                <a:latin typeface="Book Antiqua" panose="02040602050305030304" pitchFamily="18" charset="0"/>
                <a:cs typeface="Calibri" panose="020F0502020204030204" pitchFamily="34" charset="0"/>
              </a:rPr>
              <a:t>Ekvador’da</a:t>
            </a:r>
            <a:r>
              <a:rPr lang="tr-TR" sz="2000" dirty="0">
                <a:latin typeface="Book Antiqua" panose="02040602050305030304" pitchFamily="18" charset="0"/>
                <a:cs typeface="Calibri" panose="020F0502020204030204" pitchFamily="34" charset="0"/>
              </a:rPr>
              <a:t> ayaklanmaları (CONAIE)- Meksika’da direnişleri </a:t>
            </a:r>
            <a:r>
              <a:rPr lang="tr-TR" sz="2000" dirty="0">
                <a:latin typeface="Book Antiqua" panose="02040602050305030304" pitchFamily="18" charset="0"/>
                <a:cs typeface="Calibri" panose="020F0502020204030204" pitchFamily="34" charset="0"/>
              </a:rPr>
              <a:t>(ZAPATİSTA-EZLN</a:t>
            </a:r>
            <a:r>
              <a:rPr lang="tr-TR" sz="2000" dirty="0">
                <a:latin typeface="Book Antiqua" panose="02040602050305030304" pitchFamily="18" charset="0"/>
                <a:cs typeface="Calibri" panose="020F0502020204030204" pitchFamily="34" charset="0"/>
              </a:rPr>
              <a:t>)- Peru’daki koka üreticilerinin hareketlerini oluşturdu. 85’ten 2002’ye </a:t>
            </a:r>
            <a:r>
              <a:rPr lang="tr-TR" sz="2200" dirty="0">
                <a:latin typeface="Book Antiqua" panose="02040602050305030304" pitchFamily="18" charset="0"/>
                <a:cs typeface="Calibri" panose="020F0502020204030204" pitchFamily="34" charset="0"/>
              </a:rPr>
              <a:t>kadar</a:t>
            </a:r>
            <a:r>
              <a:rPr lang="tr-TR" sz="2000" dirty="0">
                <a:latin typeface="Book Antiqua" panose="02040602050305030304" pitchFamily="18" charset="0"/>
                <a:cs typeface="Calibri" panose="020F0502020204030204" pitchFamily="34" charset="0"/>
              </a:rPr>
              <a:t> Brezilya’da MST bir çok çiftliği işgal etmiş, binlerce aileyi kooperatif ve çiftliklere yerleştirmiştir. Bazı yerlerdeyse baskılar yüzünden bu hareketler yok olma noktasına gelmiştir( Ör; Peru, Kolombiya, El Salvador)</a:t>
            </a:r>
          </a:p>
          <a:p>
            <a:endParaRPr lang="en-US" sz="2400" dirty="0">
              <a:latin typeface="Book Antiqua" panose="02040602050305030304" pitchFamily="18" charset="0"/>
              <a:cs typeface="Calibri" panose="020F0502020204030204" pitchFamily="34" charset="0"/>
            </a:endParaRPr>
          </a:p>
        </p:txBody>
      </p:sp>
    </p:spTree>
    <p:extLst>
      <p:ext uri="{BB962C8B-B14F-4D97-AF65-F5344CB8AC3E}">
        <p14:creationId xmlns:p14="http://schemas.microsoft.com/office/powerpoint/2010/main" val="29739419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152650" y="365127"/>
            <a:ext cx="7886700" cy="1047650"/>
          </a:xfrm>
        </p:spPr>
        <p:txBody>
          <a:bodyPr>
            <a:normAutofit/>
          </a:bodyPr>
          <a:lstStyle/>
          <a:p>
            <a:r>
              <a:rPr lang="tr-TR" sz="3200" dirty="0">
                <a:latin typeface="Book Antiqua" panose="02040602050305030304" pitchFamily="18" charset="0"/>
                <a:cs typeface="Calibri" panose="020F0502020204030204" pitchFamily="34" charset="0"/>
              </a:rPr>
              <a:t>Hareketler ve Sonrası-1</a:t>
            </a:r>
            <a:endParaRPr lang="en-US" sz="3200" dirty="0">
              <a:latin typeface="Book Antiqua" panose="02040602050305030304" pitchFamily="18" charset="0"/>
              <a:cs typeface="Calibri" panose="020F0502020204030204" pitchFamily="34" charset="0"/>
            </a:endParaRPr>
          </a:p>
        </p:txBody>
      </p:sp>
      <p:sp>
        <p:nvSpPr>
          <p:cNvPr id="3" name="İçerik Yer Tutucusu 2"/>
          <p:cNvSpPr>
            <a:spLocks noGrp="1"/>
          </p:cNvSpPr>
          <p:nvPr>
            <p:ph idx="1"/>
          </p:nvPr>
        </p:nvSpPr>
        <p:spPr>
          <a:xfrm>
            <a:off x="1524000" y="1412777"/>
            <a:ext cx="9252520" cy="5445223"/>
          </a:xfrm>
        </p:spPr>
        <p:txBody>
          <a:bodyPr>
            <a:normAutofit fontScale="92500"/>
          </a:bodyPr>
          <a:lstStyle/>
          <a:p>
            <a:pPr algn="just"/>
            <a:r>
              <a:rPr lang="tr-TR" sz="2200" dirty="0">
                <a:latin typeface="Book Antiqua" panose="02040602050305030304" pitchFamily="18" charset="0"/>
                <a:cs typeface="Calibri" panose="020F0502020204030204" pitchFamily="34" charset="0"/>
              </a:rPr>
              <a:t>ABD’de Bush ve Clinton gibi hükümetler Latin </a:t>
            </a:r>
            <a:r>
              <a:rPr lang="tr-TR" sz="2200" dirty="0">
                <a:latin typeface="Book Antiqua" panose="02040602050305030304" pitchFamily="18" charset="0"/>
                <a:cs typeface="Calibri" panose="020F0502020204030204" pitchFamily="34" charset="0"/>
              </a:rPr>
              <a:t>Amerika’daki yönetimleri </a:t>
            </a:r>
            <a:r>
              <a:rPr lang="tr-TR" sz="2200" dirty="0">
                <a:latin typeface="Book Antiqua" panose="02040602050305030304" pitchFamily="18" charset="0"/>
                <a:cs typeface="Calibri" panose="020F0502020204030204" pitchFamily="34" charset="0"/>
              </a:rPr>
              <a:t>desteklediler. Neo-liberal politikaların çökmesi seçim koalisyonlarını getirdi. </a:t>
            </a:r>
          </a:p>
          <a:p>
            <a:pPr algn="just"/>
            <a:endParaRPr lang="tr-TR" sz="2200" dirty="0">
              <a:latin typeface="Book Antiqua" panose="02040602050305030304" pitchFamily="18" charset="0"/>
              <a:cs typeface="Calibri" panose="020F0502020204030204" pitchFamily="34" charset="0"/>
            </a:endParaRPr>
          </a:p>
          <a:p>
            <a:pPr algn="just"/>
            <a:r>
              <a:rPr lang="tr-TR" sz="2200" dirty="0">
                <a:latin typeface="Book Antiqua" panose="02040602050305030304" pitchFamily="18" charset="0"/>
                <a:cs typeface="Calibri" panose="020F0502020204030204" pitchFamily="34" charset="0"/>
              </a:rPr>
              <a:t>90’ların sonlarına kadar hareketlerin başarısı siyasi rejimlerle ilişkilere bağlıydı. Sonrasında ortaya çıkan merkez-sol hareketi ve </a:t>
            </a:r>
            <a:r>
              <a:rPr lang="tr-TR" sz="2200" dirty="0" err="1">
                <a:latin typeface="Book Antiqua" panose="02040602050305030304" pitchFamily="18" charset="0"/>
                <a:cs typeface="Calibri" panose="020F0502020204030204" pitchFamily="34" charset="0"/>
              </a:rPr>
              <a:t>neo</a:t>
            </a:r>
            <a:r>
              <a:rPr lang="tr-TR" sz="2200" dirty="0">
                <a:latin typeface="Book Antiqua" panose="02040602050305030304" pitchFamily="18" charset="0"/>
                <a:cs typeface="Calibri" panose="020F0502020204030204" pitchFamily="34" charset="0"/>
              </a:rPr>
              <a:t>-liberalizm eleştirileri köylü hareketlerini ittifaklarına zararlı oldu. Bolivya, Brezilya gibi köylü hareketleri kendilerini merkez-sol akımına bağladılar ve sonucunda hüsrana uğradılar. Eylemler zarara uğradı.</a:t>
            </a:r>
          </a:p>
          <a:p>
            <a:pPr algn="just"/>
            <a:endParaRPr lang="tr-TR" sz="2200" dirty="0">
              <a:latin typeface="Book Antiqua" panose="02040602050305030304" pitchFamily="18" charset="0"/>
              <a:cs typeface="Calibri" panose="020F0502020204030204" pitchFamily="34" charset="0"/>
            </a:endParaRPr>
          </a:p>
          <a:p>
            <a:pPr algn="just"/>
            <a:r>
              <a:rPr lang="tr-TR" sz="2200" dirty="0" err="1">
                <a:latin typeface="Book Antiqua" panose="02040602050305030304" pitchFamily="18" charset="0"/>
                <a:cs typeface="Calibri" panose="020F0502020204030204" pitchFamily="34" charset="0"/>
              </a:rPr>
              <a:t>Ekvador</a:t>
            </a:r>
            <a:r>
              <a:rPr lang="tr-TR" sz="2200" dirty="0">
                <a:latin typeface="Book Antiqua" panose="02040602050305030304" pitchFamily="18" charset="0"/>
                <a:cs typeface="Calibri" panose="020F0502020204030204" pitchFamily="34" charset="0"/>
              </a:rPr>
              <a:t> CONAIE(</a:t>
            </a:r>
            <a:r>
              <a:rPr lang="tr-TR" sz="2200" dirty="0" err="1">
                <a:latin typeface="Book Antiqua" panose="02040602050305030304" pitchFamily="18" charset="0"/>
                <a:cs typeface="Calibri" panose="020F0502020204030204" pitchFamily="34" charset="0"/>
              </a:rPr>
              <a:t>Ekvador</a:t>
            </a:r>
            <a:r>
              <a:rPr lang="tr-TR" sz="2200" dirty="0">
                <a:latin typeface="Book Antiqua" panose="02040602050305030304" pitchFamily="18" charset="0"/>
                <a:cs typeface="Calibri" panose="020F0502020204030204" pitchFamily="34" charset="0"/>
              </a:rPr>
              <a:t> Yerli Halklar </a:t>
            </a:r>
            <a:r>
              <a:rPr lang="tr-TR" sz="2200" dirty="0" err="1">
                <a:latin typeface="Book Antiqua" panose="02040602050305030304" pitchFamily="18" charset="0"/>
                <a:cs typeface="Calibri" panose="020F0502020204030204" pitchFamily="34" charset="0"/>
              </a:rPr>
              <a:t>Konfedarasyonu</a:t>
            </a:r>
            <a:r>
              <a:rPr lang="tr-TR" sz="2200" dirty="0">
                <a:latin typeface="Book Antiqua" panose="02040602050305030304" pitchFamily="18" charset="0"/>
                <a:cs typeface="Calibri" panose="020F0502020204030204" pitchFamily="34" charset="0"/>
              </a:rPr>
              <a:t>)’de </a:t>
            </a:r>
            <a:r>
              <a:rPr lang="tr-TR" sz="2200" dirty="0">
                <a:latin typeface="Book Antiqua" panose="02040602050305030304" pitchFamily="18" charset="0"/>
                <a:cs typeface="Calibri" panose="020F0502020204030204" pitchFamily="34" charset="0"/>
              </a:rPr>
              <a:t>bölünmeler gerçekleşti ve güven imajı çizildi. Bolivya’da liberal Başkan Mesa’nın desteklenmesi </a:t>
            </a:r>
            <a:r>
              <a:rPr lang="tr-TR" sz="2200" dirty="0" err="1">
                <a:latin typeface="Book Antiqua" panose="02040602050305030304" pitchFamily="18" charset="0"/>
                <a:cs typeface="Calibri" panose="020F0502020204030204" pitchFamily="34" charset="0"/>
              </a:rPr>
              <a:t>kokalero</a:t>
            </a:r>
            <a:r>
              <a:rPr lang="tr-TR" sz="2200" dirty="0">
                <a:latin typeface="Book Antiqua" panose="02040602050305030304" pitchFamily="18" charset="0"/>
                <a:cs typeface="Calibri" panose="020F0502020204030204" pitchFamily="34" charset="0"/>
              </a:rPr>
              <a:t> hareketini böldü ve rejimin ömrünü uzattı.</a:t>
            </a:r>
          </a:p>
          <a:p>
            <a:pPr algn="just"/>
            <a:endParaRPr lang="tr-TR" sz="2200" dirty="0">
              <a:latin typeface="Book Antiqua" panose="02040602050305030304" pitchFamily="18" charset="0"/>
              <a:cs typeface="Calibri" panose="020F0502020204030204" pitchFamily="34" charset="0"/>
            </a:endParaRPr>
          </a:p>
          <a:p>
            <a:pPr algn="just"/>
            <a:r>
              <a:rPr lang="tr-TR" sz="2200" dirty="0">
                <a:latin typeface="Book Antiqua" panose="02040602050305030304" pitchFamily="18" charset="0"/>
                <a:cs typeface="Calibri" panose="020F0502020204030204" pitchFamily="34" charset="0"/>
              </a:rPr>
              <a:t>Brezilya’daysa </a:t>
            </a:r>
            <a:r>
              <a:rPr lang="tr-TR" sz="2200" dirty="0" err="1">
                <a:latin typeface="Book Antiqua" panose="02040602050305030304" pitchFamily="18" charset="0"/>
                <a:cs typeface="Calibri" panose="020F0502020204030204" pitchFamily="34" charset="0"/>
              </a:rPr>
              <a:t>MST’nin</a:t>
            </a:r>
            <a:r>
              <a:rPr lang="tr-TR" sz="2200" dirty="0">
                <a:latin typeface="Book Antiqua" panose="02040602050305030304" pitchFamily="18" charset="0"/>
                <a:cs typeface="Calibri" panose="020F0502020204030204" pitchFamily="34" charset="0"/>
              </a:rPr>
              <a:t> </a:t>
            </a:r>
            <a:r>
              <a:rPr lang="tr-TR" sz="2200" dirty="0" err="1">
                <a:latin typeface="Book Antiqua" panose="02040602050305030304" pitchFamily="18" charset="0"/>
                <a:cs typeface="Calibri" panose="020F0502020204030204" pitchFamily="34" charset="0"/>
              </a:rPr>
              <a:t>Silva’nın</a:t>
            </a:r>
            <a:r>
              <a:rPr lang="tr-TR" sz="2200" dirty="0">
                <a:latin typeface="Book Antiqua" panose="02040602050305030304" pitchFamily="18" charset="0"/>
                <a:cs typeface="Calibri" panose="020F0502020204030204" pitchFamily="34" charset="0"/>
              </a:rPr>
              <a:t> </a:t>
            </a:r>
            <a:r>
              <a:rPr lang="tr-TR" sz="2200" dirty="0" err="1">
                <a:latin typeface="Book Antiqua" panose="02040602050305030304" pitchFamily="18" charset="0"/>
                <a:cs typeface="Calibri" panose="020F0502020204030204" pitchFamily="34" charset="0"/>
              </a:rPr>
              <a:t>neo</a:t>
            </a:r>
            <a:r>
              <a:rPr lang="tr-TR" sz="2200" dirty="0">
                <a:latin typeface="Book Antiqua" panose="02040602050305030304" pitchFamily="18" charset="0"/>
                <a:cs typeface="Calibri" panose="020F0502020204030204" pitchFamily="34" charset="0"/>
              </a:rPr>
              <a:t>-liberal rejiminin </a:t>
            </a:r>
            <a:r>
              <a:rPr lang="tr-TR" sz="2200" dirty="0" err="1">
                <a:latin typeface="Book Antiqua" panose="02040602050305030304" pitchFamily="18" charset="0"/>
                <a:cs typeface="Calibri" panose="020F0502020204030204" pitchFamily="34" charset="0"/>
              </a:rPr>
              <a:t>deseklenmesiyle</a:t>
            </a:r>
            <a:r>
              <a:rPr lang="tr-TR" sz="2200" dirty="0">
                <a:latin typeface="Book Antiqua" panose="02040602050305030304" pitchFamily="18" charset="0"/>
                <a:cs typeface="Calibri" panose="020F0502020204030204" pitchFamily="34" charset="0"/>
              </a:rPr>
              <a:t> </a:t>
            </a:r>
            <a:r>
              <a:rPr lang="tr-TR" sz="2200" dirty="0">
                <a:latin typeface="Book Antiqua" panose="02040602050305030304" pitchFamily="18" charset="0"/>
                <a:cs typeface="Calibri" panose="020F0502020204030204" pitchFamily="34" charset="0"/>
              </a:rPr>
              <a:t>tarım reformu gecikti, </a:t>
            </a:r>
            <a:r>
              <a:rPr lang="tr-TR" sz="2200" dirty="0" err="1">
                <a:latin typeface="Book Antiqua" panose="02040602050305030304" pitchFamily="18" charset="0"/>
                <a:cs typeface="Calibri" panose="020F0502020204030204" pitchFamily="34" charset="0"/>
              </a:rPr>
              <a:t>GDO’lu</a:t>
            </a:r>
            <a:r>
              <a:rPr lang="tr-TR" sz="2200" dirty="0">
                <a:latin typeface="Book Antiqua" panose="02040602050305030304" pitchFamily="18" charset="0"/>
                <a:cs typeface="Calibri" panose="020F0502020204030204" pitchFamily="34" charset="0"/>
              </a:rPr>
              <a:t> ürün tarımı genişledi, topraksız işçilerin aleyhine sermaye zenginleşti.</a:t>
            </a:r>
          </a:p>
          <a:p>
            <a:endParaRPr lang="en-US" sz="2000" dirty="0">
              <a:latin typeface="Book Antiqua" panose="02040602050305030304" pitchFamily="18" charset="0"/>
              <a:cs typeface="Calibri" panose="020F0502020204030204" pitchFamily="34" charset="0"/>
            </a:endParaRPr>
          </a:p>
        </p:txBody>
      </p:sp>
    </p:spTree>
    <p:extLst>
      <p:ext uri="{BB962C8B-B14F-4D97-AF65-F5344CB8AC3E}">
        <p14:creationId xmlns:p14="http://schemas.microsoft.com/office/powerpoint/2010/main" val="41654059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latin typeface="Book Antiqua" panose="02040602050305030304" pitchFamily="18" charset="0"/>
                <a:cs typeface="Calibri" panose="020F0502020204030204" pitchFamily="34" charset="0"/>
              </a:rPr>
              <a:t>Hareketler ve </a:t>
            </a:r>
            <a:r>
              <a:rPr lang="tr-TR" sz="3200" dirty="0">
                <a:latin typeface="Book Antiqua" panose="02040602050305030304" pitchFamily="18" charset="0"/>
                <a:cs typeface="Calibri" panose="020F0502020204030204" pitchFamily="34" charset="0"/>
              </a:rPr>
              <a:t>Sonrası-2</a:t>
            </a:r>
            <a:endParaRPr lang="en-US" sz="3200" dirty="0">
              <a:latin typeface="Book Antiqua" panose="02040602050305030304" pitchFamily="18" charset="0"/>
              <a:cs typeface="Calibri" panose="020F0502020204030204" pitchFamily="34" charset="0"/>
            </a:endParaRPr>
          </a:p>
        </p:txBody>
      </p:sp>
      <p:sp>
        <p:nvSpPr>
          <p:cNvPr id="3" name="İçerik Yer Tutucusu 2"/>
          <p:cNvSpPr>
            <a:spLocks noGrp="1"/>
          </p:cNvSpPr>
          <p:nvPr>
            <p:ph idx="1"/>
          </p:nvPr>
        </p:nvSpPr>
        <p:spPr>
          <a:xfrm>
            <a:off x="1524000" y="1825625"/>
            <a:ext cx="9144000" cy="4915743"/>
          </a:xfrm>
        </p:spPr>
        <p:txBody>
          <a:bodyPr>
            <a:normAutofit/>
          </a:bodyPr>
          <a:lstStyle/>
          <a:p>
            <a:pPr algn="just"/>
            <a:r>
              <a:rPr lang="tr-TR" sz="2000" dirty="0">
                <a:latin typeface="Book Antiqua" panose="02040602050305030304" pitchFamily="18" charset="0"/>
                <a:cs typeface="Calibri" panose="020F0502020204030204" pitchFamily="34" charset="0"/>
              </a:rPr>
              <a:t>Köylü ittifaklarının en etkilisi şehirdeki yoksul kesimle yapılanlarıydı. </a:t>
            </a:r>
            <a:r>
              <a:rPr lang="tr-TR" sz="2000" dirty="0" err="1">
                <a:latin typeface="Book Antiqua" panose="02040602050305030304" pitchFamily="18" charset="0"/>
                <a:cs typeface="Calibri" panose="020F0502020204030204" pitchFamily="34" charset="0"/>
              </a:rPr>
              <a:t>Ekvador’daki</a:t>
            </a:r>
            <a:r>
              <a:rPr lang="tr-TR" sz="2000" dirty="0">
                <a:latin typeface="Book Antiqua" panose="02040602050305030304" pitchFamily="18" charset="0"/>
                <a:cs typeface="Calibri" panose="020F0502020204030204" pitchFamily="34" charset="0"/>
              </a:rPr>
              <a:t> CONAIE, </a:t>
            </a:r>
            <a:r>
              <a:rPr lang="tr-TR" sz="2000" dirty="0" err="1">
                <a:latin typeface="Book Antiqua" panose="02040602050305030304" pitchFamily="18" charset="0"/>
                <a:cs typeface="Calibri" panose="020F0502020204030204" pitchFamily="34" charset="0"/>
              </a:rPr>
              <a:t>neo</a:t>
            </a:r>
            <a:r>
              <a:rPr lang="tr-TR" sz="2000" dirty="0">
                <a:latin typeface="Book Antiqua" panose="02040602050305030304" pitchFamily="18" charset="0"/>
                <a:cs typeface="Calibri" panose="020F0502020204030204" pitchFamily="34" charset="0"/>
              </a:rPr>
              <a:t>- liberal (</a:t>
            </a:r>
            <a:r>
              <a:rPr lang="tr-TR" sz="2000" dirty="0" err="1">
                <a:latin typeface="Book Antiqua" panose="02040602050305030304" pitchFamily="18" charset="0"/>
                <a:cs typeface="Calibri" panose="020F0502020204030204" pitchFamily="34" charset="0"/>
              </a:rPr>
              <a:t>Mahuad</a:t>
            </a:r>
            <a:r>
              <a:rPr lang="tr-TR" sz="2000" dirty="0">
                <a:latin typeface="Book Antiqua" panose="02040602050305030304" pitchFamily="18" charset="0"/>
                <a:cs typeface="Calibri" panose="020F0502020204030204" pitchFamily="34" charset="0"/>
              </a:rPr>
              <a:t>) rejimleri bu şekilde devirebilmiştir.</a:t>
            </a:r>
          </a:p>
          <a:p>
            <a:pPr algn="just"/>
            <a:endParaRPr lang="tr-TR" sz="2000" dirty="0">
              <a:latin typeface="Book Antiqua" panose="02040602050305030304" pitchFamily="18" charset="0"/>
              <a:cs typeface="Calibri" panose="020F0502020204030204" pitchFamily="34" charset="0"/>
            </a:endParaRPr>
          </a:p>
          <a:p>
            <a:pPr algn="just"/>
            <a:r>
              <a:rPr lang="tr-TR" sz="2000" dirty="0">
                <a:latin typeface="Book Antiqua" panose="02040602050305030304" pitchFamily="18" charset="0"/>
                <a:cs typeface="Calibri" panose="020F0502020204030204" pitchFamily="34" charset="0"/>
              </a:rPr>
              <a:t>Bolivya’daki köylü hareketleriyse maden işçileri, kent yoksulları, sendikalarla birleştiler. </a:t>
            </a:r>
            <a:r>
              <a:rPr lang="tr-TR" sz="2000" dirty="0" err="1">
                <a:latin typeface="Book Antiqua" panose="02040602050305030304" pitchFamily="18" charset="0"/>
                <a:cs typeface="Calibri" panose="020F0502020204030204" pitchFamily="34" charset="0"/>
              </a:rPr>
              <a:t>Losada’nın</a:t>
            </a:r>
            <a:r>
              <a:rPr lang="tr-TR" sz="2000" dirty="0">
                <a:latin typeface="Book Antiqua" panose="02040602050305030304" pitchFamily="18" charset="0"/>
                <a:cs typeface="Calibri" panose="020F0502020204030204" pitchFamily="34" charset="0"/>
              </a:rPr>
              <a:t> baskıcı rejimini </a:t>
            </a:r>
            <a:r>
              <a:rPr lang="tr-TR" sz="2000" dirty="0" err="1">
                <a:latin typeface="Book Antiqua" panose="02040602050305030304" pitchFamily="18" charset="0"/>
                <a:cs typeface="Calibri" panose="020F0502020204030204" pitchFamily="34" charset="0"/>
              </a:rPr>
              <a:t>devirebildirler</a:t>
            </a:r>
            <a:r>
              <a:rPr lang="tr-TR" sz="2000" dirty="0">
                <a:latin typeface="Book Antiqua" panose="02040602050305030304" pitchFamily="18" charset="0"/>
                <a:cs typeface="Calibri" panose="020F0502020204030204" pitchFamily="34" charset="0"/>
              </a:rPr>
              <a:t>. Sonradan öncü liderin liberal Mesa’yı desteklemesiyle bu hareket zayıfladı.</a:t>
            </a:r>
          </a:p>
          <a:p>
            <a:pPr algn="just"/>
            <a:endParaRPr lang="tr-TR" sz="2000" dirty="0">
              <a:latin typeface="Book Antiqua" panose="02040602050305030304" pitchFamily="18" charset="0"/>
              <a:cs typeface="Calibri" panose="020F0502020204030204" pitchFamily="34" charset="0"/>
            </a:endParaRPr>
          </a:p>
          <a:p>
            <a:pPr algn="just"/>
            <a:r>
              <a:rPr lang="tr-TR" sz="2000" dirty="0">
                <a:latin typeface="Book Antiqua" panose="02040602050305030304" pitchFamily="18" charset="0"/>
                <a:cs typeface="Calibri" panose="020F0502020204030204" pitchFamily="34" charset="0"/>
              </a:rPr>
              <a:t>Brezilya’daki MST kent birleşmelerinde farklı sonuçlar da almıştır.80’lerde İşçi Sendikaları Federasyonu(CUT) ile beraber genel kurullara katılıyordu. 1990’larla beraber </a:t>
            </a:r>
            <a:r>
              <a:rPr lang="tr-TR" sz="2000" dirty="0" err="1">
                <a:latin typeface="Book Antiqua" panose="02040602050305030304" pitchFamily="18" charset="0"/>
                <a:cs typeface="Calibri" panose="020F0502020204030204" pitchFamily="34" charset="0"/>
              </a:rPr>
              <a:t>CUT’un</a:t>
            </a:r>
            <a:r>
              <a:rPr lang="tr-TR" sz="2000" dirty="0">
                <a:latin typeface="Book Antiqua" panose="02040602050305030304" pitchFamily="18" charset="0"/>
                <a:cs typeface="Calibri" panose="020F0502020204030204" pitchFamily="34" charset="0"/>
              </a:rPr>
              <a:t> </a:t>
            </a:r>
            <a:r>
              <a:rPr lang="tr-TR" sz="2000" dirty="0" err="1">
                <a:latin typeface="Book Antiqua" panose="02040602050305030304" pitchFamily="18" charset="0"/>
                <a:cs typeface="Calibri" panose="020F0502020204030204" pitchFamily="34" charset="0"/>
              </a:rPr>
              <a:t>bürokratlaşmaya</a:t>
            </a:r>
            <a:r>
              <a:rPr lang="tr-TR" sz="2000" dirty="0">
                <a:latin typeface="Book Antiqua" panose="02040602050305030304" pitchFamily="18" charset="0"/>
                <a:cs typeface="Calibri" panose="020F0502020204030204" pitchFamily="34" charset="0"/>
              </a:rPr>
              <a:t> başlaması MST desteğini geri çekti.</a:t>
            </a:r>
          </a:p>
          <a:p>
            <a:endParaRPr lang="en-US" sz="2400" dirty="0">
              <a:latin typeface="Book Antiqua" panose="02040602050305030304" pitchFamily="18" charset="0"/>
              <a:cs typeface="Calibri" panose="020F0502020204030204" pitchFamily="34" charset="0"/>
            </a:endParaRPr>
          </a:p>
        </p:txBody>
      </p:sp>
    </p:spTree>
    <p:extLst>
      <p:ext uri="{BB962C8B-B14F-4D97-AF65-F5344CB8AC3E}">
        <p14:creationId xmlns:p14="http://schemas.microsoft.com/office/powerpoint/2010/main" val="27739032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latin typeface="Book Antiqua" panose="02040602050305030304" pitchFamily="18" charset="0"/>
                <a:cs typeface="Calibri" panose="020F0502020204030204" pitchFamily="34" charset="0"/>
              </a:rPr>
              <a:t>Hareketler ve Sonrası-3</a:t>
            </a:r>
            <a:endParaRPr lang="en-US" sz="3200" dirty="0">
              <a:latin typeface="Book Antiqua" panose="02040602050305030304" pitchFamily="18" charset="0"/>
              <a:cs typeface="Calibri" panose="020F0502020204030204" pitchFamily="34" charset="0"/>
            </a:endParaRPr>
          </a:p>
        </p:txBody>
      </p:sp>
      <p:sp>
        <p:nvSpPr>
          <p:cNvPr id="3" name="İçerik Yer Tutucusu 2"/>
          <p:cNvSpPr>
            <a:spLocks noGrp="1"/>
          </p:cNvSpPr>
          <p:nvPr>
            <p:ph idx="1"/>
          </p:nvPr>
        </p:nvSpPr>
        <p:spPr>
          <a:xfrm>
            <a:off x="1524000" y="1825625"/>
            <a:ext cx="8964488" cy="5032375"/>
          </a:xfrm>
        </p:spPr>
        <p:txBody>
          <a:bodyPr>
            <a:normAutofit/>
          </a:bodyPr>
          <a:lstStyle/>
          <a:p>
            <a:pPr algn="just"/>
            <a:r>
              <a:rPr lang="tr-TR" sz="2000" dirty="0">
                <a:latin typeface="Book Antiqua" panose="02040602050305030304" pitchFamily="18" charset="0"/>
                <a:cs typeface="Calibri" panose="020F0502020204030204" pitchFamily="34" charset="0"/>
              </a:rPr>
              <a:t>Hareketlerde hem dikey hem yatay ittifak kuran Venezüella’dır. Buradaki köylü hareketinin oluşması </a:t>
            </a:r>
            <a:r>
              <a:rPr lang="tr-TR" sz="2000" dirty="0" err="1">
                <a:latin typeface="Book Antiqua" panose="02040602050305030304" pitchFamily="18" charset="0"/>
                <a:cs typeface="Calibri" panose="020F0502020204030204" pitchFamily="34" charset="0"/>
              </a:rPr>
              <a:t>Chavez</a:t>
            </a:r>
            <a:r>
              <a:rPr lang="tr-TR" sz="2000" dirty="0">
                <a:latin typeface="Book Antiqua" panose="02040602050305030304" pitchFamily="18" charset="0"/>
                <a:cs typeface="Calibri" panose="020F0502020204030204" pitchFamily="34" charset="0"/>
              </a:rPr>
              <a:t> hükümetinin tarım reformlarıyla olmuştur. Hükümet diğer Latin Amerika ülkeleri aksine emperyalizmle değil, devlet kooperatifleri ve aile çiftçiliğini desteklemiştir. Petrol geliriyle oluşan karma ekonomi ideolojisi için halk birliği oluşturmuştur.</a:t>
            </a:r>
          </a:p>
          <a:p>
            <a:pPr algn="just"/>
            <a:endParaRPr lang="tr-TR" sz="2000" dirty="0">
              <a:latin typeface="Book Antiqua" panose="02040602050305030304" pitchFamily="18" charset="0"/>
              <a:cs typeface="Calibri" panose="020F0502020204030204" pitchFamily="34" charset="0"/>
            </a:endParaRPr>
          </a:p>
          <a:p>
            <a:pPr algn="just"/>
            <a:r>
              <a:rPr lang="tr-TR" sz="2000" dirty="0">
                <a:latin typeface="Book Antiqua" panose="02040602050305030304" pitchFamily="18" charset="0"/>
                <a:cs typeface="Calibri" panose="020F0502020204030204" pitchFamily="34" charset="0"/>
              </a:rPr>
              <a:t>Yatay ittifakların bazı sıkıntıları vardır. Liberal siyasetle zayıflayan örgütler  toprak reformu gibi büyük etkili sorunlara değil de ücret-istihdam gibi küçük sorunlara yönelmişlerdir. Kentteki pek çok yoksul kesim hareketlerle ortak eylemi sınırlayan partilerin kontrolündedirler.</a:t>
            </a:r>
          </a:p>
          <a:p>
            <a:endParaRPr lang="en-US" sz="2000" dirty="0">
              <a:latin typeface="Book Antiqua" panose="02040602050305030304" pitchFamily="18" charset="0"/>
              <a:cs typeface="Calibri" panose="020F0502020204030204" pitchFamily="34" charset="0"/>
            </a:endParaRPr>
          </a:p>
        </p:txBody>
      </p:sp>
    </p:spTree>
    <p:extLst>
      <p:ext uri="{BB962C8B-B14F-4D97-AF65-F5344CB8AC3E}">
        <p14:creationId xmlns:p14="http://schemas.microsoft.com/office/powerpoint/2010/main" val="18861671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a:latin typeface="Book Antiqua" panose="02040602050305030304" pitchFamily="18" charset="0"/>
              </a:rPr>
              <a:t>Kaynakça</a:t>
            </a:r>
            <a:endParaRPr lang="en-US" sz="3200" b="1" dirty="0">
              <a:latin typeface="Book Antiqua" panose="02040602050305030304" pitchFamily="18" charset="0"/>
            </a:endParaRPr>
          </a:p>
        </p:txBody>
      </p:sp>
      <p:sp>
        <p:nvSpPr>
          <p:cNvPr id="3" name="İçerik Yer Tutucusu 2"/>
          <p:cNvSpPr>
            <a:spLocks noGrp="1"/>
          </p:cNvSpPr>
          <p:nvPr>
            <p:ph idx="1"/>
          </p:nvPr>
        </p:nvSpPr>
        <p:spPr/>
        <p:txBody>
          <a:bodyPr>
            <a:normAutofit/>
          </a:bodyPr>
          <a:lstStyle/>
          <a:p>
            <a:pPr marL="0" indent="0">
              <a:buNone/>
            </a:pPr>
            <a:r>
              <a:rPr lang="tr-TR" sz="2400" dirty="0">
                <a:latin typeface="Book Antiqua" panose="02040602050305030304" pitchFamily="18" charset="0"/>
                <a:cs typeface="Calibri" panose="020F0502020204030204" pitchFamily="34" charset="0"/>
              </a:rPr>
              <a:t>Çoban, T. (2003, Şubat 2003). </a:t>
            </a:r>
            <a:r>
              <a:rPr lang="tr-TR" sz="2400" dirty="0" err="1">
                <a:latin typeface="Book Antiqua" panose="02040602050305030304" pitchFamily="18" charset="0"/>
                <a:cs typeface="Calibri" panose="020F0502020204030204" pitchFamily="34" charset="0"/>
              </a:rPr>
              <a:t>BiaNet</a:t>
            </a:r>
            <a:r>
              <a:rPr lang="tr-TR" sz="2400" dirty="0">
                <a:latin typeface="Book Antiqua" panose="02040602050305030304" pitchFamily="18" charset="0"/>
                <a:cs typeface="Calibri" panose="020F0502020204030204" pitchFamily="34" charset="0"/>
              </a:rPr>
              <a:t>. Bağımsız İletişim Ağı: </a:t>
            </a:r>
            <a:r>
              <a:rPr lang="tr-TR" sz="2400" dirty="0">
                <a:latin typeface="Book Antiqua" panose="02040602050305030304" pitchFamily="18" charset="0"/>
                <a:cs typeface="Calibri" panose="020F0502020204030204" pitchFamily="34" charset="0"/>
                <a:hlinkClick r:id="rId2"/>
              </a:rPr>
              <a:t>https://bianet.org/bianet/siyaset/16798-neo-liberalizme-karsi-latin-amerika-turkiye</a:t>
            </a:r>
            <a:endParaRPr lang="tr-TR" sz="2400" dirty="0">
              <a:latin typeface="Book Antiqua" panose="02040602050305030304" pitchFamily="18" charset="0"/>
              <a:cs typeface="Calibri" panose="020F0502020204030204" pitchFamily="34" charset="0"/>
            </a:endParaRPr>
          </a:p>
          <a:p>
            <a:pPr marL="0" indent="0">
              <a:buNone/>
            </a:pPr>
            <a:endParaRPr lang="tr-TR" sz="2400" dirty="0">
              <a:latin typeface="Book Antiqua" panose="02040602050305030304" pitchFamily="18" charset="0"/>
              <a:cs typeface="Calibri" panose="020F0502020204030204" pitchFamily="34" charset="0"/>
            </a:endParaRPr>
          </a:p>
          <a:p>
            <a:pPr marL="0" indent="0">
              <a:buNone/>
            </a:pPr>
            <a:r>
              <a:rPr lang="tr-TR" sz="2400" dirty="0">
                <a:latin typeface="Book Antiqua" panose="02040602050305030304" pitchFamily="18" charset="0"/>
                <a:cs typeface="Calibri" panose="020F0502020204030204" pitchFamily="34" charset="0"/>
              </a:rPr>
              <a:t>Durmaz, O. S. (2006). Küreselleşme Karşıtı ve Sendika-Dışı Emek Hareketleri. Ankara.</a:t>
            </a:r>
          </a:p>
          <a:p>
            <a:pPr marL="0" indent="0">
              <a:buNone/>
            </a:pPr>
            <a:r>
              <a:rPr lang="tr-TR" sz="2400" dirty="0" err="1">
                <a:latin typeface="Book Antiqua" panose="02040602050305030304" pitchFamily="18" charset="0"/>
                <a:cs typeface="Calibri" panose="020F0502020204030204" pitchFamily="34" charset="0"/>
              </a:rPr>
              <a:t>Petras</a:t>
            </a:r>
            <a:r>
              <a:rPr lang="tr-TR" sz="2400" dirty="0">
                <a:latin typeface="Book Antiqua" panose="02040602050305030304" pitchFamily="18" charset="0"/>
                <a:cs typeface="Calibri" panose="020F0502020204030204" pitchFamily="34" charset="0"/>
              </a:rPr>
              <a:t>, J. (2005, Ağustos 22). </a:t>
            </a:r>
            <a:r>
              <a:rPr lang="tr-TR" sz="2400" dirty="0" err="1">
                <a:latin typeface="Book Antiqua" panose="02040602050305030304" pitchFamily="18" charset="0"/>
                <a:cs typeface="Calibri" panose="020F0502020204030204" pitchFamily="34" charset="0"/>
              </a:rPr>
              <a:t>latinbilgi</a:t>
            </a:r>
            <a:r>
              <a:rPr lang="tr-TR" sz="2400" dirty="0">
                <a:latin typeface="Book Antiqua" panose="02040602050305030304" pitchFamily="18" charset="0"/>
                <a:cs typeface="Calibri" panose="020F0502020204030204" pitchFamily="34" charset="0"/>
              </a:rPr>
              <a:t>. latinbilgi.net: </a:t>
            </a:r>
            <a:r>
              <a:rPr lang="tr-TR" sz="2400" dirty="0">
                <a:latin typeface="Book Antiqua" panose="02040602050305030304" pitchFamily="18" charset="0"/>
                <a:cs typeface="Calibri" panose="020F0502020204030204" pitchFamily="34" charset="0"/>
                <a:hlinkClick r:id="rId3"/>
              </a:rPr>
              <a:t>http://latinbilgi.net/index.php?eylem=yazi_oku&amp;no=238</a:t>
            </a:r>
            <a:endParaRPr lang="tr-TR" sz="2400" dirty="0">
              <a:latin typeface="Book Antiqua" panose="02040602050305030304" pitchFamily="18" charset="0"/>
              <a:cs typeface="Calibri" panose="020F0502020204030204" pitchFamily="34" charset="0"/>
            </a:endParaRPr>
          </a:p>
          <a:p>
            <a:pPr marL="0" indent="0">
              <a:buNone/>
            </a:pPr>
            <a:r>
              <a:rPr lang="tr-TR" sz="2400" dirty="0">
                <a:latin typeface="Book Antiqua" panose="02040602050305030304" pitchFamily="18" charset="0"/>
                <a:cs typeface="Calibri" panose="020F0502020204030204" pitchFamily="34" charset="0"/>
              </a:rPr>
              <a:t> </a:t>
            </a:r>
          </a:p>
          <a:p>
            <a:pPr marL="0" indent="0">
              <a:buNone/>
            </a:pPr>
            <a:r>
              <a:rPr lang="tr-TR" sz="2400" dirty="0">
                <a:latin typeface="Book Antiqua" panose="02040602050305030304" pitchFamily="18" charset="0"/>
                <a:cs typeface="Calibri" panose="020F0502020204030204" pitchFamily="34" charset="0"/>
              </a:rPr>
              <a:t>Yarar, A., &amp; Erbaş, H. (2017). Latin Amerika'da Toplumsal Hareketler ve Kadınlar: </a:t>
            </a:r>
            <a:r>
              <a:rPr lang="tr-TR" sz="2400" dirty="0" err="1">
                <a:latin typeface="Book Antiqua" panose="02040602050305030304" pitchFamily="18" charset="0"/>
                <a:cs typeface="Calibri" panose="020F0502020204030204" pitchFamily="34" charset="0"/>
              </a:rPr>
              <a:t>Zapatista</a:t>
            </a:r>
            <a:r>
              <a:rPr lang="tr-TR" sz="2400" dirty="0">
                <a:latin typeface="Book Antiqua" panose="02040602050305030304" pitchFamily="18" charset="0"/>
                <a:cs typeface="Calibri" panose="020F0502020204030204" pitchFamily="34" charset="0"/>
              </a:rPr>
              <a:t> Örneği. DTCF Dergisi, 1070-1076.</a:t>
            </a:r>
          </a:p>
          <a:p>
            <a:pPr marL="0" indent="0">
              <a:buNone/>
            </a:pPr>
            <a:endParaRPr lang="tr-TR" sz="2400" dirty="0">
              <a:latin typeface="Book Antiqua" panose="02040602050305030304" pitchFamily="18" charset="0"/>
              <a:cs typeface="Calibri" panose="020F0502020204030204" pitchFamily="34" charset="0"/>
            </a:endParaRPr>
          </a:p>
          <a:p>
            <a:endParaRPr lang="en-US" dirty="0"/>
          </a:p>
        </p:txBody>
      </p:sp>
    </p:spTree>
    <p:extLst>
      <p:ext uri="{BB962C8B-B14F-4D97-AF65-F5344CB8AC3E}">
        <p14:creationId xmlns:p14="http://schemas.microsoft.com/office/powerpoint/2010/main" val="10307977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631504" y="2344088"/>
            <a:ext cx="9036496" cy="1477328"/>
          </a:xfrm>
          <a:prstGeom prst="rect">
            <a:avLst/>
          </a:prstGeom>
        </p:spPr>
        <p:txBody>
          <a:bodyPr wrap="square">
            <a:spAutoFit/>
          </a:bodyPr>
          <a:lstStyle/>
          <a:p>
            <a:pPr algn="ctr" defTabSz="457200"/>
            <a:r>
              <a:rPr lang="tr-TR" sz="4500" b="1" dirty="0">
                <a:solidFill>
                  <a:prstClr val="black"/>
                </a:solidFill>
                <a:latin typeface="Times New Roman" panose="02020603050405020304" pitchFamily="18" charset="0"/>
                <a:cs typeface="Times New Roman" panose="02020603050405020304" pitchFamily="18" charset="0"/>
              </a:rPr>
              <a:t>LATİN AMERİKA’DA KÖYLÜLÜK</a:t>
            </a:r>
            <a:endParaRPr lang="en-US" dirty="0">
              <a:solidFill>
                <a:prstClr val="black"/>
              </a:solidFill>
              <a:latin typeface="Calibri" panose="020F0502020204030204"/>
            </a:endParaRPr>
          </a:p>
        </p:txBody>
      </p:sp>
    </p:spTree>
    <p:extLst>
      <p:ext uri="{BB962C8B-B14F-4D97-AF65-F5344CB8AC3E}">
        <p14:creationId xmlns:p14="http://schemas.microsoft.com/office/powerpoint/2010/main" val="20897248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152650" y="365127"/>
            <a:ext cx="7886700" cy="687610"/>
          </a:xfrm>
        </p:spPr>
        <p:txBody>
          <a:bodyPr>
            <a:normAutofit/>
          </a:bodyPr>
          <a:lstStyle/>
          <a:p>
            <a:r>
              <a:rPr lang="tr-TR" sz="3200" b="1" dirty="0">
                <a:latin typeface="Book Antiqua" panose="02040602050305030304" pitchFamily="18" charset="0"/>
                <a:cs typeface="Calibri" panose="020F0502020204030204" pitchFamily="34" charset="0"/>
              </a:rPr>
              <a:t>Latin Amerika’ya Genel Bir Bakış-1</a:t>
            </a:r>
            <a:endParaRPr lang="en-US" sz="3200" b="1" dirty="0">
              <a:latin typeface="Book Antiqua" panose="02040602050305030304" pitchFamily="18" charset="0"/>
              <a:cs typeface="Calibri" panose="020F0502020204030204" pitchFamily="34" charset="0"/>
            </a:endParaRPr>
          </a:p>
        </p:txBody>
      </p:sp>
      <p:sp>
        <p:nvSpPr>
          <p:cNvPr id="3" name="İçerik Yer Tutucusu 2"/>
          <p:cNvSpPr>
            <a:spLocks noGrp="1"/>
          </p:cNvSpPr>
          <p:nvPr>
            <p:ph idx="1"/>
          </p:nvPr>
        </p:nvSpPr>
        <p:spPr>
          <a:xfrm>
            <a:off x="1524000" y="1052736"/>
            <a:ext cx="9144000" cy="5805264"/>
          </a:xfrm>
        </p:spPr>
        <p:txBody>
          <a:bodyPr>
            <a:noAutofit/>
          </a:bodyPr>
          <a:lstStyle/>
          <a:p>
            <a:pPr algn="just"/>
            <a:r>
              <a:rPr lang="tr-TR" sz="2000" dirty="0">
                <a:latin typeface="Book Antiqua" panose="02040602050305030304" pitchFamily="18" charset="0"/>
                <a:cs typeface="Calibri" panose="020F0502020204030204" pitchFamily="34" charset="0"/>
              </a:rPr>
              <a:t>Latin Amerika’daki ülkelerin aynı sömürge devletlerinden çıkmaları onların tarihinin gelişim ve tepki süreçlerini benzer kılıyor. Ülkelerin yaşadığı bazı temel sorunlar uzun süre aynı sömürge içinde kalmalarından kaynaklıdır. Bu benzer süreçlerden geçmeleri sayesinde birbirleriyle etkileşimleri yüksek düzeydedir</a:t>
            </a:r>
            <a:r>
              <a:rPr lang="tr-TR" sz="2000" dirty="0">
                <a:latin typeface="Book Antiqua" panose="02040602050305030304" pitchFamily="18" charset="0"/>
                <a:cs typeface="Calibri" panose="020F0502020204030204" pitchFamily="34" charset="0"/>
              </a:rPr>
              <a:t>.</a:t>
            </a:r>
            <a:endParaRPr lang="tr-TR" sz="2000" dirty="0">
              <a:latin typeface="Book Antiqua" panose="02040602050305030304" pitchFamily="18" charset="0"/>
              <a:cs typeface="Calibri" panose="020F0502020204030204" pitchFamily="34" charset="0"/>
            </a:endParaRPr>
          </a:p>
          <a:p>
            <a:pPr algn="just"/>
            <a:r>
              <a:rPr lang="tr-TR" sz="2000" dirty="0">
                <a:latin typeface="Book Antiqua" panose="02040602050305030304" pitchFamily="18" charset="0"/>
                <a:cs typeface="Calibri" panose="020F0502020204030204" pitchFamily="34" charset="0"/>
              </a:rPr>
              <a:t>Ayaklanmalar, isyanlar, dış müdahaleler, liberalizme karşı mücadeleler farklı zamanlarda </a:t>
            </a:r>
            <a:r>
              <a:rPr lang="tr-TR" sz="2000" dirty="0">
                <a:latin typeface="Book Antiqua" panose="02040602050305030304" pitchFamily="18" charset="0"/>
                <a:cs typeface="Calibri" panose="020F0502020204030204" pitchFamily="34" charset="0"/>
              </a:rPr>
              <a:t>gerçekleşseler de </a:t>
            </a:r>
            <a:r>
              <a:rPr lang="tr-TR" sz="2000" dirty="0">
                <a:latin typeface="Book Antiqua" panose="02040602050305030304" pitchFamily="18" charset="0"/>
                <a:cs typeface="Calibri" panose="020F0502020204030204" pitchFamily="34" charset="0"/>
              </a:rPr>
              <a:t>bu onlar için ortaktır.</a:t>
            </a:r>
            <a:r>
              <a:rPr lang="es-ES" sz="2000" dirty="0">
                <a:latin typeface="Book Antiqua" panose="02040602050305030304" pitchFamily="18" charset="0"/>
                <a:cs typeface="Calibri" panose="020F0502020204030204" pitchFamily="34" charset="0"/>
              </a:rPr>
              <a:t>(Chase-Dunn, Morosin ve Alvarez 13). </a:t>
            </a:r>
            <a:endParaRPr lang="tr-TR" sz="2000" dirty="0">
              <a:latin typeface="Book Antiqua" panose="02040602050305030304" pitchFamily="18" charset="0"/>
              <a:cs typeface="Calibri" panose="020F0502020204030204" pitchFamily="34" charset="0"/>
            </a:endParaRPr>
          </a:p>
          <a:p>
            <a:pPr algn="just"/>
            <a:r>
              <a:rPr lang="tr-TR" sz="2000" dirty="0">
                <a:latin typeface="Book Antiqua" panose="02040602050305030304" pitchFamily="18" charset="0"/>
                <a:cs typeface="Calibri" panose="020F0502020204030204" pitchFamily="34" charset="0"/>
              </a:rPr>
              <a:t>İspanyol sömürgeciliğinin bitmesiyle devletler özerkleşebilse de ulusal toplulukların engeli yeni sömürgeci devletlerdir( ABD, Avrupa ) yani sınır bağımsızlığı oluşsa da bu sefer bir çok yönden yeni bağımlılıklar (ekonomik, siyasi) oluşmuştur. (Yarar &amp; Erbaş, 2017)</a:t>
            </a:r>
          </a:p>
          <a:p>
            <a:endParaRPr lang="en-US" sz="2400" dirty="0">
              <a:latin typeface="Book Antiqua" panose="02040602050305030304" pitchFamily="18" charset="0"/>
              <a:cs typeface="Calibri" panose="020F0502020204030204" pitchFamily="34" charset="0"/>
            </a:endParaRPr>
          </a:p>
        </p:txBody>
      </p:sp>
    </p:spTree>
    <p:extLst>
      <p:ext uri="{BB962C8B-B14F-4D97-AF65-F5344CB8AC3E}">
        <p14:creationId xmlns:p14="http://schemas.microsoft.com/office/powerpoint/2010/main" val="39944226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a:latin typeface="Book Antiqua" panose="02040602050305030304" pitchFamily="18" charset="0"/>
                <a:cs typeface="Calibri" panose="020F0502020204030204" pitchFamily="34" charset="0"/>
              </a:rPr>
              <a:t>Latin Amerika’ya Genel Bir </a:t>
            </a:r>
            <a:r>
              <a:rPr lang="tr-TR" sz="3200" b="1" dirty="0">
                <a:latin typeface="Book Antiqua" panose="02040602050305030304" pitchFamily="18" charset="0"/>
                <a:cs typeface="Calibri" panose="020F0502020204030204" pitchFamily="34" charset="0"/>
              </a:rPr>
              <a:t>Bakış-2</a:t>
            </a:r>
            <a:endParaRPr lang="en-US" sz="3200" b="1" dirty="0">
              <a:latin typeface="Book Antiqua" panose="02040602050305030304" pitchFamily="18" charset="0"/>
              <a:cs typeface="Calibri" panose="020F0502020204030204" pitchFamily="34" charset="0"/>
            </a:endParaRPr>
          </a:p>
        </p:txBody>
      </p:sp>
      <p:sp>
        <p:nvSpPr>
          <p:cNvPr id="3" name="İçerik Yer Tutucusu 2"/>
          <p:cNvSpPr>
            <a:spLocks noGrp="1"/>
          </p:cNvSpPr>
          <p:nvPr>
            <p:ph idx="1"/>
          </p:nvPr>
        </p:nvSpPr>
        <p:spPr>
          <a:xfrm>
            <a:off x="1524000" y="1556793"/>
            <a:ext cx="9144000" cy="5184575"/>
          </a:xfrm>
        </p:spPr>
        <p:txBody>
          <a:bodyPr>
            <a:normAutofit/>
          </a:bodyPr>
          <a:lstStyle/>
          <a:p>
            <a:endParaRPr lang="tr-TR" sz="2000" dirty="0">
              <a:latin typeface="Book Antiqua" panose="02040602050305030304" pitchFamily="18" charset="0"/>
              <a:cs typeface="Calibri" panose="020F0502020204030204" pitchFamily="34" charset="0"/>
            </a:endParaRPr>
          </a:p>
          <a:p>
            <a:pPr algn="just"/>
            <a:r>
              <a:rPr lang="tr-TR" sz="2000" dirty="0">
                <a:latin typeface="Book Antiqua" panose="02040602050305030304" pitchFamily="18" charset="0"/>
                <a:cs typeface="Calibri" panose="020F0502020204030204" pitchFamily="34" charset="0"/>
              </a:rPr>
              <a:t>Yeni sömürgeler sayesinde ülkeler dünyanın serbest piyasa akımına katıldılar.  Serbest ticaret politikaları tarım ürünleri çerçevesinde çizildi (Ör; Şili’de buğday, Brezilya’da kahve vb.). Liberal politikalar yüzünden iç sanayi gelişemedi ve gerçekte ihtiyaç olan ürünlerde dışardan alım yapmak zorunda kaldılar.  </a:t>
            </a:r>
            <a:endParaRPr lang="tr-TR" sz="2000" dirty="0">
              <a:latin typeface="Book Antiqua" panose="02040602050305030304" pitchFamily="18" charset="0"/>
              <a:cs typeface="Calibri" panose="020F0502020204030204" pitchFamily="34" charset="0"/>
            </a:endParaRPr>
          </a:p>
          <a:p>
            <a:pPr algn="just"/>
            <a:endParaRPr lang="tr-TR" sz="2000" dirty="0">
              <a:latin typeface="Book Antiqua" panose="02040602050305030304" pitchFamily="18" charset="0"/>
              <a:cs typeface="Calibri" panose="020F0502020204030204" pitchFamily="34" charset="0"/>
            </a:endParaRPr>
          </a:p>
          <a:p>
            <a:pPr algn="just"/>
            <a:r>
              <a:rPr lang="tr-TR" sz="2000" dirty="0">
                <a:latin typeface="Book Antiqua" panose="02040602050305030304" pitchFamily="18" charset="0"/>
                <a:cs typeface="Calibri" panose="020F0502020204030204" pitchFamily="34" charset="0"/>
              </a:rPr>
              <a:t>Dünyadaki Ekonomik Krizle (29 krizi) beraber ekonomik olarak zora düştüler. Çoğu Latin Amerika ülkesi yakın aralıklarla dış borçlarını ödeyemez duruma geldiler. Ülkelerin içlerindeki sarsıntılarla yeni dönem ekonomik politika yolu açıldı. </a:t>
            </a:r>
          </a:p>
          <a:p>
            <a:pPr algn="just"/>
            <a:endParaRPr lang="tr-TR" sz="2000" dirty="0">
              <a:latin typeface="Book Antiqua" panose="02040602050305030304" pitchFamily="18" charset="0"/>
              <a:cs typeface="Calibri" panose="020F0502020204030204" pitchFamily="34" charset="0"/>
            </a:endParaRPr>
          </a:p>
          <a:p>
            <a:pPr algn="just"/>
            <a:r>
              <a:rPr lang="tr-TR" sz="2000" dirty="0">
                <a:latin typeface="Book Antiqua" panose="02040602050305030304" pitchFamily="18" charset="0"/>
                <a:cs typeface="Calibri" panose="020F0502020204030204" pitchFamily="34" charset="0"/>
              </a:rPr>
              <a:t>Devletler ekonomiye el attı ve birikim sürecine-ithal </a:t>
            </a:r>
            <a:r>
              <a:rPr lang="tr-TR" sz="2000" dirty="0" err="1">
                <a:latin typeface="Book Antiqua" panose="02040602050305030304" pitchFamily="18" charset="0"/>
                <a:cs typeface="Calibri" panose="020F0502020204030204" pitchFamily="34" charset="0"/>
              </a:rPr>
              <a:t>ikameciliğe</a:t>
            </a:r>
            <a:r>
              <a:rPr lang="tr-TR" sz="2000" dirty="0">
                <a:latin typeface="Book Antiqua" panose="02040602050305030304" pitchFamily="18" charset="0"/>
                <a:cs typeface="Calibri" panose="020F0502020204030204" pitchFamily="34" charset="0"/>
              </a:rPr>
              <a:t>- girdi (70’lere doğru). Bir anlamda yerli piyasanın gelişmesi ve dışardan alım sınırlanmaya çalışıldı. Bu süreç 1980’lere kadar sürmüştür.</a:t>
            </a:r>
          </a:p>
          <a:p>
            <a:endParaRPr lang="en-US" sz="2000" dirty="0">
              <a:latin typeface="Book Antiqua" panose="02040602050305030304" pitchFamily="18" charset="0"/>
              <a:cs typeface="Calibri" panose="020F0502020204030204" pitchFamily="34" charset="0"/>
            </a:endParaRPr>
          </a:p>
        </p:txBody>
      </p:sp>
    </p:spTree>
    <p:extLst>
      <p:ext uri="{BB962C8B-B14F-4D97-AF65-F5344CB8AC3E}">
        <p14:creationId xmlns:p14="http://schemas.microsoft.com/office/powerpoint/2010/main" val="16283337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152650" y="365127"/>
            <a:ext cx="7886700" cy="759618"/>
          </a:xfrm>
        </p:spPr>
        <p:txBody>
          <a:bodyPr>
            <a:normAutofit/>
          </a:bodyPr>
          <a:lstStyle/>
          <a:p>
            <a:r>
              <a:rPr lang="tr-TR" sz="3200" b="1" dirty="0">
                <a:latin typeface="Book Antiqua" panose="02040602050305030304" pitchFamily="18" charset="0"/>
                <a:cs typeface="Calibri" panose="020F0502020204030204" pitchFamily="34" charset="0"/>
              </a:rPr>
              <a:t>1980’ler Sonrası EkonomiPolitikaları-1</a:t>
            </a:r>
            <a:endParaRPr lang="en-US" sz="3200" b="1" dirty="0">
              <a:latin typeface="Book Antiqua" panose="02040602050305030304" pitchFamily="18" charset="0"/>
              <a:cs typeface="Calibri" panose="020F0502020204030204" pitchFamily="34" charset="0"/>
            </a:endParaRPr>
          </a:p>
        </p:txBody>
      </p:sp>
      <p:sp>
        <p:nvSpPr>
          <p:cNvPr id="3" name="İçerik Yer Tutucusu 2"/>
          <p:cNvSpPr>
            <a:spLocks noGrp="1"/>
          </p:cNvSpPr>
          <p:nvPr>
            <p:ph idx="1"/>
          </p:nvPr>
        </p:nvSpPr>
        <p:spPr>
          <a:xfrm>
            <a:off x="1415480" y="1340769"/>
            <a:ext cx="9252520" cy="5517231"/>
          </a:xfrm>
        </p:spPr>
        <p:txBody>
          <a:bodyPr>
            <a:normAutofit fontScale="85000" lnSpcReduction="20000"/>
          </a:bodyPr>
          <a:lstStyle/>
          <a:p>
            <a:pPr algn="just"/>
            <a:r>
              <a:rPr lang="tr-TR" sz="2400" dirty="0">
                <a:latin typeface="Book Antiqua" panose="02040602050305030304" pitchFamily="18" charset="0"/>
                <a:cs typeface="Calibri" panose="020F0502020204030204" pitchFamily="34" charset="0"/>
              </a:rPr>
              <a:t>80’lerden sonra devletçilik arka planda kaldı, Latin Amerika’yı sert otoriteler yönetmeye başladı. Soğuk Savaş yıllarında bu durum gözlenir duruma geldi. 70’lerde uygulanan ithal ikameci politikalar yüzünden ekonominin tıkanması sosyal açıdan da toplumu zor duruma soktu.</a:t>
            </a:r>
          </a:p>
          <a:p>
            <a:pPr algn="just"/>
            <a:endParaRPr lang="tr-TR" sz="2400" dirty="0">
              <a:latin typeface="Book Antiqua" panose="02040602050305030304" pitchFamily="18" charset="0"/>
              <a:cs typeface="Calibri" panose="020F0502020204030204" pitchFamily="34" charset="0"/>
            </a:endParaRPr>
          </a:p>
          <a:p>
            <a:pPr algn="just"/>
            <a:r>
              <a:rPr lang="tr-TR" sz="2400" dirty="0">
                <a:latin typeface="Book Antiqua" panose="02040602050305030304" pitchFamily="18" charset="0"/>
                <a:cs typeface="Calibri" panose="020F0502020204030204" pitchFamily="34" charset="0"/>
              </a:rPr>
              <a:t>82’de borç krizleri yaşandı ve ABD’yle yardım politikası güdüldü. Yardım yapılabilmesi için liberallik ön plana çıktı ve devlet kendi isteğiyle özel sektörün yolunu </a:t>
            </a:r>
            <a:r>
              <a:rPr lang="tr-TR" sz="2400" dirty="0">
                <a:latin typeface="Book Antiqua" panose="02040602050305030304" pitchFamily="18" charset="0"/>
                <a:cs typeface="Calibri" panose="020F0502020204030204" pitchFamily="34" charset="0"/>
              </a:rPr>
              <a:t>açtı.</a:t>
            </a:r>
          </a:p>
          <a:p>
            <a:pPr algn="just"/>
            <a:endParaRPr lang="tr-TR" sz="2400" dirty="0">
              <a:latin typeface="Book Antiqua" panose="02040602050305030304" pitchFamily="18" charset="0"/>
              <a:cs typeface="Calibri" panose="020F0502020204030204" pitchFamily="34" charset="0"/>
            </a:endParaRPr>
          </a:p>
          <a:p>
            <a:pPr algn="just"/>
            <a:r>
              <a:rPr lang="tr-TR" sz="2400" dirty="0">
                <a:latin typeface="Book Antiqua" panose="02040602050305030304" pitchFamily="18" charset="0"/>
                <a:cs typeface="Calibri" panose="020F0502020204030204" pitchFamily="34" charset="0"/>
              </a:rPr>
              <a:t>Uygulanmaya başlanan </a:t>
            </a:r>
            <a:r>
              <a:rPr lang="tr-TR" sz="2400" dirty="0" err="1">
                <a:latin typeface="Book Antiqua" panose="02040602050305030304" pitchFamily="18" charset="0"/>
                <a:cs typeface="Calibri" panose="020F0502020204030204" pitchFamily="34" charset="0"/>
              </a:rPr>
              <a:t>neo</a:t>
            </a:r>
            <a:r>
              <a:rPr lang="tr-TR" sz="2400" dirty="0">
                <a:latin typeface="Book Antiqua" panose="02040602050305030304" pitchFamily="18" charset="0"/>
                <a:cs typeface="Calibri" panose="020F0502020204030204" pitchFamily="34" charset="0"/>
              </a:rPr>
              <a:t>-liberalizm 90’larda Latin Amerika’nın bütün ülkelerinde hakim ideolojiydi. Bu yolla ekonomisini düzenleyen ülkeler IMF(Uluslararası Para Fonu) borçlarıyla krizden çıkabildiler. Karşılığı olarak </a:t>
            </a:r>
            <a:r>
              <a:rPr lang="tr-TR" sz="2400" dirty="0" err="1">
                <a:latin typeface="Book Antiqua" panose="02040602050305030304" pitchFamily="18" charset="0"/>
                <a:cs typeface="Calibri" panose="020F0502020204030204" pitchFamily="34" charset="0"/>
              </a:rPr>
              <a:t>neo</a:t>
            </a:r>
            <a:r>
              <a:rPr lang="tr-TR" sz="2400" dirty="0">
                <a:latin typeface="Book Antiqua" panose="02040602050305030304" pitchFamily="18" charset="0"/>
                <a:cs typeface="Calibri" panose="020F0502020204030204" pitchFamily="34" charset="0"/>
              </a:rPr>
              <a:t>-liberalleşmeyi, özel sektörleşmeyi desteklemek zorunda kaldılar. İşçi sınıfının, topraksız köylülerin geçim sıkıntıları politikaların olumsuz yönü denebilir.</a:t>
            </a:r>
          </a:p>
          <a:p>
            <a:pPr algn="just"/>
            <a:endParaRPr lang="tr-TR" sz="2400" dirty="0">
              <a:latin typeface="Book Antiqua" panose="02040602050305030304" pitchFamily="18" charset="0"/>
              <a:cs typeface="Calibri" panose="020F0502020204030204" pitchFamily="34" charset="0"/>
            </a:endParaRPr>
          </a:p>
          <a:p>
            <a:pPr algn="just"/>
            <a:r>
              <a:rPr lang="tr-TR" sz="2400" dirty="0" err="1">
                <a:latin typeface="Book Antiqua" panose="02040602050305030304" pitchFamily="18" charset="0"/>
                <a:cs typeface="Calibri" panose="020F0502020204030204" pitchFamily="34" charset="0"/>
              </a:rPr>
              <a:t>Neoliberalizm</a:t>
            </a:r>
            <a:r>
              <a:rPr lang="tr-TR" sz="2400" dirty="0">
                <a:latin typeface="Book Antiqua" panose="02040602050305030304" pitchFamily="18" charset="0"/>
                <a:cs typeface="Calibri" panose="020F0502020204030204" pitchFamily="34" charset="0"/>
              </a:rPr>
              <a:t> sayesinde toplumdaki eşitsizlik köklendi. Bu süreçte küçük işletmeciler dış sermayeyle yarışamayınca yok oldular. Bir çok insan işsiz kaldı ya da düşük ücrete razı olmak zorunda kaldılar. Bu yönden bakıldığında dış borçları kapatmak için gidilen serbestleşme sosyal hayatı zora soktu.</a:t>
            </a:r>
          </a:p>
          <a:p>
            <a:endParaRPr lang="en-US" sz="2000" dirty="0">
              <a:latin typeface="Book Antiqua" panose="02040602050305030304" pitchFamily="18" charset="0"/>
              <a:cs typeface="Calibri" panose="020F0502020204030204" pitchFamily="34" charset="0"/>
            </a:endParaRPr>
          </a:p>
        </p:txBody>
      </p:sp>
    </p:spTree>
    <p:extLst>
      <p:ext uri="{BB962C8B-B14F-4D97-AF65-F5344CB8AC3E}">
        <p14:creationId xmlns:p14="http://schemas.microsoft.com/office/powerpoint/2010/main" val="38686218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a:latin typeface="Book Antiqua" panose="02040602050305030304" pitchFamily="18" charset="0"/>
                <a:cs typeface="Calibri" panose="020F0502020204030204" pitchFamily="34" charset="0"/>
              </a:rPr>
              <a:t>80’ler Sonrası Ekonomi Politikaları-2</a:t>
            </a:r>
            <a:endParaRPr lang="en-US" sz="3200" b="1" dirty="0">
              <a:latin typeface="Book Antiqua" panose="02040602050305030304" pitchFamily="18" charset="0"/>
              <a:cs typeface="Calibri" panose="020F0502020204030204" pitchFamily="34" charset="0"/>
            </a:endParaRPr>
          </a:p>
        </p:txBody>
      </p:sp>
      <p:sp>
        <p:nvSpPr>
          <p:cNvPr id="3" name="İçerik Yer Tutucusu 2"/>
          <p:cNvSpPr>
            <a:spLocks noGrp="1"/>
          </p:cNvSpPr>
          <p:nvPr>
            <p:ph idx="1"/>
          </p:nvPr>
        </p:nvSpPr>
        <p:spPr>
          <a:xfrm>
            <a:off x="1524000" y="1484785"/>
            <a:ext cx="9144000" cy="5373215"/>
          </a:xfrm>
        </p:spPr>
        <p:txBody>
          <a:bodyPr>
            <a:normAutofit/>
          </a:bodyPr>
          <a:lstStyle/>
          <a:p>
            <a:pPr algn="just"/>
            <a:r>
              <a:rPr lang="tr-TR" sz="2000" dirty="0">
                <a:latin typeface="Book Antiqua" panose="02040602050305030304" pitchFamily="18" charset="0"/>
                <a:cs typeface="Calibri" panose="020F0502020204030204" pitchFamily="34" charset="0"/>
              </a:rPr>
              <a:t>80’lerden sonra devletçilik arka planda kaldı, Latin Amerika’yı sert otoriteler yönetmeye başladı. Soğuk Savaş yıllarında bu durum gözlenir duruma geldi. 70’lerde uygulanan ithal ikameci politikalar yüzünden ekonominin tıkanması sosyal açıdan da toplumu zor duruma soktu</a:t>
            </a:r>
            <a:r>
              <a:rPr lang="tr-TR" sz="2000" dirty="0">
                <a:latin typeface="Book Antiqua" panose="02040602050305030304" pitchFamily="18" charset="0"/>
                <a:cs typeface="Calibri" panose="020F0502020204030204" pitchFamily="34" charset="0"/>
              </a:rPr>
              <a:t>.</a:t>
            </a:r>
            <a:endParaRPr lang="tr-TR" sz="2000" dirty="0">
              <a:latin typeface="Book Antiqua" panose="02040602050305030304" pitchFamily="18" charset="0"/>
              <a:cs typeface="Calibri" panose="020F0502020204030204" pitchFamily="34" charset="0"/>
            </a:endParaRPr>
          </a:p>
          <a:p>
            <a:pPr algn="just"/>
            <a:r>
              <a:rPr lang="tr-TR" sz="2000" dirty="0">
                <a:latin typeface="Book Antiqua" panose="02040602050305030304" pitchFamily="18" charset="0"/>
                <a:cs typeface="Calibri" panose="020F0502020204030204" pitchFamily="34" charset="0"/>
              </a:rPr>
              <a:t>82’de borç krizleri yaşandı ve ABD’yle yardım politikası güdüldü. Yardım yapılabilmesi için liberallik ön plana çıktı ve devlet kendi isteğiyle özel sektörün yolunu </a:t>
            </a:r>
            <a:r>
              <a:rPr lang="tr-TR" sz="2000" dirty="0">
                <a:latin typeface="Book Antiqua" panose="02040602050305030304" pitchFamily="18" charset="0"/>
                <a:cs typeface="Calibri" panose="020F0502020204030204" pitchFamily="34" charset="0"/>
              </a:rPr>
              <a:t>açtı.</a:t>
            </a:r>
            <a:endParaRPr lang="tr-TR" sz="2000" dirty="0">
              <a:latin typeface="Book Antiqua" panose="02040602050305030304" pitchFamily="18" charset="0"/>
              <a:cs typeface="Calibri" panose="020F0502020204030204" pitchFamily="34" charset="0"/>
            </a:endParaRPr>
          </a:p>
          <a:p>
            <a:pPr algn="just"/>
            <a:r>
              <a:rPr lang="tr-TR" sz="2000" dirty="0">
                <a:latin typeface="Book Antiqua" panose="02040602050305030304" pitchFamily="18" charset="0"/>
                <a:cs typeface="Calibri" panose="020F0502020204030204" pitchFamily="34" charset="0"/>
              </a:rPr>
              <a:t>Uygulanmaya başlanan </a:t>
            </a:r>
            <a:r>
              <a:rPr lang="tr-TR" sz="2000" dirty="0" err="1">
                <a:latin typeface="Book Antiqua" panose="02040602050305030304" pitchFamily="18" charset="0"/>
                <a:cs typeface="Calibri" panose="020F0502020204030204" pitchFamily="34" charset="0"/>
              </a:rPr>
              <a:t>neo</a:t>
            </a:r>
            <a:r>
              <a:rPr lang="tr-TR" sz="2000" dirty="0">
                <a:latin typeface="Book Antiqua" panose="02040602050305030304" pitchFamily="18" charset="0"/>
                <a:cs typeface="Calibri" panose="020F0502020204030204" pitchFamily="34" charset="0"/>
              </a:rPr>
              <a:t>-liberalizm 90’larda Latin Amerika’nın bütün ülkelerinde hakim ideolojiydi. Bu yolla ekonomisini düzenleyen ülkeler IMF(Uluslararası Para Fonu) borçlarıyla krizden çıkabildiler. Karşılığı olarak </a:t>
            </a:r>
            <a:r>
              <a:rPr lang="tr-TR" sz="2000" dirty="0" err="1">
                <a:latin typeface="Book Antiqua" panose="02040602050305030304" pitchFamily="18" charset="0"/>
                <a:cs typeface="Calibri" panose="020F0502020204030204" pitchFamily="34" charset="0"/>
              </a:rPr>
              <a:t>neo</a:t>
            </a:r>
            <a:r>
              <a:rPr lang="tr-TR" sz="2000" dirty="0">
                <a:latin typeface="Book Antiqua" panose="02040602050305030304" pitchFamily="18" charset="0"/>
                <a:cs typeface="Calibri" panose="020F0502020204030204" pitchFamily="34" charset="0"/>
              </a:rPr>
              <a:t>-liberalleşmeyi, özel sektörleşmeyi desteklemek zorunda kaldılar. İşçi sınıfının, topraksız köylülerin geçim sıkıntıları politikaların olumsuz yönü denebilir.</a:t>
            </a:r>
          </a:p>
          <a:p>
            <a:endParaRPr lang="en-US" sz="2000" dirty="0">
              <a:latin typeface="Book Antiqua" panose="02040602050305030304" pitchFamily="18" charset="0"/>
              <a:cs typeface="Calibri" panose="020F0502020204030204" pitchFamily="34" charset="0"/>
            </a:endParaRPr>
          </a:p>
        </p:txBody>
      </p:sp>
    </p:spTree>
    <p:extLst>
      <p:ext uri="{BB962C8B-B14F-4D97-AF65-F5344CB8AC3E}">
        <p14:creationId xmlns:p14="http://schemas.microsoft.com/office/powerpoint/2010/main" val="13770145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a:latin typeface="Book Antiqua" panose="02040602050305030304" pitchFamily="18" charset="0"/>
                <a:cs typeface="Calibri" panose="020F0502020204030204" pitchFamily="34" charset="0"/>
              </a:rPr>
              <a:t>Derinleşen Eşitsizlikler ve Sonuçları</a:t>
            </a:r>
            <a:endParaRPr lang="en-US" sz="3200" b="1" dirty="0">
              <a:latin typeface="Book Antiqua" panose="02040602050305030304" pitchFamily="18" charset="0"/>
              <a:cs typeface="Calibri" panose="020F0502020204030204" pitchFamily="34" charset="0"/>
            </a:endParaRPr>
          </a:p>
        </p:txBody>
      </p:sp>
      <p:sp>
        <p:nvSpPr>
          <p:cNvPr id="3" name="İçerik Yer Tutucusu 2"/>
          <p:cNvSpPr>
            <a:spLocks noGrp="1"/>
          </p:cNvSpPr>
          <p:nvPr>
            <p:ph idx="1"/>
          </p:nvPr>
        </p:nvSpPr>
        <p:spPr>
          <a:xfrm>
            <a:off x="1524000" y="1825625"/>
            <a:ext cx="9144000" cy="5032375"/>
          </a:xfrm>
        </p:spPr>
        <p:txBody>
          <a:bodyPr/>
          <a:lstStyle/>
          <a:p>
            <a:pPr algn="just"/>
            <a:r>
              <a:rPr lang="tr-TR" sz="2000" dirty="0" err="1">
                <a:latin typeface="Book Antiqua" panose="02040602050305030304" pitchFamily="18" charset="0"/>
                <a:cs typeface="Calibri" panose="020F0502020204030204" pitchFamily="34" charset="0"/>
              </a:rPr>
              <a:t>Neoliberalizm</a:t>
            </a:r>
            <a:r>
              <a:rPr lang="tr-TR" sz="2000" dirty="0">
                <a:latin typeface="Book Antiqua" panose="02040602050305030304" pitchFamily="18" charset="0"/>
                <a:cs typeface="Calibri" panose="020F0502020204030204" pitchFamily="34" charset="0"/>
              </a:rPr>
              <a:t> sayesinde </a:t>
            </a:r>
            <a:r>
              <a:rPr lang="tr-TR" sz="2000" b="1" dirty="0">
                <a:latin typeface="Book Antiqua" panose="02040602050305030304" pitchFamily="18" charset="0"/>
                <a:cs typeface="Calibri" panose="020F0502020204030204" pitchFamily="34" charset="0"/>
              </a:rPr>
              <a:t>toplumdaki eşitsizlik köklendi</a:t>
            </a:r>
            <a:r>
              <a:rPr lang="tr-TR" sz="2000" dirty="0">
                <a:latin typeface="Book Antiqua" panose="02040602050305030304" pitchFamily="18" charset="0"/>
                <a:cs typeface="Calibri" panose="020F0502020204030204" pitchFamily="34" charset="0"/>
              </a:rPr>
              <a:t>. Bu süreçte küçük işletmeciler dış sermayeyle yarışamayınca yok oldular. Bir çok insan işsiz kaldı ya da düşük ücrete razı olmak zorunda kaldılar. Bu yönden bakıldığında dış borçları kapatmak için gidilen serbestleşme sosyal hayatı zora soktu.</a:t>
            </a:r>
          </a:p>
          <a:p>
            <a:pPr algn="just"/>
            <a:endParaRPr lang="tr-TR" sz="2000" dirty="0">
              <a:latin typeface="Book Antiqua" panose="02040602050305030304" pitchFamily="18" charset="0"/>
              <a:cs typeface="Calibri" panose="020F0502020204030204" pitchFamily="34" charset="0"/>
            </a:endParaRPr>
          </a:p>
          <a:p>
            <a:pPr algn="just"/>
            <a:r>
              <a:rPr lang="tr-TR" sz="2000" dirty="0">
                <a:latin typeface="Book Antiqua" panose="02040602050305030304" pitchFamily="18" charset="0"/>
                <a:cs typeface="Calibri" panose="020F0502020204030204" pitchFamily="34" charset="0"/>
              </a:rPr>
              <a:t>Bu politikaların neden olduğu diğer bir şeyde toplumsal hareketler oldu( Brezilya MST, Bolivya </a:t>
            </a:r>
            <a:r>
              <a:rPr lang="tr-TR" sz="2000" dirty="0" err="1">
                <a:latin typeface="Book Antiqua" panose="02040602050305030304" pitchFamily="18" charset="0"/>
                <a:cs typeface="Calibri" panose="020F0502020204030204" pitchFamily="34" charset="0"/>
              </a:rPr>
              <a:t>Cocaleroz</a:t>
            </a:r>
            <a:r>
              <a:rPr lang="tr-TR" sz="2000" dirty="0">
                <a:latin typeface="Book Antiqua" panose="02040602050305030304" pitchFamily="18" charset="0"/>
                <a:cs typeface="Calibri" panose="020F0502020204030204" pitchFamily="34" charset="0"/>
              </a:rPr>
              <a:t>, Meksika </a:t>
            </a:r>
            <a:r>
              <a:rPr lang="tr-TR" sz="2000" dirty="0" err="1">
                <a:latin typeface="Book Antiqua" panose="02040602050305030304" pitchFamily="18" charset="0"/>
                <a:cs typeface="Calibri" panose="020F0502020204030204" pitchFamily="34" charset="0"/>
              </a:rPr>
              <a:t>Zapatista</a:t>
            </a:r>
            <a:r>
              <a:rPr lang="tr-TR" sz="2000" dirty="0">
                <a:latin typeface="Book Antiqua" panose="02040602050305030304" pitchFamily="18" charset="0"/>
                <a:cs typeface="Calibri" panose="020F0502020204030204" pitchFamily="34" charset="0"/>
              </a:rPr>
              <a:t> vs.). İstihdam politikaları, köylülerin </a:t>
            </a:r>
            <a:r>
              <a:rPr lang="tr-TR" sz="2000" dirty="0" err="1">
                <a:latin typeface="Book Antiqua" panose="02040602050305030304" pitchFamily="18" charset="0"/>
                <a:cs typeface="Calibri" panose="020F0502020204030204" pitchFamily="34" charset="0"/>
              </a:rPr>
              <a:t>topraksızlaştırılması</a:t>
            </a:r>
            <a:r>
              <a:rPr lang="tr-TR" sz="2000" dirty="0">
                <a:latin typeface="Book Antiqua" panose="02040602050305030304" pitchFamily="18" charset="0"/>
                <a:cs typeface="Calibri" panose="020F0502020204030204" pitchFamily="34" charset="0"/>
              </a:rPr>
              <a:t>, kentli işçilerin haklarının olmaması gibi etmenler kolektif yönelimi artırdı.  Birleşerek daha büyük hareketlere sebep oldular. ( </a:t>
            </a:r>
            <a:r>
              <a:rPr lang="tr-TR" sz="2000" dirty="0" err="1">
                <a:latin typeface="Book Antiqua" panose="02040602050305030304" pitchFamily="18" charset="0"/>
                <a:cs typeface="Calibri" panose="020F0502020204030204" pitchFamily="34" charset="0"/>
              </a:rPr>
              <a:t>akt</a:t>
            </a:r>
            <a:r>
              <a:rPr lang="tr-TR" sz="2000" dirty="0">
                <a:latin typeface="Book Antiqua" panose="02040602050305030304" pitchFamily="18" charset="0"/>
                <a:cs typeface="Calibri" panose="020F0502020204030204" pitchFamily="34" charset="0"/>
              </a:rPr>
              <a:t>. Yarar &amp; Erbaş, 2017)</a:t>
            </a:r>
          </a:p>
          <a:p>
            <a:endParaRPr lang="en-US" sz="2000" dirty="0">
              <a:latin typeface="Book Antiqua" panose="02040602050305030304" pitchFamily="18" charset="0"/>
              <a:cs typeface="Calibri" panose="020F0502020204030204" pitchFamily="34" charset="0"/>
            </a:endParaRPr>
          </a:p>
        </p:txBody>
      </p:sp>
    </p:spTree>
    <p:extLst>
      <p:ext uri="{BB962C8B-B14F-4D97-AF65-F5344CB8AC3E}">
        <p14:creationId xmlns:p14="http://schemas.microsoft.com/office/powerpoint/2010/main" val="32119449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152650" y="365127"/>
            <a:ext cx="7886700" cy="975642"/>
          </a:xfrm>
        </p:spPr>
        <p:txBody>
          <a:bodyPr>
            <a:normAutofit/>
          </a:bodyPr>
          <a:lstStyle/>
          <a:p>
            <a:r>
              <a:rPr lang="tr-TR" sz="3200" b="1" dirty="0">
                <a:latin typeface="Book Antiqua" panose="02040602050305030304" pitchFamily="18" charset="0"/>
                <a:cs typeface="Calibri" panose="020F0502020204030204" pitchFamily="34" charset="0"/>
              </a:rPr>
              <a:t>Kırsal Mücadeleler-1</a:t>
            </a:r>
            <a:endParaRPr lang="en-US" sz="3200" dirty="0">
              <a:latin typeface="Book Antiqua" panose="02040602050305030304" pitchFamily="18" charset="0"/>
              <a:cs typeface="Calibri" panose="020F0502020204030204" pitchFamily="34" charset="0"/>
            </a:endParaRPr>
          </a:p>
        </p:txBody>
      </p:sp>
      <p:sp>
        <p:nvSpPr>
          <p:cNvPr id="3" name="İçerik Yer Tutucusu 2"/>
          <p:cNvSpPr>
            <a:spLocks noGrp="1"/>
          </p:cNvSpPr>
          <p:nvPr>
            <p:ph idx="1"/>
          </p:nvPr>
        </p:nvSpPr>
        <p:spPr>
          <a:xfrm>
            <a:off x="1343472" y="1340770"/>
            <a:ext cx="9324528" cy="5517230"/>
          </a:xfrm>
        </p:spPr>
        <p:txBody>
          <a:bodyPr>
            <a:normAutofit/>
          </a:bodyPr>
          <a:lstStyle/>
          <a:p>
            <a:pPr algn="just"/>
            <a:r>
              <a:rPr lang="tr-TR" sz="2000" dirty="0">
                <a:latin typeface="Book Antiqua" panose="02040602050305030304" pitchFamily="18" charset="0"/>
                <a:cs typeface="Calibri" panose="020F0502020204030204" pitchFamily="34" charset="0"/>
              </a:rPr>
              <a:t>Latin Amerika’daki çoğu köylü hareketi ulusal-uluslararası mücadelelere katılırlar. İnsan hakları üzerinden eyleme geçmeleri onların siyasi rejime kafa tutmasında önemlidir( Ör; Bolivya’daki </a:t>
            </a:r>
            <a:r>
              <a:rPr lang="tr-TR" sz="2000" dirty="0" err="1">
                <a:latin typeface="Book Antiqua" panose="02040602050305030304" pitchFamily="18" charset="0"/>
                <a:cs typeface="Calibri" panose="020F0502020204030204" pitchFamily="34" charset="0"/>
              </a:rPr>
              <a:t>kako</a:t>
            </a:r>
            <a:r>
              <a:rPr lang="tr-TR" sz="2000" dirty="0">
                <a:latin typeface="Book Antiqua" panose="02040602050305030304" pitchFamily="18" charset="0"/>
                <a:cs typeface="Calibri" panose="020F0502020204030204" pitchFamily="34" charset="0"/>
              </a:rPr>
              <a:t> işçileri).</a:t>
            </a:r>
          </a:p>
          <a:p>
            <a:pPr marL="0" indent="0" algn="just">
              <a:buNone/>
            </a:pPr>
            <a:endParaRPr lang="tr-TR" sz="2000" dirty="0">
              <a:latin typeface="Book Antiqua" panose="02040602050305030304" pitchFamily="18" charset="0"/>
              <a:cs typeface="Calibri" panose="020F0502020204030204" pitchFamily="34" charset="0"/>
            </a:endParaRPr>
          </a:p>
          <a:p>
            <a:pPr algn="just"/>
            <a:r>
              <a:rPr lang="tr-TR" sz="2000" dirty="0">
                <a:latin typeface="Book Antiqua" panose="02040602050305030304" pitchFamily="18" charset="0"/>
                <a:cs typeface="Calibri" panose="020F0502020204030204" pitchFamily="34" charset="0"/>
              </a:rPr>
              <a:t>Siyasi baskılarda, politik değişimlerde köylü hareketleri direnişten savunmaya geçebilirler. Genelde kitleselleşebilirler ve bunu rejime karşı kullanma eğilimindedirler.</a:t>
            </a:r>
          </a:p>
          <a:p>
            <a:pPr algn="just"/>
            <a:endParaRPr lang="tr-TR" sz="2000" dirty="0">
              <a:latin typeface="Book Antiqua" panose="02040602050305030304" pitchFamily="18" charset="0"/>
              <a:cs typeface="Calibri" panose="020F0502020204030204" pitchFamily="34" charset="0"/>
            </a:endParaRPr>
          </a:p>
          <a:p>
            <a:pPr algn="just"/>
            <a:r>
              <a:rPr lang="tr-TR" sz="2000" dirty="0">
                <a:latin typeface="Book Antiqua" panose="02040602050305030304" pitchFamily="18" charset="0"/>
                <a:cs typeface="Calibri" panose="020F0502020204030204" pitchFamily="34" charset="0"/>
              </a:rPr>
              <a:t>Köylü hareketlerinin bazıları direkt siyasetin içerisinde bulunur. Bolivya, Meksika, Brezilya gibi ülkelerin hareketleri  Amerikalar Arası Serbest Ticaret Anlaşması(ALCA)’ya karşı dururlar.</a:t>
            </a:r>
          </a:p>
          <a:p>
            <a:pPr algn="just"/>
            <a:endParaRPr lang="tr-TR" sz="2000" dirty="0">
              <a:latin typeface="Book Antiqua" panose="02040602050305030304" pitchFamily="18" charset="0"/>
              <a:cs typeface="Calibri" panose="020F0502020204030204" pitchFamily="34" charset="0"/>
            </a:endParaRPr>
          </a:p>
          <a:p>
            <a:pPr algn="just"/>
            <a:r>
              <a:rPr lang="tr-TR" sz="2000" dirty="0">
                <a:latin typeface="Book Antiqua" panose="02040602050305030304" pitchFamily="18" charset="0"/>
                <a:cs typeface="Calibri" panose="020F0502020204030204" pitchFamily="34" charset="0"/>
              </a:rPr>
              <a:t>Aynı zamanda </a:t>
            </a:r>
            <a:r>
              <a:rPr lang="tr-TR" sz="2000" dirty="0" err="1">
                <a:latin typeface="Book Antiqua" panose="02040602050305030304" pitchFamily="18" charset="0"/>
                <a:cs typeface="Calibri" panose="020F0502020204030204" pitchFamily="34" charset="0"/>
              </a:rPr>
              <a:t>terminatör</a:t>
            </a:r>
            <a:r>
              <a:rPr lang="tr-TR" sz="2000" dirty="0">
                <a:latin typeface="Book Antiqua" panose="02040602050305030304" pitchFamily="18" charset="0"/>
                <a:cs typeface="Calibri" panose="020F0502020204030204" pitchFamily="34" charset="0"/>
              </a:rPr>
              <a:t> tohum(</a:t>
            </a:r>
            <a:r>
              <a:rPr lang="tr-TR" sz="2000" dirty="0" err="1">
                <a:latin typeface="Book Antiqua" panose="02040602050305030304" pitchFamily="18" charset="0"/>
                <a:cs typeface="Calibri" panose="020F0502020204030204" pitchFamily="34" charset="0"/>
              </a:rPr>
              <a:t>Monsanto’nun</a:t>
            </a:r>
            <a:r>
              <a:rPr lang="tr-TR" sz="2000" dirty="0">
                <a:latin typeface="Book Antiqua" panose="02040602050305030304" pitchFamily="18" charset="0"/>
                <a:cs typeface="Calibri" panose="020F0502020204030204" pitchFamily="34" charset="0"/>
              </a:rPr>
              <a:t> pazarladığı), kimyasal tarım gibi etmenlere karşı olarak temiz tarımsal üretim için mücadele </a:t>
            </a:r>
            <a:r>
              <a:rPr lang="tr-TR" sz="2000" dirty="0">
                <a:latin typeface="Book Antiqua" panose="02040602050305030304" pitchFamily="18" charset="0"/>
                <a:cs typeface="Calibri" panose="020F0502020204030204" pitchFamily="34" charset="0"/>
              </a:rPr>
              <a:t>verirler. Bunun </a:t>
            </a:r>
            <a:r>
              <a:rPr lang="tr-TR" sz="2000" dirty="0">
                <a:latin typeface="Book Antiqua" panose="02040602050305030304" pitchFamily="18" charset="0"/>
                <a:cs typeface="Calibri" panose="020F0502020204030204" pitchFamily="34" charset="0"/>
              </a:rPr>
              <a:t>yerine koka tarımını yaralı buldukları için savunmuşlardır.</a:t>
            </a:r>
          </a:p>
          <a:p>
            <a:endParaRPr lang="en-US" sz="2000" dirty="0">
              <a:latin typeface="Book Antiqua" panose="02040602050305030304" pitchFamily="18" charset="0"/>
              <a:cs typeface="Calibri" panose="020F0502020204030204" pitchFamily="34" charset="0"/>
            </a:endParaRPr>
          </a:p>
        </p:txBody>
      </p:sp>
    </p:spTree>
    <p:extLst>
      <p:ext uri="{BB962C8B-B14F-4D97-AF65-F5344CB8AC3E}">
        <p14:creationId xmlns:p14="http://schemas.microsoft.com/office/powerpoint/2010/main" val="14515437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latin typeface="Book Antiqua" panose="02040602050305030304" pitchFamily="18" charset="0"/>
                <a:cs typeface="Calibri" panose="020F0502020204030204" pitchFamily="34" charset="0"/>
              </a:rPr>
              <a:t>Kırsal Mücadeleler-2</a:t>
            </a:r>
            <a:endParaRPr lang="en-US" sz="3200" dirty="0">
              <a:latin typeface="Book Antiqua" panose="02040602050305030304" pitchFamily="18" charset="0"/>
              <a:cs typeface="Calibri" panose="020F0502020204030204" pitchFamily="34" charset="0"/>
            </a:endParaRPr>
          </a:p>
        </p:txBody>
      </p:sp>
      <p:sp>
        <p:nvSpPr>
          <p:cNvPr id="3" name="İçerik Yer Tutucusu 2"/>
          <p:cNvSpPr>
            <a:spLocks noGrp="1"/>
          </p:cNvSpPr>
          <p:nvPr>
            <p:ph idx="1"/>
          </p:nvPr>
        </p:nvSpPr>
        <p:spPr>
          <a:xfrm>
            <a:off x="1524000" y="1825625"/>
            <a:ext cx="9144000" cy="4843735"/>
          </a:xfrm>
        </p:spPr>
        <p:txBody>
          <a:bodyPr/>
          <a:lstStyle/>
          <a:p>
            <a:endParaRPr lang="tr-TR" sz="2000" dirty="0">
              <a:latin typeface="Book Antiqua" panose="02040602050305030304" pitchFamily="18" charset="0"/>
              <a:cs typeface="Calibri" panose="020F0502020204030204" pitchFamily="34" charset="0"/>
            </a:endParaRPr>
          </a:p>
          <a:p>
            <a:pPr algn="just"/>
            <a:r>
              <a:rPr lang="tr-TR" sz="2400" dirty="0">
                <a:latin typeface="Book Antiqua" panose="02040602050305030304" pitchFamily="18" charset="0"/>
                <a:cs typeface="Calibri" panose="020F0502020204030204" pitchFamily="34" charset="0"/>
              </a:rPr>
              <a:t>IMF </a:t>
            </a:r>
            <a:r>
              <a:rPr lang="tr-TR" sz="2400" dirty="0">
                <a:latin typeface="Book Antiqua" panose="02040602050305030304" pitchFamily="18" charset="0"/>
                <a:cs typeface="Calibri" panose="020F0502020204030204" pitchFamily="34" charset="0"/>
              </a:rPr>
              <a:t>borç alımları, özelleştirme gibi yaptırımların geciktirilmesi için direnç uygulamışlar ve başarılı olmuşlardır. </a:t>
            </a:r>
          </a:p>
          <a:p>
            <a:pPr algn="just"/>
            <a:r>
              <a:rPr lang="tr-TR" sz="2400" dirty="0">
                <a:latin typeface="Book Antiqua" panose="02040602050305030304" pitchFamily="18" charset="0"/>
                <a:cs typeface="Calibri" panose="020F0502020204030204" pitchFamily="34" charset="0"/>
              </a:rPr>
              <a:t>En son olarak da kentli hareketlerin öncüsü olmuşlardır. ( 2003 Bolivya Ayaklanması, 1994 </a:t>
            </a:r>
            <a:r>
              <a:rPr lang="tr-TR" sz="2400" dirty="0" err="1">
                <a:latin typeface="Book Antiqua" panose="02040602050305030304" pitchFamily="18" charset="0"/>
                <a:cs typeface="Calibri" panose="020F0502020204030204" pitchFamily="34" charset="0"/>
              </a:rPr>
              <a:t>Zapatista</a:t>
            </a:r>
            <a:r>
              <a:rPr lang="tr-TR" sz="2400" dirty="0">
                <a:latin typeface="Book Antiqua" panose="02040602050305030304" pitchFamily="18" charset="0"/>
                <a:cs typeface="Calibri" panose="020F0502020204030204" pitchFamily="34" charset="0"/>
              </a:rPr>
              <a:t> Ayaklanması )</a:t>
            </a:r>
          </a:p>
          <a:p>
            <a:pPr algn="just"/>
            <a:endParaRPr lang="tr-TR" sz="2400" dirty="0">
              <a:latin typeface="Book Antiqua" panose="02040602050305030304" pitchFamily="18" charset="0"/>
              <a:cs typeface="Calibri" panose="020F0502020204030204" pitchFamily="34" charset="0"/>
            </a:endParaRPr>
          </a:p>
          <a:p>
            <a:pPr algn="just"/>
            <a:r>
              <a:rPr lang="tr-TR" sz="2400" dirty="0">
                <a:latin typeface="Book Antiqua" panose="02040602050305030304" pitchFamily="18" charset="0"/>
                <a:cs typeface="Calibri" panose="020F0502020204030204" pitchFamily="34" charset="0"/>
              </a:rPr>
              <a:t>Genelde doğrudan gerçekleştirdikleri eylemler başarılı olurken, siyasi eylem çalışmaları başarısız olmuştur.  Bolivya koka üreticileri seçimde Mesa’yı desteklemelerine rağmen kırsalın gelişmesini engelleyen petrol yasası gibi şeylerle karşılaşmışlardır</a:t>
            </a:r>
            <a:r>
              <a:rPr lang="tr-TR" sz="2000" dirty="0">
                <a:latin typeface="Book Antiqua" panose="02040602050305030304" pitchFamily="18" charset="0"/>
                <a:cs typeface="Calibri" panose="020F0502020204030204" pitchFamily="34" charset="0"/>
              </a:rPr>
              <a:t>.</a:t>
            </a:r>
          </a:p>
          <a:p>
            <a:endParaRPr lang="en-US" sz="2000" dirty="0">
              <a:latin typeface="Book Antiqua" panose="02040602050305030304" pitchFamily="18" charset="0"/>
              <a:cs typeface="Calibri" panose="020F0502020204030204" pitchFamily="34" charset="0"/>
            </a:endParaRPr>
          </a:p>
        </p:txBody>
      </p:sp>
    </p:spTree>
    <p:extLst>
      <p:ext uri="{BB962C8B-B14F-4D97-AF65-F5344CB8AC3E}">
        <p14:creationId xmlns:p14="http://schemas.microsoft.com/office/powerpoint/2010/main" val="11788432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1505</Words>
  <Application>Microsoft Office PowerPoint</Application>
  <PresentationFormat>Geniş ekran</PresentationFormat>
  <Paragraphs>89</Paragraphs>
  <Slides>16</Slides>
  <Notes>0</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16</vt:i4>
      </vt:variant>
    </vt:vector>
  </HeadingPairs>
  <TitlesOfParts>
    <vt:vector size="23" baseType="lpstr">
      <vt:lpstr>Arial</vt:lpstr>
      <vt:lpstr>Book Antiqua</vt:lpstr>
      <vt:lpstr>Calibri</vt:lpstr>
      <vt:lpstr>Calibri Light</vt:lpstr>
      <vt:lpstr>Times New Roman</vt:lpstr>
      <vt:lpstr>Office Teması</vt:lpstr>
      <vt:lpstr>Office Theme</vt:lpstr>
      <vt:lpstr>GIDA VE TARIM SOSYOLOJİSİ</vt:lpstr>
      <vt:lpstr>PowerPoint Sunusu</vt:lpstr>
      <vt:lpstr>Latin Amerika’ya Genel Bir Bakış-1</vt:lpstr>
      <vt:lpstr>Latin Amerika’ya Genel Bir Bakış-2</vt:lpstr>
      <vt:lpstr>1980’ler Sonrası EkonomiPolitikaları-1</vt:lpstr>
      <vt:lpstr>80’ler Sonrası Ekonomi Politikaları-2</vt:lpstr>
      <vt:lpstr>Derinleşen Eşitsizlikler ve Sonuçları</vt:lpstr>
      <vt:lpstr>Kırsal Mücadeleler-1</vt:lpstr>
      <vt:lpstr>Kırsal Mücadeleler-2</vt:lpstr>
      <vt:lpstr>Devlet ve Köylüler-1</vt:lpstr>
      <vt:lpstr>Devlet ve Köylüler-2</vt:lpstr>
      <vt:lpstr>Devlet ve Köylüler-3</vt:lpstr>
      <vt:lpstr>Hareketler ve Sonrası-1</vt:lpstr>
      <vt:lpstr>Hareketler ve Sonrası-2</vt:lpstr>
      <vt:lpstr>Hareketler ve Sonrası-3</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GIDA VE TARIM SOSYOLOJİSİ</dc:title>
  <dc:creator>Windows Kullanıcısı; Hayriye Erbaş</dc:creator>
  <cp:lastModifiedBy>Windows Kullanıcısı</cp:lastModifiedBy>
  <cp:revision>1</cp:revision>
  <dcterms:created xsi:type="dcterms:W3CDTF">2020-05-09T13:32:29Z</dcterms:created>
  <dcterms:modified xsi:type="dcterms:W3CDTF">2020-05-09T13:32:39Z</dcterms:modified>
</cp:coreProperties>
</file>