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8" r:id="rId11"/>
    <p:sldId id="265" r:id="rId12"/>
    <p:sldId id="269" r:id="rId13"/>
    <p:sldId id="266" r:id="rId14"/>
    <p:sldId id="270" r:id="rId15"/>
    <p:sldId id="267" r:id="rId16"/>
    <p:sldId id="271" r:id="rId17"/>
    <p:sldId id="272" r:id="rId18"/>
    <p:sldId id="273" r:id="rId19"/>
    <p:sldId id="274" r:id="rId20"/>
    <p:sldId id="275" r:id="rId21"/>
    <p:sldId id="276" r:id="rId22"/>
    <p:sldId id="277" r:id="rId23"/>
    <p:sldId id="278" r:id="rId24"/>
    <p:sldId id="280"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2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D0F32B1-B14B-441C-9943-0C8878ADB623}"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BD1275-9390-4FAA-92FC-46C1AE5F8522}" type="slidenum">
              <a:rPr lang="tr-TR" smtClean="0"/>
              <a:t>‹#›</a:t>
            </a:fld>
            <a:endParaRPr lang="tr-TR"/>
          </a:p>
        </p:txBody>
      </p:sp>
    </p:spTree>
    <p:extLst>
      <p:ext uri="{BB962C8B-B14F-4D97-AF65-F5344CB8AC3E}">
        <p14:creationId xmlns:p14="http://schemas.microsoft.com/office/powerpoint/2010/main" val="22781899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D0F32B1-B14B-441C-9943-0C8878ADB623}"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BD1275-9390-4FAA-92FC-46C1AE5F8522}" type="slidenum">
              <a:rPr lang="tr-TR" smtClean="0"/>
              <a:t>‹#›</a:t>
            </a:fld>
            <a:endParaRPr lang="tr-TR"/>
          </a:p>
        </p:txBody>
      </p:sp>
    </p:spTree>
    <p:extLst>
      <p:ext uri="{BB962C8B-B14F-4D97-AF65-F5344CB8AC3E}">
        <p14:creationId xmlns:p14="http://schemas.microsoft.com/office/powerpoint/2010/main" val="3384542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D0F32B1-B14B-441C-9943-0C8878ADB623}"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BD1275-9390-4FAA-92FC-46C1AE5F8522}" type="slidenum">
              <a:rPr lang="tr-TR" smtClean="0"/>
              <a:t>‹#›</a:t>
            </a:fld>
            <a:endParaRPr lang="tr-TR"/>
          </a:p>
        </p:txBody>
      </p:sp>
    </p:spTree>
    <p:extLst>
      <p:ext uri="{BB962C8B-B14F-4D97-AF65-F5344CB8AC3E}">
        <p14:creationId xmlns:p14="http://schemas.microsoft.com/office/powerpoint/2010/main" val="4187201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D0F32B1-B14B-441C-9943-0C8878ADB623}"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BD1275-9390-4FAA-92FC-46C1AE5F8522}" type="slidenum">
              <a:rPr lang="tr-TR" smtClean="0"/>
              <a:t>‹#›</a:t>
            </a:fld>
            <a:endParaRPr lang="tr-TR"/>
          </a:p>
        </p:txBody>
      </p:sp>
    </p:spTree>
    <p:extLst>
      <p:ext uri="{BB962C8B-B14F-4D97-AF65-F5344CB8AC3E}">
        <p14:creationId xmlns:p14="http://schemas.microsoft.com/office/powerpoint/2010/main" val="1282659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D0F32B1-B14B-441C-9943-0C8878ADB623}"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BD1275-9390-4FAA-92FC-46C1AE5F8522}" type="slidenum">
              <a:rPr lang="tr-TR" smtClean="0"/>
              <a:t>‹#›</a:t>
            </a:fld>
            <a:endParaRPr lang="tr-TR"/>
          </a:p>
        </p:txBody>
      </p:sp>
    </p:spTree>
    <p:extLst>
      <p:ext uri="{BB962C8B-B14F-4D97-AF65-F5344CB8AC3E}">
        <p14:creationId xmlns:p14="http://schemas.microsoft.com/office/powerpoint/2010/main" val="59675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D0F32B1-B14B-441C-9943-0C8878ADB623}" type="datetimeFigureOut">
              <a:rPr lang="tr-TR" smtClean="0"/>
              <a:t>13.02.2021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BD1275-9390-4FAA-92FC-46C1AE5F8522}" type="slidenum">
              <a:rPr lang="tr-TR" smtClean="0"/>
              <a:t>‹#›</a:t>
            </a:fld>
            <a:endParaRPr lang="tr-TR"/>
          </a:p>
        </p:txBody>
      </p:sp>
    </p:spTree>
    <p:extLst>
      <p:ext uri="{BB962C8B-B14F-4D97-AF65-F5344CB8AC3E}">
        <p14:creationId xmlns:p14="http://schemas.microsoft.com/office/powerpoint/2010/main" val="2757303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D0F32B1-B14B-441C-9943-0C8878ADB623}" type="datetimeFigureOut">
              <a:rPr lang="tr-TR" smtClean="0"/>
              <a:t>13.02.2021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ABD1275-9390-4FAA-92FC-46C1AE5F8522}" type="slidenum">
              <a:rPr lang="tr-TR" smtClean="0"/>
              <a:t>‹#›</a:t>
            </a:fld>
            <a:endParaRPr lang="tr-TR"/>
          </a:p>
        </p:txBody>
      </p:sp>
    </p:spTree>
    <p:extLst>
      <p:ext uri="{BB962C8B-B14F-4D97-AF65-F5344CB8AC3E}">
        <p14:creationId xmlns:p14="http://schemas.microsoft.com/office/powerpoint/2010/main" val="2627773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D0F32B1-B14B-441C-9943-0C8878ADB623}" type="datetimeFigureOut">
              <a:rPr lang="tr-TR" smtClean="0"/>
              <a:t>13.02.2021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ABD1275-9390-4FAA-92FC-46C1AE5F8522}" type="slidenum">
              <a:rPr lang="tr-TR" smtClean="0"/>
              <a:t>‹#›</a:t>
            </a:fld>
            <a:endParaRPr lang="tr-TR"/>
          </a:p>
        </p:txBody>
      </p:sp>
    </p:spTree>
    <p:extLst>
      <p:ext uri="{BB962C8B-B14F-4D97-AF65-F5344CB8AC3E}">
        <p14:creationId xmlns:p14="http://schemas.microsoft.com/office/powerpoint/2010/main" val="608459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D0F32B1-B14B-441C-9943-0C8878ADB623}" type="datetimeFigureOut">
              <a:rPr lang="tr-TR" smtClean="0"/>
              <a:t>13.02.2021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ABD1275-9390-4FAA-92FC-46C1AE5F8522}" type="slidenum">
              <a:rPr lang="tr-TR" smtClean="0"/>
              <a:t>‹#›</a:t>
            </a:fld>
            <a:endParaRPr lang="tr-TR"/>
          </a:p>
        </p:txBody>
      </p:sp>
    </p:spTree>
    <p:extLst>
      <p:ext uri="{BB962C8B-B14F-4D97-AF65-F5344CB8AC3E}">
        <p14:creationId xmlns:p14="http://schemas.microsoft.com/office/powerpoint/2010/main" val="2823221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D0F32B1-B14B-441C-9943-0C8878ADB623}" type="datetimeFigureOut">
              <a:rPr lang="tr-TR" smtClean="0"/>
              <a:t>13.02.2021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BD1275-9390-4FAA-92FC-46C1AE5F8522}" type="slidenum">
              <a:rPr lang="tr-TR" smtClean="0"/>
              <a:t>‹#›</a:t>
            </a:fld>
            <a:endParaRPr lang="tr-TR"/>
          </a:p>
        </p:txBody>
      </p:sp>
    </p:spTree>
    <p:extLst>
      <p:ext uri="{BB962C8B-B14F-4D97-AF65-F5344CB8AC3E}">
        <p14:creationId xmlns:p14="http://schemas.microsoft.com/office/powerpoint/2010/main" val="2223433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D0F32B1-B14B-441C-9943-0C8878ADB623}" type="datetimeFigureOut">
              <a:rPr lang="tr-TR" smtClean="0"/>
              <a:t>13.02.2021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BD1275-9390-4FAA-92FC-46C1AE5F8522}" type="slidenum">
              <a:rPr lang="tr-TR" smtClean="0"/>
              <a:t>‹#›</a:t>
            </a:fld>
            <a:endParaRPr lang="tr-TR"/>
          </a:p>
        </p:txBody>
      </p:sp>
    </p:spTree>
    <p:extLst>
      <p:ext uri="{BB962C8B-B14F-4D97-AF65-F5344CB8AC3E}">
        <p14:creationId xmlns:p14="http://schemas.microsoft.com/office/powerpoint/2010/main" val="1500642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0F32B1-B14B-441C-9943-0C8878ADB623}" type="datetimeFigureOut">
              <a:rPr lang="tr-TR" smtClean="0"/>
              <a:t>13.02.2021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BD1275-9390-4FAA-92FC-46C1AE5F8522}" type="slidenum">
              <a:rPr lang="tr-TR" smtClean="0"/>
              <a:t>‹#›</a:t>
            </a:fld>
            <a:endParaRPr lang="tr-TR"/>
          </a:p>
        </p:txBody>
      </p:sp>
    </p:spTree>
    <p:extLst>
      <p:ext uri="{BB962C8B-B14F-4D97-AF65-F5344CB8AC3E}">
        <p14:creationId xmlns:p14="http://schemas.microsoft.com/office/powerpoint/2010/main" val="3722116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000" b="1" dirty="0" smtClean="0"/>
              <a:t>ÜSTÜN ZEKALI VE ÜSTÜN </a:t>
            </a:r>
            <a:r>
              <a:rPr lang="tr-TR" sz="4000" b="1" smtClean="0"/>
              <a:t>YETENEKLİ </a:t>
            </a:r>
            <a:r>
              <a:rPr lang="tr-TR" sz="4000" b="1" smtClean="0"/>
              <a:t>ÇOCUKLAR</a:t>
            </a:r>
            <a:endParaRPr lang="tr-TR" sz="4000"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7444740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latin typeface="Times New Roman" panose="02020603050405020304" pitchFamily="18" charset="0"/>
                <a:ea typeface="Times New Roman" panose="02020603050405020304" pitchFamily="18" charset="0"/>
              </a:rPr>
              <a:t>Gözlem:</a:t>
            </a:r>
            <a:r>
              <a:rPr lang="tr-TR" dirty="0">
                <a:latin typeface="Times New Roman" panose="02020603050405020304" pitchFamily="18" charset="0"/>
                <a:ea typeface="Times New Roman" panose="02020603050405020304" pitchFamily="18" charset="0"/>
              </a:rPr>
              <a:t> Gözlem bilgi edinme teknikleri, görüşmeler, değerlendirmeler de kullanılan bir yöntemdir. İyi hazırlanmış gözlem formları ve eğitim almış gözlemciler ile çocukların davranışları okulda, evde, oyun veya etkinlik yaparken değerlendirilmektedir. Gözlemlerin standardize edilmiş testler kadar geçerlilik ve güvenilirliği yüksek değildir </a:t>
            </a:r>
            <a:endParaRPr lang="tr-TR" dirty="0"/>
          </a:p>
        </p:txBody>
      </p:sp>
    </p:spTree>
    <p:extLst>
      <p:ext uri="{BB962C8B-B14F-4D97-AF65-F5344CB8AC3E}">
        <p14:creationId xmlns:p14="http://schemas.microsoft.com/office/powerpoint/2010/main" val="32210482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Tarama testleri;</a:t>
            </a:r>
            <a:r>
              <a:rPr lang="tr-TR" dirty="0">
                <a:latin typeface="Times New Roman" panose="02020603050405020304" pitchFamily="18" charset="0"/>
                <a:ea typeface="Times New Roman" panose="02020603050405020304" pitchFamily="18" charset="0"/>
              </a:rPr>
              <a:t> Taramalar da genellikle zeka, başarı ve yaratıcılık testleri kullanılmaktadır. Zeka testleri üstün zekalı ve üstün yetenekli çocukları ilk belirleme için en çok başvurulan uygulamalardan biridir. Testlerin standart olması, norm gruplarının geçerlilik ve güvenirliklerinin yapılması uygulama koşullarına dikkat edilmesi gerekmektedir.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41046250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Grup zeka testleri:</a:t>
            </a:r>
            <a:r>
              <a:rPr lang="tr-TR" dirty="0">
                <a:latin typeface="Times New Roman" panose="02020603050405020304" pitchFamily="18" charset="0"/>
                <a:ea typeface="Times New Roman" panose="02020603050405020304" pitchFamily="18" charset="0"/>
              </a:rPr>
              <a:t> Bir defada çok sayıda kişi hakkında bilgi almak için bu testlerden yararlanılmaktadır. Tarama amacıyla kullanılan bu testler birey hakkında derinlemesine bilgi sağlamaktadır. </a:t>
            </a:r>
            <a:r>
              <a:rPr lang="tr-TR" dirty="0" err="1">
                <a:latin typeface="Times New Roman" panose="02020603050405020304" pitchFamily="18" charset="0"/>
                <a:ea typeface="Times New Roman" panose="02020603050405020304" pitchFamily="18" charset="0"/>
              </a:rPr>
              <a:t>Cattell</a:t>
            </a:r>
            <a:r>
              <a:rPr lang="tr-TR" dirty="0">
                <a:latin typeface="Times New Roman" panose="02020603050405020304" pitchFamily="18" charset="0"/>
                <a:ea typeface="Times New Roman" panose="02020603050405020304" pitchFamily="18" charset="0"/>
              </a:rPr>
              <a:t> Zeka Testi ve Ofis Beta Zihin Yeteneği Testi örnek olarak verilebilir.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3821338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Bireysel zeka testleri:</a:t>
            </a:r>
            <a:r>
              <a:rPr lang="tr-TR" dirty="0">
                <a:latin typeface="Times New Roman" panose="02020603050405020304" pitchFamily="18" charset="0"/>
                <a:ea typeface="Times New Roman" panose="02020603050405020304" pitchFamily="18" charset="0"/>
              </a:rPr>
              <a:t> Psikolog veya konunun uzmanları tarafından bir kişiye, bir defada  uygulanan testlerdir. Grup zeka testlerine oranla daha güvenilirdir. Testi uygulayan uzman test uygulanan bireyin bedensel durumu ve yönergeyi anlayıp anlamadığı konusunda bilgi sahibi olmalıdır. Ancak bu koşulların grup zeka testlerinde sağlanması pek mümkün değildir. Stanford-</a:t>
            </a:r>
            <a:r>
              <a:rPr lang="tr-TR" dirty="0" err="1">
                <a:latin typeface="Times New Roman" panose="02020603050405020304" pitchFamily="18" charset="0"/>
                <a:ea typeface="Times New Roman" panose="02020603050405020304" pitchFamily="18" charset="0"/>
              </a:rPr>
              <a:t>Binet</a:t>
            </a:r>
            <a:r>
              <a:rPr lang="tr-TR" dirty="0">
                <a:latin typeface="Times New Roman" panose="02020603050405020304" pitchFamily="18" charset="0"/>
                <a:ea typeface="Times New Roman" panose="02020603050405020304" pitchFamily="18" charset="0"/>
              </a:rPr>
              <a:t> Zeka Testi ve WISC-R örnek olarak verilebilir.   </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4704075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Başarı testleri:</a:t>
            </a:r>
            <a:r>
              <a:rPr lang="tr-TR" dirty="0">
                <a:latin typeface="Times New Roman" panose="02020603050405020304" pitchFamily="18" charset="0"/>
                <a:ea typeface="Times New Roman" panose="02020603050405020304" pitchFamily="18" charset="0"/>
              </a:rPr>
              <a:t> Bu testler bireysel farklılıkları ayırt etmede kullanılmaktadır. Başarı testinin sonucu, bireyin düşük ya da yüksek düzeyde başarılı olduğunu göstermektedir. </a:t>
            </a:r>
            <a:r>
              <a:rPr lang="tr-TR" dirty="0" err="1">
                <a:latin typeface="Times New Roman" panose="02020603050405020304" pitchFamily="18" charset="0"/>
                <a:ea typeface="Times New Roman" panose="02020603050405020304" pitchFamily="18" charset="0"/>
              </a:rPr>
              <a:t>Peabody</a:t>
            </a:r>
            <a:r>
              <a:rPr lang="tr-TR" dirty="0">
                <a:latin typeface="Times New Roman" panose="02020603050405020304" pitchFamily="18" charset="0"/>
                <a:ea typeface="Times New Roman" panose="02020603050405020304" pitchFamily="18" charset="0"/>
              </a:rPr>
              <a:t> Bireysel Başarı Testi ve </a:t>
            </a:r>
            <a:r>
              <a:rPr lang="tr-TR" dirty="0" err="1">
                <a:latin typeface="Times New Roman" panose="02020603050405020304" pitchFamily="18" charset="0"/>
                <a:ea typeface="Times New Roman" panose="02020603050405020304" pitchFamily="18" charset="0"/>
              </a:rPr>
              <a:t>Lova</a:t>
            </a:r>
            <a:r>
              <a:rPr lang="tr-TR" dirty="0">
                <a:latin typeface="Times New Roman" panose="02020603050405020304" pitchFamily="18" charset="0"/>
                <a:ea typeface="Times New Roman" panose="02020603050405020304" pitchFamily="18" charset="0"/>
              </a:rPr>
              <a:t> Temel Başarı Testi örnek olarak verilebilir.</a:t>
            </a:r>
            <a:endParaRPr lang="tr-TR" b="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12364520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Times New Roman" panose="02020603050405020304" pitchFamily="18" charset="0"/>
              </a:rPr>
              <a:t>Yaratıcı davranışı: Risk alma, merak ve ilgi olduğu alan hakkında ayrıntılı düşünme, yeniliğe karşı açık olma  ve maddenin estetik niteliğine duyarlı olma fonksiyonlarını içermektedir. Yaratıcılık bilinen şeylerden yepyeni bir şey çıkarma, özgün bir senteze varma, sorunlara yeni çözüm yolları bulma, daha önceden kullanılmamış ilişkiler arasındaki ilişkileri kurma, yeni bir düşünce şeması içinde yeni yaşantı, deneyim, fikir ve ürün ortaya koyma olarak tanımlanmaktadır</a:t>
            </a:r>
            <a:endParaRPr lang="tr-TR" dirty="0"/>
          </a:p>
        </p:txBody>
      </p:sp>
    </p:spTree>
    <p:extLst>
      <p:ext uri="{BB962C8B-B14F-4D97-AF65-F5344CB8AC3E}">
        <p14:creationId xmlns:p14="http://schemas.microsoft.com/office/powerpoint/2010/main" val="33245384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i="1" dirty="0">
                <a:latin typeface="Times New Roman" panose="02020603050405020304" pitchFamily="18" charset="0"/>
                <a:ea typeface="Times New Roman" panose="02020603050405020304" pitchFamily="18" charset="0"/>
              </a:rPr>
              <a:t>Üstün zekalı ve üstün yetenekli çocukların eğitiminde; başarıyı maksimum düzeye çıkarmak, daha üst seviyede anlama ve sonuca varma becerisini artırmak, akranların reddetme davranışlarını azaltmak amaçlanmaktadır. Bu amaçlara ulaşabilmek için çocuğa çok sayıda alternatifler sunan bir program hazırlanmaktadır. Program çocuğu uyarıcı ve harekete geçirici olmalıdır. Çocuklar kendi öğrenimlerinin sorumluluğunu almaya özendirilmelidir </a:t>
            </a:r>
            <a:endParaRPr lang="tr-TR" dirty="0"/>
          </a:p>
        </p:txBody>
      </p:sp>
    </p:spTree>
    <p:extLst>
      <p:ext uri="{BB962C8B-B14F-4D97-AF65-F5344CB8AC3E}">
        <p14:creationId xmlns:p14="http://schemas.microsoft.com/office/powerpoint/2010/main" val="3881721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dirty="0">
                <a:latin typeface="Times New Roman" panose="02020603050405020304" pitchFamily="18" charset="0"/>
                <a:ea typeface="Times New Roman" panose="02020603050405020304" pitchFamily="18" charset="0"/>
              </a:rPr>
              <a:t>Dünyada ve Türkiye’de üstün yetenekli çocukların eğitimleri için çeşitli eğitim modelleri kullanılmaktadır. Bu eğitim modelleri şu şekilde sıralanabilir:</a:t>
            </a:r>
            <a:endParaRPr lang="tr-TR" b="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b="1" dirty="0">
                <a:latin typeface="Times New Roman" panose="02020603050405020304" pitchFamily="18" charset="0"/>
                <a:ea typeface="Times New Roman" panose="02020603050405020304" pitchFamily="18" charset="0"/>
              </a:rPr>
              <a:t>Zenginleştirme</a:t>
            </a:r>
            <a:r>
              <a:rPr lang="tr-TR" dirty="0">
                <a:latin typeface="Times New Roman" panose="02020603050405020304" pitchFamily="18" charset="0"/>
                <a:ea typeface="Times New Roman" panose="02020603050405020304" pitchFamily="18" charset="0"/>
              </a:rPr>
              <a:t>: Bu modelde normal sınıf ortamında üstün yetenekli çocukların özelliklerine göre uygun düzenlemeler  yapılmaktadır. Yatay ve dikey olmak üzere iki çeşit zenginleştirme yapılmaktadır.</a:t>
            </a:r>
            <a:endParaRPr lang="tr-TR" b="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29673133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i="1" dirty="0">
                <a:latin typeface="Times New Roman" panose="02020603050405020304" pitchFamily="18" charset="0"/>
                <a:ea typeface="Times New Roman" panose="02020603050405020304" pitchFamily="18" charset="0"/>
              </a:rPr>
              <a:t>Hızlandırma:</a:t>
            </a:r>
            <a:r>
              <a:rPr lang="tr-TR" b="1" i="1" dirty="0">
                <a:latin typeface="Times New Roman" panose="02020603050405020304" pitchFamily="18" charset="0"/>
                <a:ea typeface="Times New Roman" panose="02020603050405020304" pitchFamily="18" charset="0"/>
              </a:rPr>
              <a:t> Bu modelde eğitim programı normal süresinden önce tamamlanmaktadır. Okula erken başlama, sınıf atlama, üst sınıfa geçme, mektupla öğretim, seminer ve kurslara katılma gibi programları içeren hızlandırma programında üstün zekalı ve üstün yetenekli çocuk, yaşça kendinden büyük çocuklarla birlikte olmaktadır. </a:t>
            </a:r>
            <a:endParaRPr lang="tr-TR" dirty="0"/>
          </a:p>
        </p:txBody>
      </p:sp>
    </p:spTree>
    <p:extLst>
      <p:ext uri="{BB962C8B-B14F-4D97-AF65-F5344CB8AC3E}">
        <p14:creationId xmlns:p14="http://schemas.microsoft.com/office/powerpoint/2010/main" val="28932339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i="1" dirty="0">
                <a:latin typeface="Times New Roman" panose="02020603050405020304" pitchFamily="18" charset="0"/>
                <a:ea typeface="Times New Roman" panose="02020603050405020304" pitchFamily="18" charset="0"/>
              </a:rPr>
              <a:t>Gruplama:</a:t>
            </a:r>
            <a:r>
              <a:rPr lang="tr-TR" b="1" i="1" dirty="0">
                <a:latin typeface="Times New Roman" panose="02020603050405020304" pitchFamily="18" charset="0"/>
                <a:ea typeface="Times New Roman" panose="02020603050405020304" pitchFamily="18" charset="0"/>
              </a:rPr>
              <a:t> Bu model üstün zekalı ve üstün yetenekli çocuklar için en az kısıtlayıcı çevreyi sağlamaktadır. Gruplama; normal sınıflardaki üstün zekalı ve üstün yetenekli çocuklar için küme gruplandırmalarını, özel okul ya da sınıf gruplandırmalarını, kaynak odada gruplandırmayı, kaynak merkezlerinde gruplandırmayı, özel seminerler ve yaz kursları, müze, üniversite, bilim </a:t>
            </a:r>
            <a:r>
              <a:rPr lang="tr-TR" b="1" i="1" dirty="0" err="1">
                <a:latin typeface="Times New Roman" panose="02020603050405020304" pitchFamily="18" charset="0"/>
                <a:ea typeface="Times New Roman" panose="02020603050405020304" pitchFamily="18" charset="0"/>
              </a:rPr>
              <a:t>labaratuvarları</a:t>
            </a:r>
            <a:r>
              <a:rPr lang="tr-TR" b="1" i="1" dirty="0">
                <a:latin typeface="Times New Roman" panose="02020603050405020304" pitchFamily="18" charset="0"/>
                <a:ea typeface="Times New Roman" panose="02020603050405020304" pitchFamily="18" charset="0"/>
              </a:rPr>
              <a:t> gibi özel alanlarda gruplandırmayı kapsamaktadır. </a:t>
            </a:r>
            <a:endParaRPr lang="tr-TR" dirty="0"/>
          </a:p>
        </p:txBody>
      </p:sp>
    </p:spTree>
    <p:extLst>
      <p:ext uri="{BB962C8B-B14F-4D97-AF65-F5344CB8AC3E}">
        <p14:creationId xmlns:p14="http://schemas.microsoft.com/office/powerpoint/2010/main" val="860673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Times New Roman" panose="02020603050405020304" pitchFamily="18" charset="0"/>
              </a:rPr>
              <a:t>Üstün zekalı çocuklar  geçerli ve güvenilir zeka testlerinde sürekli olarak 130 ve daha yukarı zeka bölümü sağlayan, kendi akranlarından rastgele seçilen bir grubun % 98’inden üstün olan çocuklar şeklinde tanımlanmaktadır </a:t>
            </a:r>
            <a:endParaRPr lang="tr-TR" dirty="0" smtClean="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Üstün yetenekli çocuklar ise zeka, yaratıcılık, artistik yetenek ve liderlik kapasitesinde ya da özel akademik alanlarda yüksek performans gösteren ve bu tür yeteneklerini geliştirmek için okul tarafından sağlanmayan hizmet ya da faaliyetlere gereksinim duyan çocuklar olarak ifade edilmektedir </a:t>
            </a:r>
            <a:endParaRPr lang="tr-TR" dirty="0"/>
          </a:p>
        </p:txBody>
      </p:sp>
    </p:spTree>
    <p:extLst>
      <p:ext uri="{BB962C8B-B14F-4D97-AF65-F5344CB8AC3E}">
        <p14:creationId xmlns:p14="http://schemas.microsoft.com/office/powerpoint/2010/main" val="20490048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i="1" dirty="0">
                <a:latin typeface="Times New Roman" panose="02020603050405020304" pitchFamily="18" charset="0"/>
                <a:ea typeface="Times New Roman" panose="02020603050405020304" pitchFamily="18" charset="0"/>
              </a:rPr>
              <a:t>Küme modeli</a:t>
            </a:r>
            <a:r>
              <a:rPr lang="tr-TR" sz="3200" b="1" i="1" dirty="0" smtClean="0">
                <a:effectLst/>
                <a:latin typeface="Times New Roman" panose="02020603050405020304" pitchFamily="18" charset="0"/>
                <a:ea typeface="Times New Roman" panose="02020603050405020304" pitchFamily="18" charset="0"/>
              </a:rPr>
              <a:t>;</a:t>
            </a:r>
            <a:r>
              <a:rPr lang="tr-TR" b="1" i="1" dirty="0">
                <a:latin typeface="Times New Roman" panose="02020603050405020304" pitchFamily="18" charset="0"/>
                <a:ea typeface="Times New Roman" panose="02020603050405020304" pitchFamily="18" charset="0"/>
              </a:rPr>
              <a:t> bu modelde yetenek açısından karma bir sınıfta bulunan üstün zekalı ve üstün yetenekli çocuklar küçük bir gruba ayrılarak </a:t>
            </a:r>
            <a:r>
              <a:rPr lang="tr-TR" b="1" i="1" dirty="0" err="1">
                <a:latin typeface="Times New Roman" panose="02020603050405020304" pitchFamily="18" charset="0"/>
                <a:ea typeface="Times New Roman" panose="02020603050405020304" pitchFamily="18" charset="0"/>
              </a:rPr>
              <a:t>kümelendirilmektedir</a:t>
            </a:r>
            <a:r>
              <a:rPr lang="tr-TR" b="1" i="1" dirty="0">
                <a:latin typeface="Times New Roman" panose="02020603050405020304" pitchFamily="18" charset="0"/>
                <a:ea typeface="Times New Roman" panose="02020603050405020304" pitchFamily="18" charset="0"/>
              </a:rPr>
              <a:t>. </a:t>
            </a:r>
            <a:endParaRPr lang="tr-TR" b="1" i="1" dirty="0" smtClean="0">
              <a:latin typeface="Times New Roman" panose="02020603050405020304" pitchFamily="18" charset="0"/>
              <a:ea typeface="Times New Roman" panose="02020603050405020304" pitchFamily="18" charset="0"/>
            </a:endParaRPr>
          </a:p>
          <a:p>
            <a:r>
              <a:rPr lang="tr-TR" i="1" dirty="0">
                <a:latin typeface="Times New Roman" panose="02020603050405020304" pitchFamily="18" charset="0"/>
                <a:ea typeface="Times New Roman" panose="02020603050405020304" pitchFamily="18" charset="0"/>
              </a:rPr>
              <a:t>Özel okul;</a:t>
            </a:r>
            <a:r>
              <a:rPr lang="tr-TR" b="1" i="1" dirty="0">
                <a:latin typeface="Times New Roman" panose="02020603050405020304" pitchFamily="18" charset="0"/>
                <a:ea typeface="Times New Roman" panose="02020603050405020304" pitchFamily="18" charset="0"/>
              </a:rPr>
              <a:t> üstün zekalı ve üstün yetenekli çocukların belirli okullarda toplanıp eğitime tabi tutulmasıdır. Fen liseleri bu okullara örnek olarak verilebilir.</a:t>
            </a:r>
            <a:endParaRPr lang="tr-TR" dirty="0"/>
          </a:p>
        </p:txBody>
      </p:sp>
    </p:spTree>
    <p:extLst>
      <p:ext uri="{BB962C8B-B14F-4D97-AF65-F5344CB8AC3E}">
        <p14:creationId xmlns:p14="http://schemas.microsoft.com/office/powerpoint/2010/main" val="10539515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i="1" dirty="0">
                <a:latin typeface="Times New Roman" panose="02020603050405020304" pitchFamily="18" charset="0"/>
                <a:ea typeface="Times New Roman" panose="02020603050405020304" pitchFamily="18" charset="0"/>
              </a:rPr>
              <a:t>Özel sınıf;</a:t>
            </a:r>
            <a:r>
              <a:rPr lang="tr-TR" sz="3200" b="1" i="1" dirty="0" smtClean="0">
                <a:effectLst/>
                <a:latin typeface="Times New Roman" panose="02020603050405020304" pitchFamily="18" charset="0"/>
                <a:ea typeface="Times New Roman" panose="02020603050405020304" pitchFamily="18" charset="0"/>
              </a:rPr>
              <a:t> </a:t>
            </a:r>
            <a:r>
              <a:rPr lang="tr-TR" b="1" i="1" dirty="0">
                <a:latin typeface="Times New Roman" panose="02020603050405020304" pitchFamily="18" charset="0"/>
                <a:ea typeface="Times New Roman" panose="02020603050405020304" pitchFamily="18" charset="0"/>
              </a:rPr>
              <a:t>düzenli sınıfların olduğu bir okulda bir sınıfın üstün </a:t>
            </a:r>
            <a:r>
              <a:rPr lang="tr-TR" b="1" i="1" dirty="0" smtClean="0">
                <a:latin typeface="Times New Roman" panose="02020603050405020304" pitchFamily="18" charset="0"/>
                <a:ea typeface="Times New Roman" panose="02020603050405020304" pitchFamily="18" charset="0"/>
              </a:rPr>
              <a:t>zekalı </a:t>
            </a:r>
            <a:r>
              <a:rPr lang="tr-TR" b="1" i="1" dirty="0">
                <a:latin typeface="Times New Roman" panose="02020603050405020304" pitchFamily="18" charset="0"/>
                <a:ea typeface="Times New Roman" panose="02020603050405020304" pitchFamily="18" charset="0"/>
              </a:rPr>
              <a:t>ve </a:t>
            </a:r>
            <a:r>
              <a:rPr lang="tr-TR" b="1" i="1" dirty="0" smtClean="0">
                <a:latin typeface="Times New Roman" panose="02020603050405020304" pitchFamily="18" charset="0"/>
                <a:ea typeface="Times New Roman" panose="02020603050405020304" pitchFamily="18" charset="0"/>
              </a:rPr>
              <a:t>üstün </a:t>
            </a:r>
            <a:r>
              <a:rPr lang="tr-TR" b="1" i="1" dirty="0">
                <a:latin typeface="Times New Roman" panose="02020603050405020304" pitchFamily="18" charset="0"/>
                <a:ea typeface="Times New Roman" panose="02020603050405020304" pitchFamily="18" charset="0"/>
              </a:rPr>
              <a:t>yetenekli çocukların eğitimi için ayrılmasıdır. </a:t>
            </a:r>
            <a:endParaRPr lang="tr-TR" b="1" i="1" dirty="0" smtClean="0">
              <a:latin typeface="Times New Roman" panose="02020603050405020304" pitchFamily="18" charset="0"/>
              <a:ea typeface="Times New Roman" panose="02020603050405020304" pitchFamily="18" charset="0"/>
            </a:endParaRPr>
          </a:p>
          <a:p>
            <a:r>
              <a:rPr lang="tr-TR" i="1" dirty="0">
                <a:latin typeface="Times New Roman" panose="02020603050405020304" pitchFamily="18" charset="0"/>
                <a:ea typeface="Times New Roman" panose="02020603050405020304" pitchFamily="18" charset="0"/>
              </a:rPr>
              <a:t>Bağımsız çalışma;</a:t>
            </a:r>
            <a:r>
              <a:rPr lang="tr-TR" b="1" i="1" dirty="0">
                <a:latin typeface="Times New Roman" panose="02020603050405020304" pitchFamily="18" charset="0"/>
                <a:ea typeface="Times New Roman" panose="02020603050405020304" pitchFamily="18" charset="0"/>
              </a:rPr>
              <a:t> çocuk bağımsız olarak öğretmenin rehberliğiyle kendi ilgi ve istekleri doğrultusunda bir proje üzerinde çalışmaktadır </a:t>
            </a:r>
            <a:endParaRPr lang="tr-TR" dirty="0"/>
          </a:p>
        </p:txBody>
      </p:sp>
    </p:spTree>
    <p:extLst>
      <p:ext uri="{BB962C8B-B14F-4D97-AF65-F5344CB8AC3E}">
        <p14:creationId xmlns:p14="http://schemas.microsoft.com/office/powerpoint/2010/main" val="19422423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i="1" dirty="0">
                <a:latin typeface="Times New Roman" panose="02020603050405020304" pitchFamily="18" charset="0"/>
                <a:ea typeface="Times New Roman" panose="02020603050405020304" pitchFamily="18" charset="0"/>
              </a:rPr>
              <a:t>Kaynak oda</a:t>
            </a:r>
            <a:r>
              <a:rPr lang="tr-TR" sz="3200" b="1" i="1" dirty="0" smtClean="0">
                <a:effectLst/>
                <a:latin typeface="Times New Roman" panose="02020603050405020304" pitchFamily="18" charset="0"/>
                <a:ea typeface="Times New Roman" panose="02020603050405020304" pitchFamily="18" charset="0"/>
              </a:rPr>
              <a:t>;</a:t>
            </a:r>
            <a:r>
              <a:rPr lang="tr-TR" b="1" i="1" dirty="0">
                <a:latin typeface="Times New Roman" panose="02020603050405020304" pitchFamily="18" charset="0"/>
                <a:ea typeface="Times New Roman" panose="02020603050405020304" pitchFamily="18" charset="0"/>
              </a:rPr>
              <a:t> kaynak odada üstün yetenekli çocuklar için düzenlenmiş çalışma materyalleri bulunmaktadır. Çocuklar ilgilerine göre bu materyalleri kullanarak çeşitli projeler üretmektedir </a:t>
            </a:r>
            <a:endParaRPr lang="tr-TR" b="1" i="1" dirty="0" smtClean="0">
              <a:latin typeface="Times New Roman" panose="02020603050405020304" pitchFamily="18" charset="0"/>
              <a:ea typeface="Times New Roman" panose="02020603050405020304" pitchFamily="18" charset="0"/>
            </a:endParaRPr>
          </a:p>
          <a:p>
            <a:r>
              <a:rPr lang="tr-TR" i="1" dirty="0">
                <a:latin typeface="Times New Roman" panose="02020603050405020304" pitchFamily="18" charset="0"/>
                <a:ea typeface="Times New Roman" panose="02020603050405020304" pitchFamily="18" charset="0"/>
              </a:rPr>
              <a:t>Okula erken başlama;</a:t>
            </a:r>
            <a:r>
              <a:rPr lang="tr-TR" b="1" i="1" dirty="0">
                <a:latin typeface="Times New Roman" panose="02020603050405020304" pitchFamily="18" charset="0"/>
                <a:ea typeface="Times New Roman" panose="02020603050405020304" pitchFamily="18" charset="0"/>
              </a:rPr>
              <a:t> çocuğun okula başlaması gereken yaştan daha erken bir yaşta başlaması, çocuğun bağımsız  çalışmalarla ve okul çalışmalarıyla çocukların desteklenmesidir </a:t>
            </a:r>
            <a:endParaRPr lang="tr-TR" dirty="0"/>
          </a:p>
        </p:txBody>
      </p:sp>
    </p:spTree>
    <p:extLst>
      <p:ext uri="{BB962C8B-B14F-4D97-AF65-F5344CB8AC3E}">
        <p14:creationId xmlns:p14="http://schemas.microsoft.com/office/powerpoint/2010/main" val="19766118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Kurslar;</a:t>
            </a:r>
            <a:r>
              <a:rPr lang="tr-TR" dirty="0">
                <a:latin typeface="Times New Roman" panose="02020603050405020304" pitchFamily="18" charset="0"/>
                <a:ea typeface="Times New Roman" panose="02020603050405020304" pitchFamily="18" charset="0"/>
              </a:rPr>
              <a:t> üstün zekalı ve üstün yetenekli çocuklar üstün olduğu alanla ilgili kurslara katılmaktadır.</a:t>
            </a:r>
            <a:endParaRPr lang="tr-TR" b="1" dirty="0">
              <a:latin typeface="Times New Roman" panose="02020603050405020304" pitchFamily="18" charset="0"/>
              <a:ea typeface="Times New Roman" panose="02020603050405020304" pitchFamily="18" charset="0"/>
            </a:endParaRPr>
          </a:p>
          <a:p>
            <a:r>
              <a:rPr lang="tr-TR" i="1" dirty="0">
                <a:latin typeface="Times New Roman" panose="02020603050405020304" pitchFamily="18" charset="0"/>
                <a:ea typeface="Times New Roman" panose="02020603050405020304" pitchFamily="18" charset="0"/>
              </a:rPr>
              <a:t>Sınıf atlama;</a:t>
            </a:r>
            <a:r>
              <a:rPr lang="tr-TR" b="1" i="1" dirty="0">
                <a:latin typeface="Times New Roman" panose="02020603050405020304" pitchFamily="18" charset="0"/>
                <a:ea typeface="Times New Roman" panose="02020603050405020304" pitchFamily="18" charset="0"/>
              </a:rPr>
              <a:t> üstün yetenekli çocuklar başarılı olduğu dersleri üst düzeydeki sınıflardan alabilmektedir </a:t>
            </a:r>
            <a:endParaRPr lang="tr-TR" b="1" i="1" dirty="0" smtClean="0">
              <a:latin typeface="Times New Roman" panose="02020603050405020304" pitchFamily="18" charset="0"/>
              <a:ea typeface="Times New Roman" panose="02020603050405020304" pitchFamily="18" charset="0"/>
            </a:endParaRPr>
          </a:p>
          <a:p>
            <a:r>
              <a:rPr lang="tr-TR" i="1" dirty="0">
                <a:latin typeface="Times New Roman" panose="02020603050405020304" pitchFamily="18" charset="0"/>
                <a:ea typeface="Times New Roman" panose="02020603050405020304" pitchFamily="18" charset="0"/>
              </a:rPr>
              <a:t>Bireysel öğretim;</a:t>
            </a:r>
            <a:r>
              <a:rPr lang="tr-TR" b="1" i="1" dirty="0">
                <a:latin typeface="Times New Roman" panose="02020603050405020304" pitchFamily="18" charset="0"/>
                <a:ea typeface="Times New Roman" panose="02020603050405020304" pitchFamily="18" charset="0"/>
              </a:rPr>
              <a:t> üstün zekalı ve üstün yetenekli çocukların eğitim giderlerinin devlet tarafından karşılanarak, özel öğretmenler tarafından yetiştirilmesidir. </a:t>
            </a:r>
            <a:endParaRPr lang="tr-TR" dirty="0"/>
          </a:p>
        </p:txBody>
      </p:sp>
    </p:spTree>
    <p:extLst>
      <p:ext uri="{BB962C8B-B14F-4D97-AF65-F5344CB8AC3E}">
        <p14:creationId xmlns:p14="http://schemas.microsoft.com/office/powerpoint/2010/main" val="20726767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42900" lvl="0" indent="-342900" defTabSz="457200" fontAlgn="base">
              <a:lnSpc>
                <a:spcPct val="150000"/>
              </a:lnSpc>
              <a:buClr>
                <a:srgbClr val="A53010"/>
              </a:buClr>
              <a:buFont typeface="Wingdings 3" charset="2"/>
              <a:buChar char=""/>
            </a:pPr>
            <a:r>
              <a:rPr lang="tr-TR" sz="2000" dirty="0">
                <a:solidFill>
                  <a:prstClr val="black">
                    <a:lumMod val="75000"/>
                    <a:lumOff val="25000"/>
                  </a:prstClr>
                </a:solidFill>
                <a:latin typeface="Times New Roman"/>
                <a:ea typeface="Times New Roman"/>
              </a:rPr>
              <a:t>KAYNAKLAR</a:t>
            </a:r>
          </a:p>
          <a:p>
            <a:pPr marL="742950" lvl="1" indent="-285750" defTabSz="457200" fontAlgn="base">
              <a:lnSpc>
                <a:spcPct val="100000"/>
              </a:lnSpc>
              <a:spcBef>
                <a:spcPts val="1000"/>
              </a:spcBef>
              <a:buClr>
                <a:srgbClr val="A53010"/>
              </a:buClr>
              <a:buFont typeface="Arial"/>
              <a:buChar char="•"/>
              <a:tabLst>
                <a:tab pos="914400" algn="l"/>
              </a:tabLst>
            </a:pPr>
            <a:r>
              <a:rPr lang="tr-TR" sz="2000" dirty="0" err="1">
                <a:solidFill>
                  <a:srgbClr val="000000"/>
                </a:solidFill>
                <a:latin typeface="Times New Roman"/>
                <a:cs typeface="Times New Roman"/>
              </a:rPr>
              <a:t>Aral,N</a:t>
            </a:r>
            <a:r>
              <a:rPr lang="tr-TR" sz="2000" dirty="0">
                <a:solidFill>
                  <a:srgbClr val="000000"/>
                </a:solidFill>
                <a:latin typeface="Times New Roman"/>
                <a:cs typeface="Times New Roman"/>
              </a:rPr>
              <a:t>., 2011.</a:t>
            </a:r>
            <a:r>
              <a:rPr lang="tr-TR" sz="2000" i="1" dirty="0">
                <a:solidFill>
                  <a:srgbClr val="000000"/>
                </a:solidFill>
                <a:latin typeface="Times New Roman"/>
                <a:cs typeface="Times New Roman"/>
              </a:rPr>
              <a:t> Okul Öncesi Eğitimde Kaynaştırma</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Yayınları.</a:t>
            </a:r>
            <a:endParaRPr lang="tr-TR" sz="2000" dirty="0">
              <a:solidFill>
                <a:prstClr val="black">
                  <a:lumMod val="75000"/>
                  <a:lumOff val="25000"/>
                </a:prstClr>
              </a:solidFill>
              <a:latin typeface="Times New Roman"/>
              <a:ea typeface="Times New Roman"/>
              <a:cs typeface="Times New Roman"/>
            </a:endParaRPr>
          </a:p>
          <a:p>
            <a:pPr marL="742950" lvl="1" indent="-285750" defTabSz="457200" fontAlgn="base">
              <a:lnSpc>
                <a:spcPct val="100000"/>
              </a:lnSpc>
              <a:spcBef>
                <a:spcPts val="1000"/>
              </a:spcBef>
              <a:buClr>
                <a:srgbClr val="A53010"/>
              </a:buClr>
              <a:buFont typeface="Arial"/>
              <a:buChar char="•"/>
              <a:tabLst>
                <a:tab pos="914400" algn="l"/>
              </a:tabLst>
            </a:pPr>
            <a:r>
              <a:rPr lang="tr-TR" sz="2000" dirty="0">
                <a:solidFill>
                  <a:srgbClr val="000000"/>
                </a:solidFill>
                <a:latin typeface="Times New Roman"/>
                <a:cs typeface="Times New Roman"/>
              </a:rPr>
              <a:t>Aral, N. ve Gürsoy, F. 2007. </a:t>
            </a:r>
            <a:r>
              <a:rPr lang="tr-TR" sz="2000" i="1" dirty="0">
                <a:solidFill>
                  <a:srgbClr val="000000"/>
                </a:solidFill>
                <a:latin typeface="Times New Roman"/>
                <a:cs typeface="Times New Roman"/>
              </a:rPr>
              <a:t>Özel eğitim gerektiren çocuklar ve özel eğitime giriş.</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Kültür Yayınları.</a:t>
            </a:r>
            <a:endParaRPr lang="tr-TR" sz="2000" dirty="0">
              <a:solidFill>
                <a:prstClr val="black">
                  <a:lumMod val="75000"/>
                  <a:lumOff val="25000"/>
                </a:prstClr>
              </a:solidFill>
              <a:latin typeface="Times New Roman"/>
              <a:ea typeface="Times New Roman"/>
              <a:cs typeface="Times New Roman"/>
            </a:endParaRPr>
          </a:p>
        </p:txBody>
      </p:sp>
    </p:spTree>
    <p:extLst>
      <p:ext uri="{BB962C8B-B14F-4D97-AF65-F5344CB8AC3E}">
        <p14:creationId xmlns:p14="http://schemas.microsoft.com/office/powerpoint/2010/main" val="1970056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ÜSTÜN ZEKA VE ÜSTÜN YETENEĞİN NEDENLERİ</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sz="2400" i="1" dirty="0">
                <a:latin typeface="Times New Roman" panose="02020603050405020304" pitchFamily="18" charset="0"/>
                <a:ea typeface="Times New Roman" panose="02020603050405020304" pitchFamily="18" charset="0"/>
              </a:rPr>
              <a:t>Üstün yetenekli olma nedeni kesin olarak bilinmemekle birlikte genetik yapının ve çevresel uyarıcıların önemli olduğu vurgulanmaktadır.</a:t>
            </a:r>
          </a:p>
          <a:p>
            <a:r>
              <a:rPr lang="tr-TR" sz="2400" i="1" dirty="0">
                <a:latin typeface="Times New Roman" panose="02020603050405020304" pitchFamily="18" charset="0"/>
                <a:ea typeface="Times New Roman" panose="02020603050405020304" pitchFamily="18" charset="0"/>
              </a:rPr>
              <a:t>Bireyin genetik aracılığıyla getirmiş olduğu özelliklerin şekillenmesinde öncelikle aile olmak üzere okul, arkadaş çevresi, çocuğa sunulan imkanlar önemli rol oynamaktadır </a:t>
            </a:r>
            <a:endParaRPr lang="tr-TR" sz="2400" i="1" dirty="0"/>
          </a:p>
        </p:txBody>
      </p:sp>
    </p:spTree>
    <p:extLst>
      <p:ext uri="{BB962C8B-B14F-4D97-AF65-F5344CB8AC3E}">
        <p14:creationId xmlns:p14="http://schemas.microsoft.com/office/powerpoint/2010/main" val="5910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pPr algn="just">
              <a:lnSpc>
                <a:spcPct val="150000"/>
              </a:lnSpc>
              <a:spcAft>
                <a:spcPts val="800"/>
              </a:spcAft>
            </a:pPr>
            <a:r>
              <a:rPr lang="tr-TR" dirty="0">
                <a:latin typeface="Times New Roman" panose="02020603050405020304" pitchFamily="18" charset="0"/>
                <a:ea typeface="Times New Roman" panose="02020603050405020304" pitchFamily="18" charset="0"/>
              </a:rPr>
              <a:t>Bunlar şu şekilde sıralanabilir:</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b="1" dirty="0">
                <a:latin typeface="Times New Roman" panose="02020603050405020304" pitchFamily="18" charset="0"/>
                <a:ea typeface="Times New Roman" panose="02020603050405020304" pitchFamily="18" charset="0"/>
              </a:rPr>
              <a:t>Üstün yetenekli çocuk;</a:t>
            </a:r>
            <a:r>
              <a:rPr lang="tr-TR" dirty="0">
                <a:latin typeface="Times New Roman" panose="02020603050405020304" pitchFamily="18" charset="0"/>
                <a:ea typeface="Times New Roman" panose="02020603050405020304" pitchFamily="18" charset="0"/>
              </a:rPr>
              <a:t> bir veya birden çok yetenek veya zeka özelliği açısından yaşıtlarından üstün performansa sahip olan ve diğer alanlarda da ortalama düzeyde performans gösteren çocuktur.</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b="1" dirty="0">
                <a:latin typeface="Times New Roman" panose="02020603050405020304" pitchFamily="18" charset="0"/>
                <a:ea typeface="Times New Roman" panose="02020603050405020304" pitchFamily="18" charset="0"/>
              </a:rPr>
              <a:t>Üstün özel yetenekli çocuk;</a:t>
            </a:r>
            <a:r>
              <a:rPr lang="tr-TR" dirty="0">
                <a:latin typeface="Times New Roman" panose="02020603050405020304" pitchFamily="18" charset="0"/>
                <a:ea typeface="Times New Roman" panose="02020603050405020304" pitchFamily="18" charset="0"/>
              </a:rPr>
              <a:t> belirli bir alanda olağan üstü yetenek veya başarı gösteren diğer alanlarda ise ortalama yeteneği var olan çocuktur. </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b="1" dirty="0">
                <a:latin typeface="Times New Roman" panose="02020603050405020304" pitchFamily="18" charset="0"/>
                <a:ea typeface="Times New Roman" panose="02020603050405020304" pitchFamily="18" charset="0"/>
              </a:rPr>
              <a:t>Yaratıcılık yeteneği ayrıcalıklı olan çocuk;</a:t>
            </a:r>
            <a:r>
              <a:rPr lang="tr-TR" dirty="0">
                <a:latin typeface="Times New Roman" panose="02020603050405020304" pitchFamily="18" charset="0"/>
                <a:ea typeface="Times New Roman" panose="02020603050405020304" pitchFamily="18" charset="0"/>
              </a:rPr>
              <a:t> performans olarak orijinal düşünen ya da sanat dalları ve müzik ortamı ile düşüncelerini kendine özgü biçimde ifade eden çocuktur.</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b="1" dirty="0">
                <a:latin typeface="Times New Roman" panose="02020603050405020304" pitchFamily="18" charset="0"/>
                <a:ea typeface="Times New Roman" panose="02020603050405020304" pitchFamily="18" charset="0"/>
              </a:rPr>
              <a:t>Liderlik yeteneğine sahip olan çocuk;</a:t>
            </a:r>
            <a:r>
              <a:rPr lang="tr-TR" dirty="0">
                <a:latin typeface="Times New Roman" panose="02020603050405020304" pitchFamily="18" charset="0"/>
                <a:ea typeface="Times New Roman" panose="02020603050405020304" pitchFamily="18" charset="0"/>
              </a:rPr>
              <a:t> diğer bireyleri etkileme yeteneği üstün olan çocuktur.</a:t>
            </a:r>
            <a:endParaRPr lang="tr-TR" i="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01099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smtClean="0">
                <a:latin typeface="Times New Roman" panose="02020603050405020304" pitchFamily="18" charset="0"/>
                <a:ea typeface="Times New Roman" panose="02020603050405020304" pitchFamily="18" charset="0"/>
              </a:rPr>
              <a:t>Olağanüstü </a:t>
            </a:r>
            <a:r>
              <a:rPr lang="tr-TR" b="1" dirty="0">
                <a:latin typeface="Times New Roman" panose="02020603050405020304" pitchFamily="18" charset="0"/>
                <a:ea typeface="Times New Roman" panose="02020603050405020304" pitchFamily="18" charset="0"/>
              </a:rPr>
              <a:t>yetenekli çocuk; </a:t>
            </a:r>
            <a:r>
              <a:rPr lang="tr-TR" dirty="0">
                <a:latin typeface="Times New Roman" panose="02020603050405020304" pitchFamily="18" charset="0"/>
                <a:ea typeface="Times New Roman" panose="02020603050405020304" pitchFamily="18" charset="0"/>
              </a:rPr>
              <a:t>müzik, bale, tiyatro gibi performansa dayalı alanlardan birinde olağan üstü yeteneğe sahip olan çocuktur.</a:t>
            </a:r>
            <a:endParaRPr lang="tr-TR" i="1" dirty="0">
              <a:latin typeface="Times New Roman" panose="02020603050405020304" pitchFamily="18" charset="0"/>
              <a:ea typeface="Times New Roman" panose="02020603050405020304" pitchFamily="18" charset="0"/>
            </a:endParaRPr>
          </a:p>
          <a:p>
            <a:r>
              <a:rPr lang="tr-TR" b="1" dirty="0" err="1">
                <a:latin typeface="Times New Roman" panose="02020603050405020304" pitchFamily="18" charset="0"/>
                <a:ea typeface="Times New Roman" panose="02020603050405020304" pitchFamily="18" charset="0"/>
              </a:rPr>
              <a:t>Psikomotor</a:t>
            </a:r>
            <a:r>
              <a:rPr lang="tr-TR" b="1" dirty="0">
                <a:latin typeface="Times New Roman" panose="02020603050405020304" pitchFamily="18" charset="0"/>
                <a:ea typeface="Times New Roman" panose="02020603050405020304" pitchFamily="18" charset="0"/>
              </a:rPr>
              <a:t> alanlarda olağan üstü yetenek gösteren çocuk; </a:t>
            </a:r>
            <a:r>
              <a:rPr lang="tr-TR" dirty="0">
                <a:latin typeface="Times New Roman" panose="02020603050405020304" pitchFamily="18" charset="0"/>
                <a:ea typeface="Times New Roman" panose="02020603050405020304" pitchFamily="18" charset="0"/>
              </a:rPr>
              <a:t>hız, güç, çeviklik, koordinasyon gibi fiziksel güce dayanan spor dallarının birinde veya birkaçında üstünlük gösteren çocuktur </a:t>
            </a:r>
            <a:endParaRPr lang="tr-TR" dirty="0"/>
          </a:p>
        </p:txBody>
      </p:sp>
    </p:spTree>
    <p:extLst>
      <p:ext uri="{BB962C8B-B14F-4D97-AF65-F5344CB8AC3E}">
        <p14:creationId xmlns:p14="http://schemas.microsoft.com/office/powerpoint/2010/main" val="724174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pPr algn="just">
              <a:lnSpc>
                <a:spcPct val="150000"/>
              </a:lnSpc>
              <a:spcAft>
                <a:spcPts val="800"/>
              </a:spcAft>
              <a:tabLst>
                <a:tab pos="-180340" algn="l"/>
              </a:tabLst>
            </a:pPr>
            <a:r>
              <a:rPr lang="tr-TR" dirty="0">
                <a:latin typeface="Times New Roman" panose="02020603050405020304" pitchFamily="18" charset="0"/>
              </a:rPr>
              <a:t>Üstün yetenekli çocukların gereksinim duydukları eğitim olanaklarından yararlanabilmeleri ve yeteneklerini en üst düzeyde kullanabilmeleri için mümkün olduğu kadar erken dönemde belirlenerek yaşamlarını bu yönde devam ettirmeleri sağlanmalıdır.</a:t>
            </a:r>
            <a:endParaRPr lang="tr-TR" sz="3200" dirty="0" smtClean="0">
              <a:effectLst/>
              <a:latin typeface="Times New Roman" panose="02020603050405020304" pitchFamily="18" charset="0"/>
            </a:endParaRPr>
          </a:p>
          <a:p>
            <a:pPr algn="just">
              <a:lnSpc>
                <a:spcPct val="150000"/>
              </a:lnSpc>
              <a:spcAft>
                <a:spcPts val="800"/>
              </a:spcAft>
              <a:tabLst>
                <a:tab pos="-180340" algn="l"/>
              </a:tabLst>
            </a:pPr>
            <a:r>
              <a:rPr lang="tr-TR" dirty="0">
                <a:latin typeface="Times New Roman" panose="02020603050405020304" pitchFamily="18" charset="0"/>
              </a:rPr>
              <a:t>Üstün yetenekli çocukların belirlenmesinde disiplinler arası bir çalışma yapılarak çeşitli kaynaklardan bilgi toplanmaktadır. Bu bilgi kaynakları şu şekilde sıralanabilir.</a:t>
            </a:r>
            <a:endParaRPr lang="tr-TR" sz="3200" dirty="0" smtClean="0">
              <a:effectLst/>
              <a:latin typeface="Times New Roman" panose="02020603050405020304" pitchFamily="18" charset="0"/>
            </a:endParaRPr>
          </a:p>
          <a:p>
            <a:pPr algn="just">
              <a:lnSpc>
                <a:spcPct val="150000"/>
              </a:lnSpc>
              <a:spcAft>
                <a:spcPts val="800"/>
              </a:spcAft>
              <a:tabLst>
                <a:tab pos="-180340" algn="l"/>
              </a:tabLst>
            </a:pPr>
            <a:r>
              <a:rPr lang="tr-TR" dirty="0">
                <a:latin typeface="Times New Roman" panose="02020603050405020304" pitchFamily="18" charset="0"/>
              </a:rPr>
              <a:t>Çocuğun gelişim profilleri: Çocuğa ait özellikler hakkında gelişimsel bilgileri ve aynı kültürdeki akranları ile ilişkilerine yönelik bilgileri içermektedir. </a:t>
            </a:r>
            <a:endParaRPr lang="tr-TR" sz="3200" dirty="0" smtClean="0">
              <a:effectLst/>
              <a:latin typeface="Times New Roman" panose="02020603050405020304" pitchFamily="18" charset="0"/>
            </a:endParaRPr>
          </a:p>
          <a:p>
            <a:endParaRPr lang="tr-TR" dirty="0"/>
          </a:p>
        </p:txBody>
      </p:sp>
    </p:spTree>
    <p:extLst>
      <p:ext uri="{BB962C8B-B14F-4D97-AF65-F5344CB8AC3E}">
        <p14:creationId xmlns:p14="http://schemas.microsoft.com/office/powerpoint/2010/main" val="3250359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Aile bilgileri:</a:t>
            </a:r>
            <a:r>
              <a:rPr lang="tr-TR" dirty="0">
                <a:latin typeface="Times New Roman" panose="02020603050405020304" pitchFamily="18" charset="0"/>
                <a:ea typeface="Times New Roman" panose="02020603050405020304" pitchFamily="18" charset="0"/>
              </a:rPr>
              <a:t> Çocuklara ait özelliklerin ayrıntılı olarak belirlenmesinde anne-babanın vereceği bilgilerin yanı sıra aile büyüklerinden alınacak bilgilerde önemli bilgi kaynağı olarak değerlendirilmektedir. Ayrıca anne ve babaya ait bilgilerde ortaya konulmalıdır </a:t>
            </a:r>
            <a:r>
              <a:rPr lang="tr-TR" b="1" dirty="0" smtClean="0">
                <a:latin typeface="Times New Roman" panose="02020603050405020304" pitchFamily="18" charset="0"/>
                <a:ea typeface="Times New Roman" panose="02020603050405020304" pitchFamily="18" charset="0"/>
              </a:rPr>
              <a:t>Akran </a:t>
            </a:r>
            <a:r>
              <a:rPr lang="tr-TR" b="1" dirty="0">
                <a:latin typeface="Times New Roman" panose="02020603050405020304" pitchFamily="18" charset="0"/>
                <a:ea typeface="Times New Roman" panose="02020603050405020304" pitchFamily="18" charset="0"/>
              </a:rPr>
              <a:t>bilgileri:</a:t>
            </a:r>
            <a:r>
              <a:rPr lang="tr-TR" dirty="0">
                <a:latin typeface="Times New Roman" panose="02020603050405020304" pitchFamily="18" charset="0"/>
                <a:ea typeface="Times New Roman" panose="02020603050405020304" pitchFamily="18" charset="0"/>
              </a:rPr>
              <a:t> Fazla güvenilir olamamakla birlikte, çocukların birbirlerini daha iyi tanıyabilecekleri düşünüldüğünde iyi bir veri kaynağı olarak değerlendirilebilir. Ancak akranlardan bilgi alınırken izlenecek yola dikkat edilmelidir</a:t>
            </a:r>
            <a:endParaRPr lang="tr-TR" dirty="0"/>
          </a:p>
        </p:txBody>
      </p:sp>
    </p:spTree>
    <p:extLst>
      <p:ext uri="{BB962C8B-B14F-4D97-AF65-F5344CB8AC3E}">
        <p14:creationId xmlns:p14="http://schemas.microsoft.com/office/powerpoint/2010/main" val="3509265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Öğretmen gözlem ve kanaati:</a:t>
            </a:r>
            <a:r>
              <a:rPr lang="tr-TR" dirty="0">
                <a:latin typeface="Times New Roman" panose="02020603050405020304" pitchFamily="18" charset="0"/>
                <a:ea typeface="Times New Roman" panose="02020603050405020304" pitchFamily="18" charset="0"/>
              </a:rPr>
              <a:t> Okulda özellikle sınıf içinde çocuğu en iyi tanıyan kişilerden biri öğretmendir. Bu nedenle okula devam eden çocuklar arasında yapılacak taramalarda öğretmenlerin gözlem ve kanaati çok önemlidir. Öğretmen özellikle üstün yeteneğini her fırsatta ortaya koyabilen çocukları genellikle </a:t>
            </a:r>
            <a:r>
              <a:rPr lang="tr-TR" dirty="0" err="1">
                <a:latin typeface="Times New Roman" panose="02020603050405020304" pitchFamily="18" charset="0"/>
                <a:ea typeface="Times New Roman" panose="02020603050405020304" pitchFamily="18" charset="0"/>
              </a:rPr>
              <a:t>ayırtedebilmesine</a:t>
            </a:r>
            <a:r>
              <a:rPr lang="tr-TR" dirty="0">
                <a:latin typeface="Times New Roman" panose="02020603050405020304" pitchFamily="18" charset="0"/>
                <a:ea typeface="Times New Roman" panose="02020603050405020304" pitchFamily="18" charset="0"/>
              </a:rPr>
              <a:t> rağmen, duygusal problemi olan bazı üstün yetenekli çocuklar öğretmenin gözünden kaçabilmektedir. Bu nedenle öğretmen tüm çocukları dikkatli bir şekilde tanımalıdır.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35521518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Kontrol listeleri ve değerlendirme ölçekleri:</a:t>
            </a:r>
            <a:r>
              <a:rPr lang="tr-TR" dirty="0">
                <a:latin typeface="Times New Roman" panose="02020603050405020304" pitchFamily="18" charset="0"/>
                <a:ea typeface="Times New Roman" panose="02020603050405020304" pitchFamily="18" charset="0"/>
              </a:rPr>
              <a:t> Üstün yetenekli ve üstün zekalı çocukların davranışlarının gözlenebilmesine olanak sağlamakta, karma grup içinde üstün yetenekli çocukların çabuk ve kolay tanılamasına yardımcı </a:t>
            </a:r>
            <a:r>
              <a:rPr lang="tr-TR" dirty="0" err="1">
                <a:latin typeface="Times New Roman" panose="02020603050405020304" pitchFamily="18" charset="0"/>
                <a:ea typeface="Times New Roman" panose="02020603050405020304" pitchFamily="18" charset="0"/>
              </a:rPr>
              <a:t>olmaktadır.Ancak</a:t>
            </a:r>
            <a:r>
              <a:rPr lang="tr-TR" dirty="0">
                <a:latin typeface="Times New Roman" panose="02020603050405020304" pitchFamily="18" charset="0"/>
                <a:ea typeface="Times New Roman" panose="02020603050405020304" pitchFamily="18" charset="0"/>
              </a:rPr>
              <a:t> tek başına değerlendirme aracı olarak kullanılması mümkün değildir </a:t>
            </a:r>
            <a:r>
              <a:rPr lang="tr-TR" b="1" dirty="0" smtClean="0">
                <a:latin typeface="Times New Roman" panose="02020603050405020304" pitchFamily="18" charset="0"/>
                <a:ea typeface="Times New Roman" panose="02020603050405020304" pitchFamily="18" charset="0"/>
              </a:rPr>
              <a:t>Aday </a:t>
            </a:r>
            <a:r>
              <a:rPr lang="tr-TR" b="1" dirty="0">
                <a:latin typeface="Times New Roman" panose="02020603050405020304" pitchFamily="18" charset="0"/>
                <a:ea typeface="Times New Roman" panose="02020603050405020304" pitchFamily="18" charset="0"/>
              </a:rPr>
              <a:t>gösterme:</a:t>
            </a:r>
            <a:r>
              <a:rPr lang="tr-TR" dirty="0">
                <a:latin typeface="Times New Roman" panose="02020603050405020304" pitchFamily="18" charset="0"/>
                <a:ea typeface="Times New Roman" panose="02020603050405020304" pitchFamily="18" charset="0"/>
              </a:rPr>
              <a:t> Okullara form gönderilerek yönetici rehber öğretmen, sınıf öğretmenlerinden üstün zekalı ve üstün yetenekli  çocuk özelliğine sahip olan çocukları belirleyerek aday göstermeleri istenebilir </a:t>
            </a:r>
            <a:endParaRPr lang="tr-TR" dirty="0"/>
          </a:p>
        </p:txBody>
      </p:sp>
    </p:spTree>
    <p:extLst>
      <p:ext uri="{BB962C8B-B14F-4D97-AF65-F5344CB8AC3E}">
        <p14:creationId xmlns:p14="http://schemas.microsoft.com/office/powerpoint/2010/main" val="234730594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1264</Words>
  <Application>Microsoft Office PowerPoint</Application>
  <PresentationFormat>Geniş ekran</PresentationFormat>
  <Paragraphs>42</Paragraphs>
  <Slides>24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24</vt:i4>
      </vt:variant>
    </vt:vector>
  </HeadingPairs>
  <TitlesOfParts>
    <vt:vector size="30" baseType="lpstr">
      <vt:lpstr>Arial</vt:lpstr>
      <vt:lpstr>Calibri</vt:lpstr>
      <vt:lpstr>Calibri Light</vt:lpstr>
      <vt:lpstr>Times New Roman</vt:lpstr>
      <vt:lpstr>Wingdings 3</vt:lpstr>
      <vt:lpstr>Office Teması</vt:lpstr>
      <vt:lpstr>ÜSTÜN ZEKALI VE ÜSTÜN YETENEKLİ ÇOCUKLAR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figen</dc:creator>
  <cp:lastModifiedBy>figen</cp:lastModifiedBy>
  <cp:revision>6</cp:revision>
  <dcterms:created xsi:type="dcterms:W3CDTF">2020-10-31T22:40:22Z</dcterms:created>
  <dcterms:modified xsi:type="dcterms:W3CDTF">2021-02-13T19:39:55Z</dcterms:modified>
</cp:coreProperties>
</file>