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4660"/>
  </p:normalViewPr>
  <p:slideViewPr>
    <p:cSldViewPr>
      <p:cViewPr varScale="1">
        <p:scale>
          <a:sx n="66" d="100"/>
          <a:sy n="66" d="100"/>
        </p:scale>
        <p:origin x="132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3C565-F6BB-4F42-8E95-4790F5B9E375}" type="datetimeFigureOut">
              <a:rPr lang="tr-TR" smtClean="0"/>
              <a:pPr/>
              <a:t>21.05.2020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ED1EF-6818-4705-9CDF-60C5D763D885}" type="slidenum">
              <a:rPr lang="tr-TR" smtClean="0"/>
              <a:pPr/>
              <a:t>‹#›</a:t>
            </a:fld>
            <a:endParaRPr lang="tr-TR"/>
          </a:p>
        </p:txBody>
      </p:sp>
    </p:spTree>
    <p:extLst>
      <p:ext uri="{BB962C8B-B14F-4D97-AF65-F5344CB8AC3E}">
        <p14:creationId xmlns:p14="http://schemas.microsoft.com/office/powerpoint/2010/main" val="269799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a:t>
            </a:fld>
            <a:endParaRPr lang="tr-TR"/>
          </a:p>
        </p:txBody>
      </p:sp>
    </p:spTree>
    <p:extLst>
      <p:ext uri="{BB962C8B-B14F-4D97-AF65-F5344CB8AC3E}">
        <p14:creationId xmlns:p14="http://schemas.microsoft.com/office/powerpoint/2010/main" val="2637933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12</a:t>
            </a:fld>
            <a:endParaRPr lang="tr-TR"/>
          </a:p>
        </p:txBody>
      </p:sp>
    </p:spTree>
    <p:extLst>
      <p:ext uri="{BB962C8B-B14F-4D97-AF65-F5344CB8AC3E}">
        <p14:creationId xmlns:p14="http://schemas.microsoft.com/office/powerpoint/2010/main" val="2228742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13</a:t>
            </a:fld>
            <a:endParaRPr lang="tr-TR"/>
          </a:p>
        </p:txBody>
      </p:sp>
    </p:spTree>
    <p:extLst>
      <p:ext uri="{BB962C8B-B14F-4D97-AF65-F5344CB8AC3E}">
        <p14:creationId xmlns:p14="http://schemas.microsoft.com/office/powerpoint/2010/main" val="4092432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14</a:t>
            </a:fld>
            <a:endParaRPr lang="tr-TR"/>
          </a:p>
        </p:txBody>
      </p:sp>
    </p:spTree>
    <p:extLst>
      <p:ext uri="{BB962C8B-B14F-4D97-AF65-F5344CB8AC3E}">
        <p14:creationId xmlns:p14="http://schemas.microsoft.com/office/powerpoint/2010/main" val="9489274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15</a:t>
            </a:fld>
            <a:endParaRPr lang="tr-TR"/>
          </a:p>
        </p:txBody>
      </p:sp>
    </p:spTree>
    <p:extLst>
      <p:ext uri="{BB962C8B-B14F-4D97-AF65-F5344CB8AC3E}">
        <p14:creationId xmlns:p14="http://schemas.microsoft.com/office/powerpoint/2010/main" val="42272053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16</a:t>
            </a:fld>
            <a:endParaRPr lang="tr-TR"/>
          </a:p>
        </p:txBody>
      </p:sp>
    </p:spTree>
    <p:extLst>
      <p:ext uri="{BB962C8B-B14F-4D97-AF65-F5344CB8AC3E}">
        <p14:creationId xmlns:p14="http://schemas.microsoft.com/office/powerpoint/2010/main" val="3797770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17</a:t>
            </a:fld>
            <a:endParaRPr lang="tr-TR"/>
          </a:p>
        </p:txBody>
      </p:sp>
    </p:spTree>
    <p:extLst>
      <p:ext uri="{BB962C8B-B14F-4D97-AF65-F5344CB8AC3E}">
        <p14:creationId xmlns:p14="http://schemas.microsoft.com/office/powerpoint/2010/main" val="5902472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18</a:t>
            </a:fld>
            <a:endParaRPr lang="tr-TR"/>
          </a:p>
        </p:txBody>
      </p:sp>
    </p:spTree>
    <p:extLst>
      <p:ext uri="{BB962C8B-B14F-4D97-AF65-F5344CB8AC3E}">
        <p14:creationId xmlns:p14="http://schemas.microsoft.com/office/powerpoint/2010/main" val="604413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19</a:t>
            </a:fld>
            <a:endParaRPr lang="tr-TR"/>
          </a:p>
        </p:txBody>
      </p:sp>
    </p:spTree>
    <p:extLst>
      <p:ext uri="{BB962C8B-B14F-4D97-AF65-F5344CB8AC3E}">
        <p14:creationId xmlns:p14="http://schemas.microsoft.com/office/powerpoint/2010/main" val="36403522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20</a:t>
            </a:fld>
            <a:endParaRPr lang="tr-TR"/>
          </a:p>
        </p:txBody>
      </p:sp>
    </p:spTree>
    <p:extLst>
      <p:ext uri="{BB962C8B-B14F-4D97-AF65-F5344CB8AC3E}">
        <p14:creationId xmlns:p14="http://schemas.microsoft.com/office/powerpoint/2010/main" val="2016431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21</a:t>
            </a:fld>
            <a:endParaRPr lang="tr-TR"/>
          </a:p>
        </p:txBody>
      </p:sp>
    </p:spTree>
    <p:extLst>
      <p:ext uri="{BB962C8B-B14F-4D97-AF65-F5344CB8AC3E}">
        <p14:creationId xmlns:p14="http://schemas.microsoft.com/office/powerpoint/2010/main" val="1593396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a:t>
            </a:fld>
            <a:endParaRPr lang="tr-TR"/>
          </a:p>
        </p:txBody>
      </p:sp>
    </p:spTree>
    <p:extLst>
      <p:ext uri="{BB962C8B-B14F-4D97-AF65-F5344CB8AC3E}">
        <p14:creationId xmlns:p14="http://schemas.microsoft.com/office/powerpoint/2010/main" val="1508695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22</a:t>
            </a:fld>
            <a:endParaRPr lang="tr-TR"/>
          </a:p>
        </p:txBody>
      </p:sp>
    </p:spTree>
    <p:extLst>
      <p:ext uri="{BB962C8B-B14F-4D97-AF65-F5344CB8AC3E}">
        <p14:creationId xmlns:p14="http://schemas.microsoft.com/office/powerpoint/2010/main" val="38263932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23</a:t>
            </a:fld>
            <a:endParaRPr lang="tr-TR"/>
          </a:p>
        </p:txBody>
      </p:sp>
    </p:spTree>
    <p:extLst>
      <p:ext uri="{BB962C8B-B14F-4D97-AF65-F5344CB8AC3E}">
        <p14:creationId xmlns:p14="http://schemas.microsoft.com/office/powerpoint/2010/main" val="39988280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24</a:t>
            </a:fld>
            <a:endParaRPr lang="tr-TR"/>
          </a:p>
        </p:txBody>
      </p:sp>
    </p:spTree>
    <p:extLst>
      <p:ext uri="{BB962C8B-B14F-4D97-AF65-F5344CB8AC3E}">
        <p14:creationId xmlns:p14="http://schemas.microsoft.com/office/powerpoint/2010/main" val="33607176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25</a:t>
            </a:fld>
            <a:endParaRPr lang="tr-TR"/>
          </a:p>
        </p:txBody>
      </p:sp>
    </p:spTree>
    <p:extLst>
      <p:ext uri="{BB962C8B-B14F-4D97-AF65-F5344CB8AC3E}">
        <p14:creationId xmlns:p14="http://schemas.microsoft.com/office/powerpoint/2010/main" val="30714008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26</a:t>
            </a:fld>
            <a:endParaRPr lang="tr-TR"/>
          </a:p>
        </p:txBody>
      </p:sp>
    </p:spTree>
    <p:extLst>
      <p:ext uri="{BB962C8B-B14F-4D97-AF65-F5344CB8AC3E}">
        <p14:creationId xmlns:p14="http://schemas.microsoft.com/office/powerpoint/2010/main" val="13785610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27</a:t>
            </a:fld>
            <a:endParaRPr lang="tr-TR"/>
          </a:p>
        </p:txBody>
      </p:sp>
    </p:spTree>
    <p:extLst>
      <p:ext uri="{BB962C8B-B14F-4D97-AF65-F5344CB8AC3E}">
        <p14:creationId xmlns:p14="http://schemas.microsoft.com/office/powerpoint/2010/main" val="41900885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28</a:t>
            </a:fld>
            <a:endParaRPr lang="tr-TR"/>
          </a:p>
        </p:txBody>
      </p:sp>
    </p:spTree>
    <p:extLst>
      <p:ext uri="{BB962C8B-B14F-4D97-AF65-F5344CB8AC3E}">
        <p14:creationId xmlns:p14="http://schemas.microsoft.com/office/powerpoint/2010/main" val="37040432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29</a:t>
            </a:fld>
            <a:endParaRPr lang="tr-TR"/>
          </a:p>
        </p:txBody>
      </p:sp>
    </p:spTree>
    <p:extLst>
      <p:ext uri="{BB962C8B-B14F-4D97-AF65-F5344CB8AC3E}">
        <p14:creationId xmlns:p14="http://schemas.microsoft.com/office/powerpoint/2010/main" val="17495214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30</a:t>
            </a:fld>
            <a:endParaRPr lang="tr-TR"/>
          </a:p>
        </p:txBody>
      </p:sp>
    </p:spTree>
    <p:extLst>
      <p:ext uri="{BB962C8B-B14F-4D97-AF65-F5344CB8AC3E}">
        <p14:creationId xmlns:p14="http://schemas.microsoft.com/office/powerpoint/2010/main" val="35222123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31</a:t>
            </a:fld>
            <a:endParaRPr lang="tr-TR"/>
          </a:p>
        </p:txBody>
      </p:sp>
    </p:spTree>
    <p:extLst>
      <p:ext uri="{BB962C8B-B14F-4D97-AF65-F5344CB8AC3E}">
        <p14:creationId xmlns:p14="http://schemas.microsoft.com/office/powerpoint/2010/main" val="968004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a:t>
            </a:fld>
            <a:endParaRPr lang="tr-TR"/>
          </a:p>
        </p:txBody>
      </p:sp>
    </p:spTree>
    <p:extLst>
      <p:ext uri="{BB962C8B-B14F-4D97-AF65-F5344CB8AC3E}">
        <p14:creationId xmlns:p14="http://schemas.microsoft.com/office/powerpoint/2010/main" val="27020522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32</a:t>
            </a:fld>
            <a:endParaRPr lang="tr-TR"/>
          </a:p>
        </p:txBody>
      </p:sp>
    </p:spTree>
    <p:extLst>
      <p:ext uri="{BB962C8B-B14F-4D97-AF65-F5344CB8AC3E}">
        <p14:creationId xmlns:p14="http://schemas.microsoft.com/office/powerpoint/2010/main" val="38769867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33</a:t>
            </a:fld>
            <a:endParaRPr lang="tr-TR"/>
          </a:p>
        </p:txBody>
      </p:sp>
    </p:spTree>
    <p:extLst>
      <p:ext uri="{BB962C8B-B14F-4D97-AF65-F5344CB8AC3E}">
        <p14:creationId xmlns:p14="http://schemas.microsoft.com/office/powerpoint/2010/main" val="16968953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34</a:t>
            </a:fld>
            <a:endParaRPr lang="tr-TR"/>
          </a:p>
        </p:txBody>
      </p:sp>
    </p:spTree>
    <p:extLst>
      <p:ext uri="{BB962C8B-B14F-4D97-AF65-F5344CB8AC3E}">
        <p14:creationId xmlns:p14="http://schemas.microsoft.com/office/powerpoint/2010/main" val="21400435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35</a:t>
            </a:fld>
            <a:endParaRPr lang="tr-TR"/>
          </a:p>
        </p:txBody>
      </p:sp>
    </p:spTree>
    <p:extLst>
      <p:ext uri="{BB962C8B-B14F-4D97-AF65-F5344CB8AC3E}">
        <p14:creationId xmlns:p14="http://schemas.microsoft.com/office/powerpoint/2010/main" val="3581169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a:t>
            </a:fld>
            <a:endParaRPr lang="tr-TR"/>
          </a:p>
        </p:txBody>
      </p:sp>
    </p:spTree>
    <p:extLst>
      <p:ext uri="{BB962C8B-B14F-4D97-AF65-F5344CB8AC3E}">
        <p14:creationId xmlns:p14="http://schemas.microsoft.com/office/powerpoint/2010/main" val="2886116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7</a:t>
            </a:fld>
            <a:endParaRPr lang="tr-TR"/>
          </a:p>
        </p:txBody>
      </p:sp>
    </p:spTree>
    <p:extLst>
      <p:ext uri="{BB962C8B-B14F-4D97-AF65-F5344CB8AC3E}">
        <p14:creationId xmlns:p14="http://schemas.microsoft.com/office/powerpoint/2010/main" val="4087908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8</a:t>
            </a:fld>
            <a:endParaRPr lang="tr-TR"/>
          </a:p>
        </p:txBody>
      </p:sp>
    </p:spTree>
    <p:extLst>
      <p:ext uri="{BB962C8B-B14F-4D97-AF65-F5344CB8AC3E}">
        <p14:creationId xmlns:p14="http://schemas.microsoft.com/office/powerpoint/2010/main" val="2607057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9</a:t>
            </a:fld>
            <a:endParaRPr lang="tr-TR"/>
          </a:p>
        </p:txBody>
      </p:sp>
    </p:spTree>
    <p:extLst>
      <p:ext uri="{BB962C8B-B14F-4D97-AF65-F5344CB8AC3E}">
        <p14:creationId xmlns:p14="http://schemas.microsoft.com/office/powerpoint/2010/main" val="3782838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10</a:t>
            </a:fld>
            <a:endParaRPr lang="tr-TR"/>
          </a:p>
        </p:txBody>
      </p:sp>
    </p:spTree>
    <p:extLst>
      <p:ext uri="{BB962C8B-B14F-4D97-AF65-F5344CB8AC3E}">
        <p14:creationId xmlns:p14="http://schemas.microsoft.com/office/powerpoint/2010/main" val="1096958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11</a:t>
            </a:fld>
            <a:endParaRPr lang="tr-TR"/>
          </a:p>
        </p:txBody>
      </p:sp>
    </p:spTree>
    <p:extLst>
      <p:ext uri="{BB962C8B-B14F-4D97-AF65-F5344CB8AC3E}">
        <p14:creationId xmlns:p14="http://schemas.microsoft.com/office/powerpoint/2010/main" val="1433746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3CE3403-E2B5-4E8A-89D8-A2C3643C3380}" type="datetime1">
              <a:rPr lang="en-US" smtClean="0"/>
              <a:pPr/>
              <a:t>5/21/2020</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FD9AE-622D-4D6E-B1FA-FF86DCF8EC81}"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E7825-6EB5-4069-AE4D-CD6FFECBD5A8}"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359553-24D1-43E6-A105-C5B7D4915F5D}"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EF120-8076-4A7A-B793-2274FBA28191}" type="datetime1">
              <a:rPr lang="en-US" smtClean="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894B68B-BF11-44FC-994F-5C1FD159CE2B}" type="datetime1">
              <a:rPr lang="en-US" smtClean="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3CC4FA-4925-4400-B613-A21B29FA01B5}" type="datetime1">
              <a:rPr lang="en-US" smtClean="0"/>
              <a:pPr/>
              <a:t>5/21/2020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1596D-A42C-4123-A2C9-1AA75A8A164E}" type="datetime1">
              <a:rPr lang="en-US" smtClean="0"/>
              <a:pPr/>
              <a:t>5/21/2020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B0925-351C-415F-AE54-F89DB471B483}" type="datetime1">
              <a:rPr lang="en-US" smtClean="0"/>
              <a:pPr/>
              <a:t>5/21/2020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271209-091D-4FEB-A8CD-380AAC3CD9EC}" type="datetime1">
              <a:rPr lang="en-US" smtClean="0"/>
              <a:pPr/>
              <a:t>5/21/2020</a:t>
            </a:fld>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B83C6-5B46-4D44-83C2-F3FA9C4C41C5}" type="datetime1">
              <a:rPr lang="en-US" smtClean="0"/>
              <a:pPr/>
              <a:t>5/21/2020</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77C9E0A-1FB2-4327-A4E0-FE2C9CA9BF1A}" type="datetime1">
              <a:rPr lang="en-US" smtClean="0"/>
              <a:pPr/>
              <a:t>5/21/2020</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smtClean="0"/>
              <a:t>BLM0267</a:t>
            </a:r>
            <a:endParaRPr lang="tr-TR" dirty="0"/>
          </a:p>
        </p:txBody>
      </p:sp>
      <p:sp>
        <p:nvSpPr>
          <p:cNvPr id="3" name="Subtitle 2"/>
          <p:cNvSpPr>
            <a:spLocks noGrp="1"/>
          </p:cNvSpPr>
          <p:nvPr>
            <p:ph type="subTitle" idx="1"/>
          </p:nvPr>
        </p:nvSpPr>
        <p:spPr>
          <a:xfrm>
            <a:off x="4733365" y="4421080"/>
            <a:ext cx="3309803" cy="1522520"/>
          </a:xfrm>
        </p:spPr>
        <p:txBody>
          <a:bodyPr>
            <a:normAutofit/>
          </a:bodyPr>
          <a:lstStyle/>
          <a:p>
            <a:r>
              <a:rPr lang="en-US" dirty="0" smtClean="0"/>
              <a:t>Chapter </a:t>
            </a:r>
            <a:r>
              <a:rPr lang="tr-TR" dirty="0" smtClean="0"/>
              <a:t>5: Structures</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4 Altbilgi Yer Tutucusu"/>
          <p:cNvSpPr>
            <a:spLocks noGrp="1"/>
          </p:cNvSpPr>
          <p:nvPr>
            <p:ph type="ftr" sz="quarter" idx="11"/>
          </p:nvPr>
        </p:nvSpPr>
        <p:spPr>
          <a:xfrm>
            <a:off x="5303520" y="5638800"/>
            <a:ext cx="2831592" cy="446291"/>
          </a:xfrm>
        </p:spPr>
        <p:txBody>
          <a:bodyPr>
            <a:normAutofit fontScale="92500"/>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extLst>
      <p:ext uri="{BB962C8B-B14F-4D97-AF65-F5344CB8AC3E}">
        <p14:creationId xmlns:p14="http://schemas.microsoft.com/office/powerpoint/2010/main" val="2113531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When we precede a </a:t>
            </a:r>
            <a:r>
              <a:rPr lang="en-US" b="1" dirty="0" err="1"/>
              <a:t>struct</a:t>
            </a:r>
            <a:r>
              <a:rPr lang="en-US" b="1" dirty="0"/>
              <a:t> name with the </a:t>
            </a:r>
            <a:r>
              <a:rPr lang="en-US" b="1" dirty="0" err="1"/>
              <a:t>typedef</a:t>
            </a:r>
            <a:r>
              <a:rPr lang="en-US" b="1" dirty="0"/>
              <a:t> keyword, then the </a:t>
            </a:r>
            <a:r>
              <a:rPr lang="en-US" b="1" dirty="0" err="1"/>
              <a:t>struct</a:t>
            </a:r>
            <a:r>
              <a:rPr lang="en-US" b="1" dirty="0"/>
              <a:t> becomes a new type. </a:t>
            </a:r>
            <a:endParaRPr lang="tr-TR" b="1" dirty="0" smtClean="0"/>
          </a:p>
          <a:p>
            <a:r>
              <a:rPr lang="en-US" b="1" dirty="0" smtClean="0"/>
              <a:t>It </a:t>
            </a:r>
            <a:r>
              <a:rPr lang="en-US" b="1" dirty="0"/>
              <a:t>is used to make the construct shorter with more meaningful names for types already defined by C or for types that you have declared. </a:t>
            </a:r>
            <a:endParaRPr lang="tr-TR" b="1" dirty="0" smtClean="0"/>
          </a:p>
          <a:p>
            <a:r>
              <a:rPr lang="en-US" b="1" dirty="0" smtClean="0"/>
              <a:t>For </a:t>
            </a:r>
            <a:r>
              <a:rPr lang="en-US" b="1" dirty="0"/>
              <a:t>example, consider the following declaration: </a:t>
            </a:r>
            <a:endParaRPr lang="tr-TR" b="1" dirty="0" smtClean="0"/>
          </a:p>
          <a:p>
            <a:pPr marL="68580" indent="0">
              <a:buNone/>
            </a:pPr>
            <a:r>
              <a:rPr lang="tr-TR" b="1" dirty="0" smtClean="0"/>
              <a:t>	</a:t>
            </a:r>
            <a:r>
              <a:rPr lang="en-US" b="1" dirty="0" err="1" smtClean="0"/>
              <a:t>typedef</a:t>
            </a:r>
            <a:r>
              <a:rPr lang="en-US" b="1" dirty="0" smtClean="0"/>
              <a:t> </a:t>
            </a:r>
            <a:r>
              <a:rPr lang="en-US" b="1" dirty="0" err="1"/>
              <a:t>struct</a:t>
            </a:r>
            <a:r>
              <a:rPr lang="en-US" b="1" dirty="0"/>
              <a:t> </a:t>
            </a:r>
            <a:r>
              <a:rPr lang="en-US" b="1" dirty="0" smtClean="0"/>
              <a:t>student </a:t>
            </a:r>
            <a:endParaRPr lang="tr-TR" b="1" dirty="0" smtClean="0"/>
          </a:p>
          <a:p>
            <a:pPr marL="68580" indent="0">
              <a:buNone/>
            </a:pPr>
            <a:r>
              <a:rPr lang="tr-TR" b="1" dirty="0"/>
              <a:t>	</a:t>
            </a:r>
            <a:r>
              <a:rPr lang="en-US" b="1" dirty="0" smtClean="0"/>
              <a:t>{ </a:t>
            </a:r>
            <a:endParaRPr lang="tr-TR" b="1" dirty="0" smtClean="0"/>
          </a:p>
          <a:p>
            <a:pPr marL="68580" indent="0">
              <a:buNone/>
            </a:pPr>
            <a:r>
              <a:rPr lang="tr-TR" b="1" dirty="0"/>
              <a:t>	</a:t>
            </a:r>
            <a:r>
              <a:rPr lang="tr-TR" b="1" dirty="0" smtClean="0"/>
              <a:t>	</a:t>
            </a:r>
            <a:r>
              <a:rPr lang="en-US" b="1" dirty="0" err="1" smtClean="0"/>
              <a:t>int</a:t>
            </a:r>
            <a:r>
              <a:rPr lang="en-US" b="1" dirty="0" smtClean="0"/>
              <a:t> </a:t>
            </a:r>
            <a:r>
              <a:rPr lang="tr-TR" b="1" dirty="0" smtClean="0"/>
              <a:t>	</a:t>
            </a:r>
            <a:r>
              <a:rPr lang="en-US" b="1" dirty="0" err="1" smtClean="0"/>
              <a:t>r_no</a:t>
            </a:r>
            <a:r>
              <a:rPr lang="en-US" b="1" dirty="0"/>
              <a:t>;	</a:t>
            </a:r>
            <a:endParaRPr lang="tr-TR" b="1" dirty="0" smtClean="0"/>
          </a:p>
          <a:p>
            <a:pPr marL="68580" indent="0">
              <a:buNone/>
            </a:pPr>
            <a:r>
              <a:rPr lang="tr-TR" b="1" dirty="0" smtClean="0"/>
              <a:t>		</a:t>
            </a:r>
            <a:r>
              <a:rPr lang="en-US" b="1" dirty="0" smtClean="0"/>
              <a:t>char</a:t>
            </a:r>
            <a:r>
              <a:rPr lang="en-US" b="1" dirty="0"/>
              <a:t>	name[20];	</a:t>
            </a:r>
            <a:endParaRPr lang="tr-TR" b="1" dirty="0" smtClean="0"/>
          </a:p>
          <a:p>
            <a:pPr marL="68580" indent="0">
              <a:buNone/>
            </a:pPr>
            <a:r>
              <a:rPr lang="tr-TR" b="1" dirty="0" smtClean="0"/>
              <a:t>		</a:t>
            </a:r>
            <a:r>
              <a:rPr lang="en-US" b="1" dirty="0" smtClean="0"/>
              <a:t>char</a:t>
            </a:r>
            <a:r>
              <a:rPr lang="en-US" b="1" dirty="0"/>
              <a:t>	course[20];	</a:t>
            </a:r>
            <a:endParaRPr lang="tr-TR" b="1" dirty="0" smtClean="0"/>
          </a:p>
          <a:p>
            <a:pPr marL="68580" indent="0">
              <a:buNone/>
            </a:pPr>
            <a:r>
              <a:rPr lang="tr-TR" b="1" dirty="0" smtClean="0"/>
              <a:t>		</a:t>
            </a:r>
            <a:r>
              <a:rPr lang="en-US" b="1" dirty="0" smtClean="0"/>
              <a:t>float</a:t>
            </a:r>
            <a:r>
              <a:rPr lang="en-US" b="1" dirty="0"/>
              <a:t>	fees; </a:t>
            </a:r>
            <a:endParaRPr lang="tr-TR" b="1" dirty="0" smtClean="0"/>
          </a:p>
          <a:p>
            <a:pPr marL="68580" indent="0">
              <a:buNone/>
            </a:pPr>
            <a:r>
              <a:rPr lang="tr-TR" b="1" dirty="0" smtClean="0"/>
              <a:t>	</a:t>
            </a:r>
            <a:r>
              <a:rPr lang="en-US" b="1" dirty="0" smtClean="0"/>
              <a:t>}</a:t>
            </a:r>
            <a:r>
              <a:rPr lang="tr-TR" b="1" dirty="0" smtClean="0"/>
              <a:t>Student</a:t>
            </a:r>
            <a:r>
              <a:rPr lang="en-US" b="1" dirty="0" smtClean="0"/>
              <a:t>; </a:t>
            </a:r>
            <a:endParaRPr lang="tr-TR" b="1" dirty="0" smtClean="0"/>
          </a:p>
          <a:p>
            <a:r>
              <a:rPr lang="en-US" b="1" dirty="0" smtClean="0"/>
              <a:t>Now </a:t>
            </a:r>
            <a:r>
              <a:rPr lang="en-US" b="1" dirty="0"/>
              <a:t>that you have preceded the structure’s name with the </a:t>
            </a:r>
            <a:r>
              <a:rPr lang="en-US" b="1" dirty="0" err="1"/>
              <a:t>typedef</a:t>
            </a:r>
            <a:r>
              <a:rPr lang="en-US" b="1" dirty="0"/>
              <a:t> keyword, </a:t>
            </a:r>
            <a:r>
              <a:rPr lang="tr-TR" b="1" dirty="0" smtClean="0"/>
              <a:t>S</a:t>
            </a:r>
            <a:r>
              <a:rPr lang="en-US" b="1" dirty="0" err="1" smtClean="0"/>
              <a:t>tudent</a:t>
            </a:r>
            <a:r>
              <a:rPr lang="en-US" b="1" dirty="0" smtClean="0"/>
              <a:t> </a:t>
            </a:r>
            <a:r>
              <a:rPr lang="en-US" b="1" dirty="0"/>
              <a:t>becomes a new data </a:t>
            </a:r>
            <a:r>
              <a:rPr lang="en-US" b="1" dirty="0" smtClean="0"/>
              <a:t>type.</a:t>
            </a:r>
            <a:endParaRPr lang="tr-TR" b="1" dirty="0" smtClean="0"/>
          </a:p>
          <a:p>
            <a:r>
              <a:rPr lang="en-US" b="1" dirty="0" smtClean="0"/>
              <a:t>Therefore</a:t>
            </a:r>
            <a:r>
              <a:rPr lang="en-US" b="1" dirty="0"/>
              <a:t>, now you can straightaway declare the variables of this new data type as you declare the variables of type </a:t>
            </a:r>
            <a:r>
              <a:rPr lang="en-US" b="1" dirty="0" err="1"/>
              <a:t>int</a:t>
            </a:r>
            <a:r>
              <a:rPr lang="en-US" b="1" dirty="0"/>
              <a:t>, float, char, double, etc. </a:t>
            </a:r>
            <a:endParaRPr lang="tr-TR" b="1" dirty="0" smtClean="0"/>
          </a:p>
          <a:p>
            <a:r>
              <a:rPr lang="en-US" b="1" dirty="0" smtClean="0"/>
              <a:t>To </a:t>
            </a:r>
            <a:r>
              <a:rPr lang="en-US" b="1" dirty="0"/>
              <a:t>declare a variable of structure student, you may write </a:t>
            </a:r>
            <a:endParaRPr lang="tr-TR" b="1" dirty="0" smtClean="0"/>
          </a:p>
          <a:p>
            <a:pPr marL="68580" indent="0">
              <a:buNone/>
            </a:pPr>
            <a:r>
              <a:rPr lang="tr-TR" b="1" dirty="0"/>
              <a:t>	</a:t>
            </a:r>
            <a:r>
              <a:rPr lang="tr-TR" b="1" dirty="0" smtClean="0"/>
              <a:t>S</a:t>
            </a:r>
            <a:r>
              <a:rPr lang="en-US" b="1" dirty="0" err="1" smtClean="0"/>
              <a:t>tudent</a:t>
            </a:r>
            <a:r>
              <a:rPr lang="en-US" b="1" dirty="0" smtClean="0"/>
              <a:t> </a:t>
            </a:r>
            <a:r>
              <a:rPr lang="en-US" b="1" dirty="0"/>
              <a:t>stud1; </a:t>
            </a:r>
            <a:endParaRPr lang="tr-TR" b="1" dirty="0" smtClean="0"/>
          </a:p>
          <a:p>
            <a:r>
              <a:rPr lang="en-US" b="1" dirty="0" smtClean="0"/>
              <a:t>Note </a:t>
            </a:r>
            <a:r>
              <a:rPr lang="en-US" b="1" dirty="0"/>
              <a:t>that we have not written </a:t>
            </a:r>
            <a:r>
              <a:rPr lang="en-US" b="1" dirty="0" err="1"/>
              <a:t>struct</a:t>
            </a:r>
            <a:r>
              <a:rPr lang="en-US" b="1" dirty="0"/>
              <a:t> student stud1.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2701740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sz="2600" b="1" dirty="0"/>
              <a:t>Initialization of Structures </a:t>
            </a:r>
            <a:endParaRPr lang="tr-TR" sz="2600" b="1" dirty="0" smtClean="0"/>
          </a:p>
          <a:p>
            <a:r>
              <a:rPr lang="en-US" b="1" dirty="0" smtClean="0"/>
              <a:t>A </a:t>
            </a:r>
            <a:r>
              <a:rPr lang="en-US" b="1" dirty="0"/>
              <a:t>structure can be initialized in the same way as other data types are initialized. </a:t>
            </a:r>
            <a:endParaRPr lang="tr-TR" b="1" dirty="0" smtClean="0"/>
          </a:p>
          <a:p>
            <a:r>
              <a:rPr lang="en-US" b="1" dirty="0" smtClean="0"/>
              <a:t>Initializing </a:t>
            </a:r>
            <a:r>
              <a:rPr lang="en-US" b="1" dirty="0"/>
              <a:t>a structure means assigning some constants to the members of the structure. </a:t>
            </a:r>
            <a:endParaRPr lang="tr-TR" b="1" dirty="0" smtClean="0"/>
          </a:p>
          <a:p>
            <a:r>
              <a:rPr lang="en-US" b="1" dirty="0" smtClean="0"/>
              <a:t>When </a:t>
            </a:r>
            <a:r>
              <a:rPr lang="en-US" b="1" dirty="0"/>
              <a:t>the user does not explicitly initialize the structure, then C automatically does it. </a:t>
            </a:r>
            <a:endParaRPr lang="tr-TR" b="1" dirty="0" smtClean="0"/>
          </a:p>
          <a:p>
            <a:r>
              <a:rPr lang="en-US" b="1" dirty="0" smtClean="0"/>
              <a:t>For </a:t>
            </a:r>
            <a:r>
              <a:rPr lang="en-US" b="1" dirty="0" err="1"/>
              <a:t>int</a:t>
            </a:r>
            <a:r>
              <a:rPr lang="en-US" b="1" dirty="0"/>
              <a:t> and float members, the values are initialized to zero, and char and string members are initialized to '\0' by default. </a:t>
            </a:r>
            <a:endParaRPr lang="tr-TR" b="1" dirty="0" smtClean="0"/>
          </a:p>
          <a:p>
            <a:r>
              <a:rPr lang="en-US" b="1" dirty="0" smtClean="0"/>
              <a:t>The </a:t>
            </a:r>
            <a:r>
              <a:rPr lang="en-US" b="1" dirty="0"/>
              <a:t>initializers are enclosed in braces and are separated by commas. </a:t>
            </a:r>
            <a:endParaRPr lang="tr-TR" b="1" dirty="0" smtClean="0"/>
          </a:p>
          <a:p>
            <a:r>
              <a:rPr lang="en-US" b="1" dirty="0" smtClean="0"/>
              <a:t>However</a:t>
            </a:r>
            <a:r>
              <a:rPr lang="en-US" b="1" dirty="0"/>
              <a:t>, care must be taken to ensure that the initializers match their corresponding types in the structure definition.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9923411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The general syntax to initialize a structure variable is as follows: </a:t>
            </a:r>
            <a:endParaRPr lang="tr-TR" b="1" dirty="0" smtClean="0"/>
          </a:p>
          <a:p>
            <a:pPr marL="68580" indent="0">
              <a:buNone/>
            </a:pPr>
            <a:r>
              <a:rPr lang="en-US" b="1" dirty="0" err="1" smtClean="0"/>
              <a:t>struct</a:t>
            </a:r>
            <a:r>
              <a:rPr lang="en-US" b="1" dirty="0" smtClean="0"/>
              <a:t> </a:t>
            </a:r>
            <a:r>
              <a:rPr lang="en-US" b="1" dirty="0" err="1"/>
              <a:t>struct_name</a:t>
            </a:r>
            <a:r>
              <a:rPr lang="en-US" b="1" dirty="0"/>
              <a:t> </a:t>
            </a:r>
            <a:endParaRPr lang="tr-TR" b="1" dirty="0" smtClean="0"/>
          </a:p>
          <a:p>
            <a:pPr marL="68580" indent="0">
              <a:buNone/>
            </a:pPr>
            <a:r>
              <a:rPr lang="en-US" b="1" dirty="0" smtClean="0"/>
              <a:t>{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member_name1;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member_name2;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member_name3; </a:t>
            </a:r>
            <a:endParaRPr lang="tr-TR" b="1" dirty="0" smtClean="0"/>
          </a:p>
          <a:p>
            <a:pPr marL="68580" indent="0">
              <a:buNone/>
            </a:pPr>
            <a:r>
              <a:rPr lang="tr-TR" b="1" dirty="0" smtClean="0"/>
              <a:t>	</a:t>
            </a:r>
            <a:r>
              <a:rPr lang="en-US" b="1" dirty="0" smtClean="0"/>
              <a:t>....................... </a:t>
            </a:r>
            <a:r>
              <a:rPr lang="en-US" b="1" dirty="0"/>
              <a:t>}</a:t>
            </a:r>
            <a:r>
              <a:rPr lang="en-US" b="1" dirty="0" err="1"/>
              <a:t>struct_var</a:t>
            </a:r>
            <a:r>
              <a:rPr lang="en-US" b="1" dirty="0"/>
              <a:t> = {constant1, constant2, constant3,...}; </a:t>
            </a:r>
            <a:endParaRPr lang="tr-TR" b="1" dirty="0" smtClean="0"/>
          </a:p>
          <a:p>
            <a:pPr marL="68580" indent="0">
              <a:buNone/>
            </a:pPr>
            <a:r>
              <a:rPr lang="en-US" b="1" dirty="0" err="1" smtClean="0"/>
              <a:t>struct</a:t>
            </a:r>
            <a:r>
              <a:rPr lang="en-US" b="1" dirty="0" smtClean="0"/>
              <a:t> </a:t>
            </a:r>
            <a:r>
              <a:rPr lang="en-US" b="1" dirty="0" err="1"/>
              <a:t>struct_name</a:t>
            </a:r>
            <a:r>
              <a:rPr lang="en-US" b="1" dirty="0"/>
              <a:t> </a:t>
            </a:r>
            <a:endParaRPr lang="tr-TR" b="1" dirty="0" smtClean="0"/>
          </a:p>
          <a:p>
            <a:pPr marL="68580" indent="0">
              <a:buNone/>
            </a:pPr>
            <a:r>
              <a:rPr lang="en-US" b="1" dirty="0" smtClean="0"/>
              <a:t>{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member_name1;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member_name2; </a:t>
            </a:r>
            <a:endParaRPr lang="tr-TR" b="1" dirty="0" smtClean="0"/>
          </a:p>
          <a:p>
            <a:pPr marL="68580" indent="0">
              <a:buNone/>
            </a:pPr>
            <a:r>
              <a:rPr lang="tr-TR" b="1" dirty="0" smtClean="0"/>
              <a:t>	</a:t>
            </a:r>
            <a:r>
              <a:rPr lang="en-US" b="1" dirty="0" err="1" smtClean="0"/>
              <a:t>data_type</a:t>
            </a:r>
            <a:r>
              <a:rPr lang="en-US" b="1" dirty="0" smtClean="0"/>
              <a:t> </a:t>
            </a:r>
            <a:r>
              <a:rPr lang="en-US" b="1" dirty="0"/>
              <a:t>member_name3; </a:t>
            </a:r>
            <a:endParaRPr lang="tr-TR" b="1" dirty="0" smtClean="0"/>
          </a:p>
          <a:p>
            <a:pPr marL="68580" indent="0">
              <a:buNone/>
            </a:pPr>
            <a:r>
              <a:rPr lang="tr-TR" b="1" dirty="0" smtClean="0"/>
              <a:t>	</a:t>
            </a:r>
            <a:r>
              <a:rPr lang="en-US" b="1" dirty="0" smtClean="0"/>
              <a:t>....................... </a:t>
            </a:r>
            <a:endParaRPr lang="tr-TR" b="1" dirty="0" smtClean="0"/>
          </a:p>
          <a:p>
            <a:pPr marL="68580" indent="0">
              <a:buNone/>
            </a:pPr>
            <a:r>
              <a:rPr lang="en-US" b="1" dirty="0" smtClean="0"/>
              <a:t>};</a:t>
            </a:r>
            <a:endParaRPr lang="en-US" b="1" dirty="0"/>
          </a:p>
          <a:p>
            <a:r>
              <a:rPr lang="en-US" b="1" dirty="0" smtClean="0"/>
              <a:t>C </a:t>
            </a:r>
            <a:r>
              <a:rPr lang="en-US" b="1" dirty="0"/>
              <a:t>does not allow declaration of variables at the time of creating a </a:t>
            </a:r>
            <a:r>
              <a:rPr lang="en-US" b="1" dirty="0" err="1"/>
              <a:t>typedef</a:t>
            </a:r>
            <a:r>
              <a:rPr lang="en-US" b="1" dirty="0"/>
              <a:t> definition. </a:t>
            </a:r>
            <a:endParaRPr lang="tr-TR" b="1" dirty="0" smtClean="0"/>
          </a:p>
          <a:p>
            <a:r>
              <a:rPr lang="en-US" b="1" dirty="0" smtClean="0"/>
              <a:t>So </a:t>
            </a:r>
            <a:r>
              <a:rPr lang="en-US" b="1" dirty="0"/>
              <a:t>variables must be declared in an independent statement.</a:t>
            </a:r>
          </a:p>
          <a:p>
            <a:pPr marL="68580" indent="0">
              <a:buNone/>
            </a:pPr>
            <a:r>
              <a:rPr lang="en-US" b="1" dirty="0" err="1" smtClean="0"/>
              <a:t>struct</a:t>
            </a:r>
            <a:r>
              <a:rPr lang="en-US" b="1" dirty="0" smtClean="0"/>
              <a:t> </a:t>
            </a:r>
            <a:r>
              <a:rPr lang="en-US" b="1" dirty="0" err="1"/>
              <a:t>struct_name</a:t>
            </a:r>
            <a:r>
              <a:rPr lang="en-US" b="1" dirty="0"/>
              <a:t> </a:t>
            </a:r>
            <a:r>
              <a:rPr lang="en-US" b="1" dirty="0" err="1"/>
              <a:t>struct_var</a:t>
            </a:r>
            <a:r>
              <a:rPr lang="en-US" b="1" dirty="0"/>
              <a:t> = {constant1, constant2, constant 3,...};</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431015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85000" lnSpcReduction="10000"/>
          </a:bodyPr>
          <a:lstStyle/>
          <a:p>
            <a:r>
              <a:rPr lang="en-US" b="1" dirty="0"/>
              <a:t>For example, we can initialize a student structure by writing, </a:t>
            </a:r>
            <a:endParaRPr lang="tr-TR" b="1" dirty="0" smtClean="0"/>
          </a:p>
          <a:p>
            <a:pPr marL="68580" indent="0">
              <a:buNone/>
            </a:pPr>
            <a:r>
              <a:rPr lang="tr-TR" b="1" dirty="0" smtClean="0"/>
              <a:t>	</a:t>
            </a:r>
            <a:r>
              <a:rPr lang="en-US" b="1" dirty="0" err="1" smtClean="0"/>
              <a:t>struct</a:t>
            </a:r>
            <a:r>
              <a:rPr lang="en-US" b="1" dirty="0" smtClean="0"/>
              <a:t> </a:t>
            </a:r>
            <a:r>
              <a:rPr lang="en-US" b="1" dirty="0"/>
              <a:t>student { </a:t>
            </a:r>
            <a:endParaRPr lang="tr-TR" b="1" dirty="0" smtClean="0"/>
          </a:p>
          <a:p>
            <a:pPr marL="68580" indent="0">
              <a:buNone/>
            </a:pPr>
            <a:r>
              <a:rPr lang="tr-TR" b="1" dirty="0" smtClean="0"/>
              <a:t>		</a:t>
            </a:r>
            <a:r>
              <a:rPr lang="en-US" b="1" dirty="0" err="1" smtClean="0"/>
              <a:t>int</a:t>
            </a:r>
            <a:r>
              <a:rPr lang="en-US" b="1" dirty="0" smtClean="0"/>
              <a:t> </a:t>
            </a:r>
            <a:r>
              <a:rPr lang="tr-TR" b="1" dirty="0" smtClean="0"/>
              <a:t>r_no</a:t>
            </a:r>
            <a:r>
              <a:rPr lang="en-US" b="1" dirty="0" smtClean="0"/>
              <a:t>;</a:t>
            </a:r>
            <a:r>
              <a:rPr lang="en-US" b="1" dirty="0"/>
              <a:t>	</a:t>
            </a:r>
            <a:endParaRPr lang="tr-TR" b="1" dirty="0" smtClean="0"/>
          </a:p>
          <a:p>
            <a:pPr marL="68580" indent="0">
              <a:buNone/>
            </a:pPr>
            <a:r>
              <a:rPr lang="tr-TR" b="1" dirty="0" smtClean="0"/>
              <a:t>		c</a:t>
            </a:r>
            <a:r>
              <a:rPr lang="en-US" b="1" dirty="0" err="1" smtClean="0"/>
              <a:t>har</a:t>
            </a:r>
            <a:r>
              <a:rPr lang="tr-TR" b="1" dirty="0" smtClean="0"/>
              <a:t> </a:t>
            </a:r>
            <a:r>
              <a:rPr lang="en-US" b="1" dirty="0" smtClean="0"/>
              <a:t>name[20];</a:t>
            </a:r>
            <a:endParaRPr lang="tr-TR" b="1" dirty="0" smtClean="0"/>
          </a:p>
          <a:p>
            <a:pPr marL="68580" indent="0">
              <a:buNone/>
            </a:pPr>
            <a:r>
              <a:rPr lang="tr-TR" b="1" dirty="0" smtClean="0"/>
              <a:t>		</a:t>
            </a:r>
            <a:r>
              <a:rPr lang="en-US" b="1" dirty="0" smtClean="0"/>
              <a:t>char</a:t>
            </a:r>
            <a:r>
              <a:rPr lang="tr-TR" b="1" dirty="0" smtClean="0"/>
              <a:t> </a:t>
            </a:r>
            <a:r>
              <a:rPr lang="en-US" b="1" dirty="0" smtClean="0"/>
              <a:t>course[20</a:t>
            </a:r>
            <a:r>
              <a:rPr lang="en-US" b="1" dirty="0"/>
              <a:t>]; 					</a:t>
            </a:r>
            <a:r>
              <a:rPr lang="tr-TR" b="1" dirty="0"/>
              <a:t>	</a:t>
            </a:r>
            <a:r>
              <a:rPr lang="tr-TR" b="1" dirty="0" smtClean="0"/>
              <a:t>f</a:t>
            </a:r>
            <a:r>
              <a:rPr lang="en-US" b="1" dirty="0" err="1" smtClean="0"/>
              <a:t>loat</a:t>
            </a:r>
            <a:r>
              <a:rPr lang="tr-TR" b="1" dirty="0" smtClean="0"/>
              <a:t> </a:t>
            </a:r>
            <a:r>
              <a:rPr lang="en-US" b="1" dirty="0" smtClean="0"/>
              <a:t>fees</a:t>
            </a:r>
            <a:r>
              <a:rPr lang="en-US" b="1" dirty="0"/>
              <a:t>;			</a:t>
            </a:r>
            <a:endParaRPr lang="tr-TR" b="1" dirty="0" smtClean="0"/>
          </a:p>
          <a:p>
            <a:pPr marL="68580" indent="0">
              <a:buNone/>
            </a:pPr>
            <a:r>
              <a:rPr lang="tr-TR" b="1" dirty="0" smtClean="0"/>
              <a:t>	</a:t>
            </a:r>
            <a:r>
              <a:rPr lang="en-US" b="1" dirty="0" smtClean="0"/>
              <a:t>}stud1={</a:t>
            </a:r>
            <a:r>
              <a:rPr lang="en-US" b="1" dirty="0"/>
              <a:t>01</a:t>
            </a:r>
            <a:r>
              <a:rPr lang="en-US" b="1" dirty="0" smtClean="0"/>
              <a:t>,"</a:t>
            </a:r>
            <a:r>
              <a:rPr lang="en-US" b="1" dirty="0"/>
              <a:t>Rahul</a:t>
            </a:r>
            <a:r>
              <a:rPr lang="en-US" b="1" dirty="0" smtClean="0"/>
              <a:t>","</a:t>
            </a:r>
            <a:r>
              <a:rPr lang="en-US" b="1" dirty="0"/>
              <a:t>BCA</a:t>
            </a:r>
            <a:r>
              <a:rPr lang="en-US" b="1" dirty="0" smtClean="0"/>
              <a:t>",45000};</a:t>
            </a:r>
            <a:endParaRPr lang="tr-TR" b="1" dirty="0" smtClean="0"/>
          </a:p>
          <a:p>
            <a:r>
              <a:rPr lang="en-US" b="1" dirty="0" smtClean="0"/>
              <a:t>Or</a:t>
            </a:r>
            <a:r>
              <a:rPr lang="en-US" b="1" dirty="0"/>
              <a:t>, by writing, </a:t>
            </a:r>
            <a:endParaRPr lang="tr-TR" b="1" dirty="0" smtClean="0"/>
          </a:p>
          <a:p>
            <a:pPr marL="68580" indent="0">
              <a:buNone/>
            </a:pPr>
            <a:r>
              <a:rPr lang="tr-TR" b="1" dirty="0" smtClean="0"/>
              <a:t>	</a:t>
            </a:r>
            <a:r>
              <a:rPr lang="en-US" b="1" dirty="0" err="1" smtClean="0"/>
              <a:t>struct</a:t>
            </a:r>
            <a:r>
              <a:rPr lang="en-US" b="1" dirty="0"/>
              <a:t>	student	</a:t>
            </a:r>
            <a:r>
              <a:rPr lang="tr-TR" b="1" dirty="0" smtClean="0"/>
              <a:t> </a:t>
            </a:r>
            <a:r>
              <a:rPr lang="en-US" b="1" dirty="0" smtClean="0"/>
              <a:t>stud1</a:t>
            </a:r>
            <a:r>
              <a:rPr lang="en-US" b="1" dirty="0"/>
              <a:t>	</a:t>
            </a:r>
            <a:r>
              <a:rPr lang="en-US" b="1" dirty="0" smtClean="0"/>
              <a:t>={</a:t>
            </a:r>
            <a:r>
              <a:rPr lang="en-US" b="1" dirty="0"/>
              <a:t>01</a:t>
            </a:r>
            <a:r>
              <a:rPr lang="en-US" b="1" dirty="0" smtClean="0"/>
              <a:t>,"</a:t>
            </a:r>
            <a:r>
              <a:rPr lang="en-US" b="1" dirty="0"/>
              <a:t>Rahul</a:t>
            </a:r>
            <a:r>
              <a:rPr lang="en-US" b="1" dirty="0" smtClean="0"/>
              <a:t>","</a:t>
            </a:r>
            <a:r>
              <a:rPr lang="en-US" b="1" dirty="0"/>
              <a:t>BCA</a:t>
            </a:r>
            <a:r>
              <a:rPr lang="en-US" b="1" dirty="0" smtClean="0"/>
              <a:t>",45000</a:t>
            </a:r>
            <a:r>
              <a:rPr lang="en-US" b="1" dirty="0"/>
              <a:t>}; </a:t>
            </a:r>
            <a:endParaRPr lang="tr-TR" b="1" dirty="0" smtClean="0"/>
          </a:p>
          <a:p>
            <a:r>
              <a:rPr lang="en-US" b="1" dirty="0" smtClean="0"/>
              <a:t>Figure </a:t>
            </a:r>
            <a:r>
              <a:rPr lang="en-US" b="1" dirty="0"/>
              <a:t>5.2 illustrates how the values will be assigned to individual fields of the structure</a:t>
            </a:r>
            <a:r>
              <a:rPr lang="en-US" b="1" dirty="0" smtClean="0"/>
              <a:t>.</a:t>
            </a:r>
            <a:endParaRPr lang="tr-TR" b="1" dirty="0" smtClean="0"/>
          </a:p>
          <a:p>
            <a:r>
              <a:rPr lang="en-US" b="1" dirty="0"/>
              <a:t>When all the members of a structure are not initialized, it is called partial initialization. </a:t>
            </a:r>
            <a:endParaRPr lang="tr-TR" b="1" dirty="0" smtClean="0"/>
          </a:p>
          <a:p>
            <a:r>
              <a:rPr lang="en-US" b="1" dirty="0" smtClean="0"/>
              <a:t>In </a:t>
            </a:r>
            <a:r>
              <a:rPr lang="en-US" b="1" dirty="0"/>
              <a:t>case of partial initialization, first few members of the structure are initialized and those that are uninitialized are assigned default values.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994884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019175" y="2595562"/>
            <a:ext cx="7105650" cy="2128838"/>
          </a:xfrm>
          <a:prstGeom prst="rect">
            <a:avLst/>
          </a:prstGeom>
        </p:spPr>
      </p:pic>
    </p:spTree>
    <p:extLst>
      <p:ext uri="{BB962C8B-B14F-4D97-AF65-F5344CB8AC3E}">
        <p14:creationId xmlns:p14="http://schemas.microsoft.com/office/powerpoint/2010/main" val="26528769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7500" lnSpcReduction="20000"/>
          </a:bodyPr>
          <a:lstStyle/>
          <a:p>
            <a:r>
              <a:rPr lang="en-US" b="1" dirty="0"/>
              <a:t>Accessing the Members of a Structure </a:t>
            </a:r>
            <a:endParaRPr lang="tr-TR" b="1" dirty="0" smtClean="0"/>
          </a:p>
          <a:p>
            <a:r>
              <a:rPr lang="en-US" b="1" dirty="0" smtClean="0"/>
              <a:t>Each </a:t>
            </a:r>
            <a:r>
              <a:rPr lang="en-US" b="1" dirty="0"/>
              <a:t>member of a structure can be used just like a normal variable, but its name will be a bit longer. </a:t>
            </a:r>
            <a:endParaRPr lang="tr-TR" b="1" dirty="0" smtClean="0"/>
          </a:p>
          <a:p>
            <a:r>
              <a:rPr lang="en-US" b="1" dirty="0" smtClean="0"/>
              <a:t>A </a:t>
            </a:r>
            <a:r>
              <a:rPr lang="en-US" b="1" dirty="0"/>
              <a:t>structure member variable is generally accessed using a '.' (dot) operator. </a:t>
            </a:r>
            <a:endParaRPr lang="tr-TR" b="1" dirty="0" smtClean="0"/>
          </a:p>
          <a:p>
            <a:r>
              <a:rPr lang="en-US" b="1" dirty="0" smtClean="0"/>
              <a:t>The </a:t>
            </a:r>
            <a:r>
              <a:rPr lang="en-US" b="1" dirty="0"/>
              <a:t>syntax of accessing a structure or a member of a structure can be given as: </a:t>
            </a:r>
            <a:r>
              <a:rPr lang="en-US" b="1" dirty="0" err="1" smtClean="0"/>
              <a:t>struct_var.member_name</a:t>
            </a:r>
            <a:endParaRPr lang="tr-TR" b="1" dirty="0"/>
          </a:p>
          <a:p>
            <a:r>
              <a:rPr lang="en-US" b="1" dirty="0" smtClean="0"/>
              <a:t>The </a:t>
            </a:r>
            <a:r>
              <a:rPr lang="en-US" b="1" dirty="0"/>
              <a:t>dot operator is used to select a particular member of the structure. </a:t>
            </a:r>
            <a:endParaRPr lang="tr-TR" b="1" dirty="0" smtClean="0"/>
          </a:p>
          <a:p>
            <a:r>
              <a:rPr lang="en-US" b="1" dirty="0" smtClean="0"/>
              <a:t>For </a:t>
            </a:r>
            <a:r>
              <a:rPr lang="en-US" b="1" dirty="0"/>
              <a:t>example, to assign values to the individual data members of the structure variable </a:t>
            </a:r>
            <a:r>
              <a:rPr lang="en-US" b="1" dirty="0" smtClean="0"/>
              <a:t>stud</a:t>
            </a:r>
            <a:r>
              <a:rPr lang="tr-TR" b="1" dirty="0" smtClean="0"/>
              <a:t>1</a:t>
            </a:r>
            <a:r>
              <a:rPr lang="en-US" b="1" dirty="0" smtClean="0"/>
              <a:t>,we </a:t>
            </a:r>
            <a:r>
              <a:rPr lang="en-US" b="1" dirty="0"/>
              <a:t>may write </a:t>
            </a:r>
            <a:endParaRPr lang="tr-TR" b="1" dirty="0" smtClean="0"/>
          </a:p>
          <a:p>
            <a:pPr marL="68580" indent="0">
              <a:buNone/>
            </a:pPr>
            <a:r>
              <a:rPr lang="tr-TR" b="1" dirty="0" smtClean="0"/>
              <a:t>	</a:t>
            </a:r>
            <a:r>
              <a:rPr lang="en-US" b="1" dirty="0" smtClean="0"/>
              <a:t>stud1.</a:t>
            </a:r>
            <a:r>
              <a:rPr lang="tr-TR" b="1" dirty="0" smtClean="0"/>
              <a:t>id</a:t>
            </a:r>
            <a:r>
              <a:rPr lang="en-US" b="1" dirty="0"/>
              <a:t>	</a:t>
            </a:r>
            <a:r>
              <a:rPr lang="en-US" b="1" dirty="0" smtClean="0"/>
              <a:t>=1</a:t>
            </a:r>
            <a:r>
              <a:rPr lang="en-US" b="1" dirty="0"/>
              <a:t>; </a:t>
            </a:r>
            <a:endParaRPr lang="tr-TR" b="1" dirty="0" smtClean="0"/>
          </a:p>
          <a:p>
            <a:pPr marL="68580" indent="0">
              <a:buNone/>
            </a:pPr>
            <a:r>
              <a:rPr lang="tr-TR" b="1" dirty="0" smtClean="0"/>
              <a:t>	</a:t>
            </a:r>
            <a:r>
              <a:rPr lang="en-US" b="1" dirty="0" smtClean="0"/>
              <a:t>stud1.name</a:t>
            </a:r>
            <a:r>
              <a:rPr lang="tr-TR" b="1" dirty="0"/>
              <a:t> </a:t>
            </a:r>
            <a:r>
              <a:rPr lang="en-US" b="1" dirty="0" smtClean="0"/>
              <a:t>=</a:t>
            </a:r>
            <a:r>
              <a:rPr lang="tr-TR" b="1" dirty="0" smtClean="0"/>
              <a:t> </a:t>
            </a:r>
            <a:r>
              <a:rPr lang="en-US" b="1" dirty="0" smtClean="0"/>
              <a:t>"</a:t>
            </a:r>
            <a:r>
              <a:rPr lang="en-US" b="1" dirty="0"/>
              <a:t>Rahul"; </a:t>
            </a:r>
            <a:endParaRPr lang="tr-TR" b="1" dirty="0" smtClean="0"/>
          </a:p>
          <a:p>
            <a:pPr marL="68580" indent="0">
              <a:buNone/>
            </a:pPr>
            <a:r>
              <a:rPr lang="tr-TR" b="1" dirty="0"/>
              <a:t>	</a:t>
            </a:r>
            <a:r>
              <a:rPr lang="tr-TR" b="1" dirty="0" smtClean="0"/>
              <a:t>stud1.class = </a:t>
            </a:r>
            <a:r>
              <a:rPr lang="en-US" b="1" dirty="0"/>
              <a:t>" </a:t>
            </a:r>
            <a:r>
              <a:rPr lang="tr-TR" b="1" dirty="0" smtClean="0"/>
              <a:t>BCA</a:t>
            </a:r>
            <a:r>
              <a:rPr lang="en-US" b="1" dirty="0" smtClean="0"/>
              <a:t>"</a:t>
            </a:r>
            <a:r>
              <a:rPr lang="tr-TR" b="1" dirty="0" smtClean="0"/>
              <a:t>;</a:t>
            </a:r>
          </a:p>
          <a:p>
            <a:pPr marL="68580" indent="0">
              <a:buNone/>
            </a:pPr>
            <a:r>
              <a:rPr lang="tr-TR" b="1" dirty="0" smtClean="0"/>
              <a:t>	</a:t>
            </a:r>
            <a:r>
              <a:rPr lang="en-US" b="1" dirty="0" smtClean="0"/>
              <a:t>stud1.fees</a:t>
            </a:r>
            <a:r>
              <a:rPr lang="tr-TR" b="1" dirty="0" smtClean="0"/>
              <a:t> </a:t>
            </a:r>
            <a:r>
              <a:rPr lang="en-US" b="1" dirty="0" smtClean="0"/>
              <a:t>=</a:t>
            </a:r>
            <a:r>
              <a:rPr lang="tr-TR" b="1" dirty="0" smtClean="0"/>
              <a:t> </a:t>
            </a:r>
            <a:r>
              <a:rPr lang="en-US" b="1" dirty="0" smtClean="0"/>
              <a:t>45000</a:t>
            </a:r>
            <a:r>
              <a:rPr lang="en-US" b="1" dirty="0"/>
              <a:t>; </a:t>
            </a:r>
            <a:endParaRPr lang="tr-TR" b="1" dirty="0" smtClean="0"/>
          </a:p>
          <a:p>
            <a:r>
              <a:rPr lang="en-US" b="1" dirty="0" smtClean="0"/>
              <a:t>To </a:t>
            </a:r>
            <a:r>
              <a:rPr lang="en-US" b="1" dirty="0"/>
              <a:t>input values for data members of the structure variable stud1, we may write </a:t>
            </a:r>
            <a:endParaRPr lang="tr-TR" b="1" dirty="0" smtClean="0"/>
          </a:p>
          <a:p>
            <a:r>
              <a:rPr lang="en-US" b="1" dirty="0" err="1" smtClean="0"/>
              <a:t>scanf</a:t>
            </a:r>
            <a:r>
              <a:rPr lang="en-US" b="1" dirty="0"/>
              <a:t>("%d",	&amp;</a:t>
            </a:r>
            <a:r>
              <a:rPr lang="en-US" b="1" dirty="0" smtClean="0"/>
              <a:t>stud1.</a:t>
            </a:r>
            <a:r>
              <a:rPr lang="tr-TR" b="1" dirty="0" smtClean="0"/>
              <a:t>r_no</a:t>
            </a:r>
            <a:r>
              <a:rPr lang="en-US" b="1" dirty="0" smtClean="0"/>
              <a:t>); </a:t>
            </a:r>
            <a:endParaRPr lang="tr-TR" b="1" dirty="0" smtClean="0"/>
          </a:p>
          <a:p>
            <a:r>
              <a:rPr lang="en-US" b="1" dirty="0" err="1" smtClean="0"/>
              <a:t>scanf</a:t>
            </a:r>
            <a:r>
              <a:rPr lang="en-US" b="1" dirty="0"/>
              <a:t>("%s",	stud1.name);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57314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a:t>Similarly, to print the values of structure variable stud1, we may write </a:t>
            </a:r>
            <a:endParaRPr lang="tr-TR" b="1" dirty="0" smtClean="0"/>
          </a:p>
          <a:p>
            <a:pPr marL="68580" indent="0">
              <a:buNone/>
            </a:pPr>
            <a:r>
              <a:rPr lang="tr-TR" b="1" dirty="0" smtClean="0"/>
              <a:t>	</a:t>
            </a:r>
            <a:r>
              <a:rPr lang="en-US" b="1" dirty="0" err="1" smtClean="0"/>
              <a:t>printf</a:t>
            </a:r>
            <a:r>
              <a:rPr lang="en-US" b="1" dirty="0"/>
              <a:t>("%s</a:t>
            </a:r>
            <a:r>
              <a:rPr lang="en-US" b="1" dirty="0" smtClean="0"/>
              <a:t>",stud1.</a:t>
            </a:r>
            <a:r>
              <a:rPr lang="tr-TR" b="1" dirty="0" smtClean="0"/>
              <a:t>class</a:t>
            </a:r>
            <a:r>
              <a:rPr lang="en-US" b="1" dirty="0" smtClean="0"/>
              <a:t>); </a:t>
            </a:r>
            <a:endParaRPr lang="tr-TR" b="1" dirty="0" smtClean="0"/>
          </a:p>
          <a:p>
            <a:pPr marL="68580" indent="0">
              <a:buNone/>
            </a:pPr>
            <a:r>
              <a:rPr lang="tr-TR" b="1" dirty="0" smtClean="0"/>
              <a:t>	</a:t>
            </a:r>
            <a:r>
              <a:rPr lang="en-US" b="1" dirty="0" err="1" smtClean="0"/>
              <a:t>printf</a:t>
            </a:r>
            <a:r>
              <a:rPr lang="en-US" b="1" dirty="0"/>
              <a:t>("%f</a:t>
            </a:r>
            <a:r>
              <a:rPr lang="en-US" b="1" dirty="0" smtClean="0"/>
              <a:t>",stud1.fees</a:t>
            </a:r>
            <a:r>
              <a:rPr lang="en-US" b="1" dirty="0"/>
              <a:t>); </a:t>
            </a:r>
            <a:endParaRPr lang="tr-TR" b="1" dirty="0" smtClean="0"/>
          </a:p>
          <a:p>
            <a:r>
              <a:rPr lang="en-US" b="1" dirty="0" smtClean="0"/>
              <a:t>Memory </a:t>
            </a:r>
            <a:r>
              <a:rPr lang="en-US" b="1" dirty="0"/>
              <a:t>is allocated only when we declare the variables of the structure. </a:t>
            </a:r>
            <a:endParaRPr lang="tr-TR" b="1" dirty="0" smtClean="0"/>
          </a:p>
          <a:p>
            <a:r>
              <a:rPr lang="en-US" b="1" dirty="0" smtClean="0"/>
              <a:t>In </a:t>
            </a:r>
            <a:r>
              <a:rPr lang="en-US" b="1" dirty="0"/>
              <a:t>other words, the memory is allocated only when we instantiate the structure. </a:t>
            </a:r>
            <a:endParaRPr lang="tr-TR" b="1" dirty="0" smtClean="0"/>
          </a:p>
          <a:p>
            <a:r>
              <a:rPr lang="en-US" b="1" dirty="0" smtClean="0"/>
              <a:t>In </a:t>
            </a:r>
            <a:r>
              <a:rPr lang="en-US" b="1" dirty="0"/>
              <a:t>the absence of any variable, structure definition is just a template that will be used to reserve memory when a variable of type </a:t>
            </a:r>
            <a:r>
              <a:rPr lang="en-US" b="1" dirty="0" err="1"/>
              <a:t>struct</a:t>
            </a:r>
            <a:r>
              <a:rPr lang="en-US" b="1" dirty="0"/>
              <a:t> is declared. </a:t>
            </a:r>
            <a:endParaRPr lang="tr-TR" b="1" dirty="0" smtClean="0"/>
          </a:p>
          <a:p>
            <a:r>
              <a:rPr lang="en-US" b="1" dirty="0" smtClean="0"/>
              <a:t>Once </a:t>
            </a:r>
            <a:r>
              <a:rPr lang="en-US" b="1" dirty="0"/>
              <a:t>the variables of a structure are defined, we can perform a few operations on them. </a:t>
            </a:r>
            <a:endParaRPr lang="tr-TR" b="1" dirty="0" smtClean="0"/>
          </a:p>
          <a:p>
            <a:r>
              <a:rPr lang="en-US" b="1" dirty="0" smtClean="0"/>
              <a:t>For </a:t>
            </a:r>
            <a:r>
              <a:rPr lang="en-US" b="1" dirty="0"/>
              <a:t>example, we can use the assignment operator (=) to assign the values of one variable to another.</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2581741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smtClean="0"/>
              <a:t>Copying </a:t>
            </a:r>
            <a:r>
              <a:rPr lang="en-US" b="1" dirty="0"/>
              <a:t>and Comparing Structures </a:t>
            </a:r>
            <a:endParaRPr lang="tr-TR" b="1" dirty="0" smtClean="0"/>
          </a:p>
          <a:p>
            <a:r>
              <a:rPr lang="en-US" b="1" dirty="0" smtClean="0"/>
              <a:t>We </a:t>
            </a:r>
            <a:r>
              <a:rPr lang="en-US" b="1" dirty="0"/>
              <a:t>can assign a structure to another structure of the same type. </a:t>
            </a:r>
            <a:endParaRPr lang="tr-TR" b="1" dirty="0" smtClean="0"/>
          </a:p>
          <a:p>
            <a:r>
              <a:rPr lang="en-US" b="1" dirty="0" smtClean="0"/>
              <a:t>For </a:t>
            </a:r>
            <a:r>
              <a:rPr lang="en-US" b="1" dirty="0"/>
              <a:t>example, if we have two structure variables stud1 and stud2 of type </a:t>
            </a:r>
            <a:r>
              <a:rPr lang="en-US" b="1" dirty="0" err="1"/>
              <a:t>struct</a:t>
            </a:r>
            <a:r>
              <a:rPr lang="en-US" b="1" dirty="0"/>
              <a:t> student given as </a:t>
            </a:r>
            <a:endParaRPr lang="tr-TR" b="1" dirty="0" smtClean="0"/>
          </a:p>
          <a:p>
            <a:pPr marL="68580" indent="0">
              <a:buNone/>
            </a:pPr>
            <a:r>
              <a:rPr lang="tr-TR" b="1" dirty="0"/>
              <a:t>	</a:t>
            </a:r>
            <a:r>
              <a:rPr lang="en-US" b="1" dirty="0" err="1" smtClean="0"/>
              <a:t>struct</a:t>
            </a:r>
            <a:r>
              <a:rPr lang="tr-TR" b="1" dirty="0" smtClean="0"/>
              <a:t> </a:t>
            </a:r>
            <a:r>
              <a:rPr lang="en-US" b="1" dirty="0" smtClean="0"/>
              <a:t>student</a:t>
            </a:r>
            <a:r>
              <a:rPr lang="tr-TR" b="1" dirty="0" smtClean="0"/>
              <a:t> s</a:t>
            </a:r>
            <a:r>
              <a:rPr lang="en-US" b="1" dirty="0" smtClean="0"/>
              <a:t>tud1={</a:t>
            </a:r>
            <a:r>
              <a:rPr lang="en-US" b="1" dirty="0"/>
              <a:t>01</a:t>
            </a:r>
            <a:r>
              <a:rPr lang="en-US" b="1" dirty="0" smtClean="0"/>
              <a:t>,"</a:t>
            </a:r>
            <a:r>
              <a:rPr lang="en-US" b="1" dirty="0"/>
              <a:t>Rahul</a:t>
            </a:r>
            <a:r>
              <a:rPr lang="en-US" b="1" dirty="0" smtClean="0"/>
              <a:t>",</a:t>
            </a:r>
            <a:r>
              <a:rPr lang="tr-TR" b="1" dirty="0" smtClean="0"/>
              <a:t> </a:t>
            </a:r>
            <a:r>
              <a:rPr lang="en-US" b="1" dirty="0" smtClean="0"/>
              <a:t>"</a:t>
            </a:r>
            <a:r>
              <a:rPr lang="tr-TR" b="1" dirty="0" smtClean="0"/>
              <a:t>BCA</a:t>
            </a:r>
            <a:r>
              <a:rPr lang="en-US" b="1" dirty="0" smtClean="0"/>
              <a:t>"</a:t>
            </a:r>
            <a:r>
              <a:rPr lang="tr-TR" b="1" dirty="0" smtClean="0"/>
              <a:t> </a:t>
            </a:r>
            <a:r>
              <a:rPr lang="en-US" b="1" dirty="0" smtClean="0"/>
              <a:t>45000</a:t>
            </a:r>
            <a:r>
              <a:rPr lang="en-US" b="1" dirty="0"/>
              <a:t>}; </a:t>
            </a:r>
            <a:endParaRPr lang="tr-TR" b="1" dirty="0" smtClean="0"/>
          </a:p>
          <a:p>
            <a:pPr marL="68580" indent="0">
              <a:buNone/>
            </a:pPr>
            <a:r>
              <a:rPr lang="tr-TR" b="1" dirty="0" smtClean="0"/>
              <a:t>	</a:t>
            </a:r>
            <a:r>
              <a:rPr lang="en-US" b="1" dirty="0" err="1" smtClean="0"/>
              <a:t>struct</a:t>
            </a:r>
            <a:r>
              <a:rPr lang="en-US" b="1" dirty="0" smtClean="0"/>
              <a:t> </a:t>
            </a:r>
            <a:r>
              <a:rPr lang="en-US" b="1" dirty="0"/>
              <a:t>student stud2; </a:t>
            </a:r>
            <a:endParaRPr lang="tr-TR" b="1" dirty="0" smtClean="0"/>
          </a:p>
          <a:p>
            <a:r>
              <a:rPr lang="en-US" b="1" dirty="0" smtClean="0"/>
              <a:t>Then </a:t>
            </a:r>
            <a:r>
              <a:rPr lang="en-US" b="1" dirty="0"/>
              <a:t>to assign one structure variable to another, we will write </a:t>
            </a:r>
            <a:endParaRPr lang="tr-TR" b="1" dirty="0" smtClean="0"/>
          </a:p>
          <a:p>
            <a:pPr marL="68580" indent="0">
              <a:buNone/>
            </a:pPr>
            <a:r>
              <a:rPr lang="tr-TR" b="1" dirty="0"/>
              <a:t>	</a:t>
            </a:r>
            <a:r>
              <a:rPr lang="en-US" b="1" dirty="0" smtClean="0"/>
              <a:t>stud2 </a:t>
            </a:r>
            <a:r>
              <a:rPr lang="en-US" b="1" dirty="0"/>
              <a:t>= stud1; </a:t>
            </a:r>
            <a:endParaRPr lang="tr-TR" b="1" dirty="0" smtClean="0"/>
          </a:p>
          <a:p>
            <a:r>
              <a:rPr lang="en-US" b="1" dirty="0" smtClean="0"/>
              <a:t>This </a:t>
            </a:r>
            <a:r>
              <a:rPr lang="en-US" b="1" dirty="0"/>
              <a:t>statement initializes the members of stud2 with the values of members of stud1. </a:t>
            </a:r>
            <a:endParaRPr lang="tr-TR" b="1" dirty="0" smtClean="0"/>
          </a:p>
          <a:p>
            <a:r>
              <a:rPr lang="en-US" b="1" dirty="0" smtClean="0"/>
              <a:t>Therefore</a:t>
            </a:r>
            <a:r>
              <a:rPr lang="en-US" b="1" dirty="0"/>
              <a:t>, now the values of stud1 and stud2 can be given as shown in Fig. 5.3.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8477942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905000" y="1467322"/>
            <a:ext cx="5256944" cy="3866678"/>
          </a:xfrm>
          <a:prstGeom prst="rect">
            <a:avLst/>
          </a:prstGeom>
        </p:spPr>
      </p:pic>
    </p:spTree>
    <p:extLst>
      <p:ext uri="{BB962C8B-B14F-4D97-AF65-F5344CB8AC3E}">
        <p14:creationId xmlns:p14="http://schemas.microsoft.com/office/powerpoint/2010/main" val="741981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smtClean="0"/>
              <a:t>C </a:t>
            </a:r>
            <a:r>
              <a:rPr lang="en-US" b="1" dirty="0"/>
              <a:t>does not permit comparison of one structure variable with another. </a:t>
            </a:r>
            <a:endParaRPr lang="tr-TR" b="1" dirty="0" smtClean="0"/>
          </a:p>
          <a:p>
            <a:r>
              <a:rPr lang="en-US" b="1" dirty="0" smtClean="0"/>
              <a:t>However</a:t>
            </a:r>
            <a:r>
              <a:rPr lang="en-US" b="1" dirty="0"/>
              <a:t>, individual members of one structure can be compared with individual members of another structure. </a:t>
            </a:r>
            <a:endParaRPr lang="tr-TR" b="1" dirty="0" smtClean="0"/>
          </a:p>
          <a:p>
            <a:r>
              <a:rPr lang="en-US" b="1" dirty="0" smtClean="0"/>
              <a:t>When </a:t>
            </a:r>
            <a:r>
              <a:rPr lang="en-US" b="1" dirty="0"/>
              <a:t>we compare one structure member with another structure’s member, the comparison will behave like any other ordinary variable comparison. </a:t>
            </a:r>
            <a:endParaRPr lang="tr-TR" b="1" dirty="0" smtClean="0"/>
          </a:p>
          <a:p>
            <a:r>
              <a:rPr lang="en-US" b="1" dirty="0" smtClean="0"/>
              <a:t>For </a:t>
            </a:r>
            <a:r>
              <a:rPr lang="en-US" b="1" dirty="0"/>
              <a:t>example, to compare the fees of two students, we will write if(stud1.fees &gt; stud2.fees)	//to	check	if	fees	of	stud1	is	greater than stud2</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231302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492" y="762000"/>
            <a:ext cx="7186108" cy="5257800"/>
          </a:xfrm>
        </p:spPr>
        <p:txBody>
          <a:bodyPr>
            <a:normAutofit/>
          </a:bodyPr>
          <a:lstStyle/>
          <a:p>
            <a:r>
              <a:rPr lang="tr-TR" b="1" dirty="0" smtClean="0">
                <a:solidFill>
                  <a:srgbClr val="3E3D2D"/>
                </a:solidFill>
              </a:rPr>
              <a:t>Introduction</a:t>
            </a:r>
          </a:p>
          <a:p>
            <a:r>
              <a:rPr lang="en-US" b="1" dirty="0"/>
              <a:t>Nested </a:t>
            </a:r>
            <a:r>
              <a:rPr lang="tr-TR" b="1" dirty="0"/>
              <a:t>S</a:t>
            </a:r>
            <a:r>
              <a:rPr lang="en-US" b="1" dirty="0" err="1" smtClean="0"/>
              <a:t>tructures</a:t>
            </a:r>
            <a:endParaRPr lang="tr-TR" b="1" dirty="0" smtClean="0"/>
          </a:p>
          <a:p>
            <a:r>
              <a:rPr lang="tr-TR" b="1" dirty="0" smtClean="0">
                <a:solidFill>
                  <a:srgbClr val="3E3D2D"/>
                </a:solidFill>
              </a:rPr>
              <a:t>Arrays of Structures</a:t>
            </a:r>
          </a:p>
          <a:p>
            <a:r>
              <a:rPr lang="en-US" b="1" dirty="0"/>
              <a:t>Structures And </a:t>
            </a:r>
            <a:r>
              <a:rPr lang="en-US" b="1" dirty="0" smtClean="0"/>
              <a:t>Functions</a:t>
            </a:r>
            <a:endParaRPr lang="tr-TR" b="1" dirty="0" smtClean="0"/>
          </a:p>
          <a:p>
            <a:r>
              <a:rPr lang="en-US" b="1" dirty="0" smtClean="0"/>
              <a:t>Self-</a:t>
            </a:r>
            <a:r>
              <a:rPr lang="tr-TR" b="1" dirty="0" smtClean="0"/>
              <a:t>R</a:t>
            </a:r>
            <a:r>
              <a:rPr lang="en-US" b="1" dirty="0" err="1" smtClean="0"/>
              <a:t>eferential</a:t>
            </a:r>
            <a:r>
              <a:rPr lang="en-US" b="1" dirty="0" smtClean="0"/>
              <a:t> </a:t>
            </a:r>
            <a:r>
              <a:rPr lang="en-US" b="1" dirty="0"/>
              <a:t>Structures </a:t>
            </a:r>
            <a:endParaRPr lang="tr-TR" b="1" dirty="0" smtClean="0">
              <a:solidFill>
                <a:srgbClr val="3E3D2D"/>
              </a:solidFill>
            </a:endParaRPr>
          </a:p>
          <a:p>
            <a:endParaRPr lang="tr-TR" b="1" dirty="0" smtClean="0">
              <a:solidFill>
                <a:srgbClr val="3E3D2D"/>
              </a:solidFill>
            </a:endParaRPr>
          </a:p>
          <a:p>
            <a:endParaRPr lang="tr-TR" sz="1900" b="1" dirty="0" smtClean="0">
              <a:solidFill>
                <a:srgbClr val="3E3D2D"/>
              </a:solidFill>
            </a:endParaRPr>
          </a:p>
          <a:p>
            <a:endParaRPr lang="en-US" sz="1900" b="1" dirty="0">
              <a:solidFill>
                <a:srgbClr val="3E3D2D"/>
              </a:solidFill>
            </a:endParaRP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4 Altbilgi Yer Tutucusu"/>
          <p:cNvSpPr>
            <a:spLocks noGrp="1"/>
          </p:cNvSpPr>
          <p:nvPr>
            <p:ph type="ftr" sz="quarter" idx="11"/>
          </p:nvPr>
        </p:nvSpPr>
        <p:spPr>
          <a:xfrm>
            <a:off x="4641448" y="6127115"/>
            <a:ext cx="3502152" cy="50228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Nested </a:t>
            </a:r>
            <a:r>
              <a:rPr lang="tr-TR" sz="2400" b="1" dirty="0" smtClean="0"/>
              <a:t>S</a:t>
            </a:r>
            <a:r>
              <a:rPr lang="en-US" sz="2400" b="1" dirty="0" err="1" smtClean="0"/>
              <a:t>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smtClean="0"/>
              <a:t>A </a:t>
            </a:r>
            <a:r>
              <a:rPr lang="en-US" b="1" dirty="0"/>
              <a:t>structure can be placed within another structure, i.e., a structure may contain another structure as its member. </a:t>
            </a:r>
            <a:endParaRPr lang="tr-TR" b="1" dirty="0" smtClean="0"/>
          </a:p>
          <a:p>
            <a:r>
              <a:rPr lang="en-US" b="1" dirty="0" smtClean="0"/>
              <a:t>A </a:t>
            </a:r>
            <a:r>
              <a:rPr lang="en-US" b="1" dirty="0"/>
              <a:t>structure that contains another structure as its member is called a nested structure. </a:t>
            </a:r>
            <a:endParaRPr lang="tr-TR" b="1" dirty="0" smtClean="0"/>
          </a:p>
          <a:p>
            <a:r>
              <a:rPr lang="en-US" b="1" dirty="0" smtClean="0"/>
              <a:t>Let </a:t>
            </a:r>
            <a:r>
              <a:rPr lang="en-US" b="1" dirty="0"/>
              <a:t>us now see how we declare nested </a:t>
            </a:r>
            <a:r>
              <a:rPr lang="en-US" b="1" dirty="0" smtClean="0"/>
              <a:t>structures.</a:t>
            </a:r>
            <a:endParaRPr lang="tr-TR" b="1" dirty="0" smtClean="0"/>
          </a:p>
          <a:p>
            <a:r>
              <a:rPr lang="en-US" b="1" dirty="0" smtClean="0"/>
              <a:t>Although </a:t>
            </a:r>
            <a:r>
              <a:rPr lang="en-US" b="1" dirty="0"/>
              <a:t>it is possible to declare a nested structure with one declaration, it is not recommended. </a:t>
            </a:r>
            <a:endParaRPr lang="tr-TR" b="1" dirty="0" smtClean="0"/>
          </a:p>
          <a:p>
            <a:r>
              <a:rPr lang="en-US" b="1" dirty="0" smtClean="0"/>
              <a:t>The </a:t>
            </a:r>
            <a:r>
              <a:rPr lang="en-US" b="1" dirty="0"/>
              <a:t>easier and clearer way is to declare the </a:t>
            </a:r>
            <a:r>
              <a:rPr lang="en-US" b="1" dirty="0" smtClean="0"/>
              <a:t>structures </a:t>
            </a:r>
            <a:r>
              <a:rPr lang="en-US" b="1" dirty="0"/>
              <a:t>separately and then group them in the higher level structure. </a:t>
            </a:r>
            <a:endParaRPr lang="tr-TR" b="1" dirty="0" smtClean="0"/>
          </a:p>
          <a:p>
            <a:r>
              <a:rPr lang="en-US" b="1" dirty="0" smtClean="0"/>
              <a:t>When </a:t>
            </a:r>
            <a:r>
              <a:rPr lang="en-US" b="1" dirty="0"/>
              <a:t>you do this, </a:t>
            </a:r>
            <a:r>
              <a:rPr lang="en-US" b="1" dirty="0" smtClean="0"/>
              <a:t>take </a:t>
            </a:r>
            <a:r>
              <a:rPr lang="en-US" b="1" dirty="0"/>
              <a:t>care to check that nesting must be done from inside out (from lowest level to the most inclusive level), i.e., declare the innermost structure, then the next level structure, working towards </a:t>
            </a:r>
            <a:r>
              <a:rPr lang="en-US" b="1" dirty="0" smtClean="0"/>
              <a:t>the </a:t>
            </a:r>
            <a:r>
              <a:rPr lang="en-US" b="1" dirty="0"/>
              <a:t>outer (most inclusive) structure.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938653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Nested </a:t>
            </a:r>
            <a:r>
              <a:rPr lang="tr-TR" sz="2400" b="1" dirty="0" smtClean="0"/>
              <a:t>S</a:t>
            </a:r>
            <a:r>
              <a:rPr lang="en-US" sz="2400" b="1" dirty="0" err="1" smtClean="0"/>
              <a:t>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pPr marL="68580" indent="0">
              <a:buNone/>
            </a:pPr>
            <a:r>
              <a:rPr lang="en-US" b="1" dirty="0" err="1"/>
              <a:t>typedef</a:t>
            </a:r>
            <a:r>
              <a:rPr lang="en-US" b="1" dirty="0"/>
              <a:t> </a:t>
            </a:r>
            <a:r>
              <a:rPr lang="en-US" b="1" dirty="0" err="1"/>
              <a:t>struct</a:t>
            </a:r>
            <a:r>
              <a:rPr lang="en-US" b="1" dirty="0"/>
              <a:t> </a:t>
            </a:r>
            <a:endParaRPr lang="tr-TR" b="1" dirty="0" smtClean="0"/>
          </a:p>
          <a:p>
            <a:pPr marL="68580" indent="0">
              <a:buNone/>
            </a:pPr>
            <a:r>
              <a:rPr lang="en-US" b="1" dirty="0" smtClean="0"/>
              <a:t>{</a:t>
            </a:r>
            <a:r>
              <a:rPr lang="en-US" b="1" dirty="0"/>
              <a:t>	</a:t>
            </a:r>
            <a:endParaRPr lang="tr-TR" b="1" dirty="0" smtClean="0"/>
          </a:p>
          <a:p>
            <a:pPr marL="68580" indent="0">
              <a:buNone/>
            </a:pPr>
            <a:r>
              <a:rPr lang="tr-TR" b="1" dirty="0"/>
              <a:t>	</a:t>
            </a:r>
            <a:r>
              <a:rPr lang="en-US" b="1" dirty="0" smtClean="0"/>
              <a:t>char</a:t>
            </a:r>
            <a:r>
              <a:rPr lang="en-US" b="1" dirty="0"/>
              <a:t>	</a:t>
            </a:r>
            <a:r>
              <a:rPr lang="en-US" b="1" dirty="0" err="1"/>
              <a:t>first_name</a:t>
            </a:r>
            <a:r>
              <a:rPr lang="en-US" b="1" dirty="0"/>
              <a:t>[20];	</a:t>
            </a:r>
            <a:endParaRPr lang="tr-TR" b="1" dirty="0" smtClean="0"/>
          </a:p>
          <a:p>
            <a:pPr marL="68580" indent="0">
              <a:buNone/>
            </a:pPr>
            <a:r>
              <a:rPr lang="tr-TR" b="1" dirty="0"/>
              <a:t>	</a:t>
            </a:r>
            <a:r>
              <a:rPr lang="en-US" b="1" dirty="0" smtClean="0"/>
              <a:t>char</a:t>
            </a:r>
            <a:r>
              <a:rPr lang="en-US" b="1" dirty="0"/>
              <a:t>	</a:t>
            </a:r>
            <a:r>
              <a:rPr lang="en-US" b="1" dirty="0" err="1"/>
              <a:t>mid_name</a:t>
            </a:r>
            <a:r>
              <a:rPr lang="en-US" b="1" dirty="0"/>
              <a:t>[20];	</a:t>
            </a:r>
            <a:endParaRPr lang="tr-TR" b="1" dirty="0" smtClean="0"/>
          </a:p>
          <a:p>
            <a:pPr marL="68580" indent="0">
              <a:buNone/>
            </a:pPr>
            <a:r>
              <a:rPr lang="tr-TR" b="1" dirty="0"/>
              <a:t>	</a:t>
            </a:r>
            <a:r>
              <a:rPr lang="en-US" b="1" dirty="0" smtClean="0"/>
              <a:t>char</a:t>
            </a:r>
            <a:r>
              <a:rPr lang="en-US" b="1" dirty="0"/>
              <a:t>	</a:t>
            </a:r>
            <a:r>
              <a:rPr lang="en-US" b="1" dirty="0" err="1"/>
              <a:t>last_name</a:t>
            </a:r>
            <a:r>
              <a:rPr lang="en-US" b="1" dirty="0"/>
              <a:t>[20]; </a:t>
            </a:r>
            <a:endParaRPr lang="tr-TR" b="1" dirty="0" smtClean="0"/>
          </a:p>
          <a:p>
            <a:pPr marL="68580" indent="0">
              <a:buNone/>
            </a:pPr>
            <a:r>
              <a:rPr lang="en-US" b="1" dirty="0" smtClean="0"/>
              <a:t>}</a:t>
            </a:r>
            <a:r>
              <a:rPr lang="en-US" b="1" dirty="0"/>
              <a:t>NAME; </a:t>
            </a:r>
            <a:endParaRPr lang="tr-TR" b="1" dirty="0" smtClean="0"/>
          </a:p>
          <a:p>
            <a:pPr marL="68580" indent="0">
              <a:buNone/>
            </a:pPr>
            <a:r>
              <a:rPr lang="en-US" b="1" dirty="0" err="1" smtClean="0"/>
              <a:t>typedef</a:t>
            </a:r>
            <a:r>
              <a:rPr lang="en-US" b="1" dirty="0" smtClean="0"/>
              <a:t> </a:t>
            </a:r>
            <a:r>
              <a:rPr lang="en-US" b="1" dirty="0" err="1"/>
              <a:t>struct</a:t>
            </a:r>
            <a:r>
              <a:rPr lang="en-US" b="1" dirty="0"/>
              <a:t> { </a:t>
            </a:r>
            <a:r>
              <a:rPr lang="en-US" b="1" dirty="0" err="1"/>
              <a:t>int</a:t>
            </a:r>
            <a:r>
              <a:rPr lang="en-US" b="1" dirty="0"/>
              <a:t> </a:t>
            </a:r>
            <a:r>
              <a:rPr lang="en-US" b="1" dirty="0" err="1"/>
              <a:t>dd</a:t>
            </a:r>
            <a:r>
              <a:rPr lang="en-US" b="1" dirty="0"/>
              <a:t>; </a:t>
            </a:r>
            <a:r>
              <a:rPr lang="en-US" b="1" dirty="0" err="1"/>
              <a:t>int</a:t>
            </a:r>
            <a:r>
              <a:rPr lang="en-US" b="1" dirty="0"/>
              <a:t> mm; </a:t>
            </a:r>
            <a:r>
              <a:rPr lang="en-US" b="1" dirty="0" err="1"/>
              <a:t>int</a:t>
            </a:r>
            <a:r>
              <a:rPr lang="en-US" b="1" dirty="0"/>
              <a:t> </a:t>
            </a:r>
            <a:r>
              <a:rPr lang="en-US" b="1" dirty="0" err="1"/>
              <a:t>yy</a:t>
            </a:r>
            <a:r>
              <a:rPr lang="en-US" b="1" dirty="0"/>
              <a:t>; }</a:t>
            </a:r>
            <a:r>
              <a:rPr lang="en-US" b="1" dirty="0" smtClean="0"/>
              <a:t>DATE; </a:t>
            </a:r>
            <a:endParaRPr lang="tr-TR" b="1" dirty="0" smtClean="0"/>
          </a:p>
          <a:p>
            <a:pPr marL="68580" indent="0">
              <a:buNone/>
            </a:pPr>
            <a:r>
              <a:rPr lang="en-US" b="1" dirty="0" err="1" smtClean="0"/>
              <a:t>typedef</a:t>
            </a:r>
            <a:r>
              <a:rPr lang="en-US" b="1" dirty="0" smtClean="0"/>
              <a:t> </a:t>
            </a:r>
            <a:r>
              <a:rPr lang="en-US" b="1" dirty="0" err="1" smtClean="0"/>
              <a:t>struct</a:t>
            </a:r>
            <a:r>
              <a:rPr lang="en-US" b="1" dirty="0" smtClean="0"/>
              <a:t> { </a:t>
            </a:r>
            <a:endParaRPr lang="tr-TR" b="1" dirty="0" smtClean="0"/>
          </a:p>
          <a:p>
            <a:pPr marL="68580" indent="0">
              <a:buNone/>
            </a:pPr>
            <a:r>
              <a:rPr lang="tr-TR" b="1" dirty="0"/>
              <a:t>	</a:t>
            </a:r>
            <a:r>
              <a:rPr lang="en-US" b="1" dirty="0" err="1" smtClean="0"/>
              <a:t>int</a:t>
            </a:r>
            <a:r>
              <a:rPr lang="en-US" b="1" dirty="0" smtClean="0"/>
              <a:t> </a:t>
            </a:r>
            <a:r>
              <a:rPr lang="en-US" b="1" dirty="0" err="1" smtClean="0"/>
              <a:t>r_no</a:t>
            </a:r>
            <a:r>
              <a:rPr lang="en-US" b="1" dirty="0" smtClean="0"/>
              <a:t>;</a:t>
            </a:r>
          </a:p>
          <a:p>
            <a:pPr marL="68580" indent="0">
              <a:buNone/>
            </a:pPr>
            <a:r>
              <a:rPr lang="tr-TR" b="1" dirty="0"/>
              <a:t> </a:t>
            </a:r>
            <a:r>
              <a:rPr lang="tr-TR" b="1" dirty="0" smtClean="0"/>
              <a:t>	</a:t>
            </a:r>
            <a:r>
              <a:rPr lang="en-US" b="1" dirty="0" smtClean="0"/>
              <a:t>NAME</a:t>
            </a:r>
            <a:r>
              <a:rPr lang="en-US" b="1" dirty="0"/>
              <a:t>	</a:t>
            </a:r>
            <a:r>
              <a:rPr lang="tr-TR" b="1" dirty="0" smtClean="0"/>
              <a:t> </a:t>
            </a:r>
            <a:r>
              <a:rPr lang="en-US" b="1" dirty="0" smtClean="0"/>
              <a:t>name</a:t>
            </a:r>
            <a:r>
              <a:rPr lang="en-US" b="1" dirty="0"/>
              <a:t>;	</a:t>
            </a:r>
            <a:endParaRPr lang="tr-TR" b="1" dirty="0" smtClean="0"/>
          </a:p>
          <a:p>
            <a:pPr marL="68580" indent="0">
              <a:buNone/>
            </a:pPr>
            <a:r>
              <a:rPr lang="tr-TR" b="1" dirty="0"/>
              <a:t>	</a:t>
            </a:r>
            <a:r>
              <a:rPr lang="en-US" b="1" dirty="0" smtClean="0"/>
              <a:t>char</a:t>
            </a:r>
            <a:r>
              <a:rPr lang="en-US" b="1" dirty="0"/>
              <a:t>	course[20];	</a:t>
            </a:r>
            <a:endParaRPr lang="tr-TR" b="1" dirty="0" smtClean="0"/>
          </a:p>
          <a:p>
            <a:pPr marL="68580" indent="0">
              <a:buNone/>
            </a:pPr>
            <a:r>
              <a:rPr lang="tr-TR" b="1" dirty="0"/>
              <a:t>	</a:t>
            </a:r>
            <a:r>
              <a:rPr lang="en-US" b="1" dirty="0" smtClean="0"/>
              <a:t>DATE</a:t>
            </a:r>
            <a:r>
              <a:rPr lang="en-US" b="1" dirty="0"/>
              <a:t>	DOB;	</a:t>
            </a:r>
            <a:endParaRPr lang="tr-TR" b="1" dirty="0" smtClean="0"/>
          </a:p>
          <a:p>
            <a:pPr marL="68580" indent="0">
              <a:buNone/>
            </a:pPr>
            <a:r>
              <a:rPr lang="tr-TR" b="1" dirty="0"/>
              <a:t>	</a:t>
            </a:r>
            <a:r>
              <a:rPr lang="en-US" b="1" dirty="0" smtClean="0"/>
              <a:t>float</a:t>
            </a:r>
            <a:r>
              <a:rPr lang="en-US" b="1" dirty="0"/>
              <a:t>	fees; </a:t>
            </a:r>
            <a:endParaRPr lang="tr-TR" b="1" dirty="0" smtClean="0"/>
          </a:p>
          <a:p>
            <a:pPr marL="68580" indent="0">
              <a:buNone/>
            </a:pPr>
            <a:r>
              <a:rPr lang="en-US" b="1" dirty="0" smtClean="0"/>
              <a:t>} </a:t>
            </a:r>
            <a:r>
              <a:rPr lang="en-US" b="1" dirty="0"/>
              <a:t>student;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357997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Nested </a:t>
            </a:r>
            <a:r>
              <a:rPr lang="tr-TR" sz="2400" b="1" dirty="0" smtClean="0"/>
              <a:t>S</a:t>
            </a:r>
            <a:r>
              <a:rPr lang="en-US" sz="2400" b="1" dirty="0" err="1" smtClean="0"/>
              <a:t>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In this example, we see that the structure student contains two other structures, NAME and DATE. </a:t>
            </a:r>
            <a:endParaRPr lang="tr-TR" b="1" dirty="0" smtClean="0"/>
          </a:p>
          <a:p>
            <a:r>
              <a:rPr lang="en-US" b="1" dirty="0" smtClean="0"/>
              <a:t>Both </a:t>
            </a:r>
            <a:r>
              <a:rPr lang="en-US" b="1" dirty="0"/>
              <a:t>these structures have their own fields. </a:t>
            </a:r>
            <a:endParaRPr lang="tr-TR" b="1" dirty="0" smtClean="0"/>
          </a:p>
          <a:p>
            <a:r>
              <a:rPr lang="en-US" b="1" dirty="0" smtClean="0"/>
              <a:t>The </a:t>
            </a:r>
            <a:r>
              <a:rPr lang="en-US" b="1" dirty="0"/>
              <a:t>structure NAME has three fields: </a:t>
            </a:r>
            <a:r>
              <a:rPr lang="en-US" b="1" dirty="0" err="1"/>
              <a:t>first_name</a:t>
            </a:r>
            <a:r>
              <a:rPr lang="en-US" b="1" dirty="0"/>
              <a:t>, </a:t>
            </a:r>
            <a:r>
              <a:rPr lang="en-US" b="1" dirty="0" err="1"/>
              <a:t>mid_name</a:t>
            </a:r>
            <a:r>
              <a:rPr lang="en-US" b="1" dirty="0"/>
              <a:t>, and </a:t>
            </a:r>
            <a:r>
              <a:rPr lang="en-US" b="1" dirty="0" err="1"/>
              <a:t>last_name</a:t>
            </a:r>
            <a:r>
              <a:rPr lang="en-US" b="1" dirty="0"/>
              <a:t>. </a:t>
            </a:r>
            <a:endParaRPr lang="tr-TR" b="1" dirty="0" smtClean="0"/>
          </a:p>
          <a:p>
            <a:r>
              <a:rPr lang="en-US" b="1" dirty="0" smtClean="0"/>
              <a:t>The </a:t>
            </a:r>
            <a:r>
              <a:rPr lang="en-US" b="1" dirty="0"/>
              <a:t>structure DATE also has three fields: </a:t>
            </a:r>
            <a:r>
              <a:rPr lang="en-US" b="1" dirty="0" err="1"/>
              <a:t>dd</a:t>
            </a:r>
            <a:r>
              <a:rPr lang="en-US" b="1" dirty="0"/>
              <a:t>, mm, and </a:t>
            </a:r>
            <a:r>
              <a:rPr lang="en-US" b="1" dirty="0" err="1"/>
              <a:t>yy</a:t>
            </a:r>
            <a:r>
              <a:rPr lang="en-US" b="1" dirty="0"/>
              <a:t>, which specify the day, month, and year of the date. </a:t>
            </a:r>
            <a:endParaRPr lang="tr-TR" b="1" dirty="0" smtClean="0"/>
          </a:p>
          <a:p>
            <a:r>
              <a:rPr lang="en-US" b="1" dirty="0" smtClean="0"/>
              <a:t>Now</a:t>
            </a:r>
            <a:r>
              <a:rPr lang="en-US" b="1" dirty="0"/>
              <a:t>, to assign values to the structure fields, we will write student stud1; </a:t>
            </a:r>
            <a:endParaRPr lang="tr-TR" b="1" dirty="0" smtClean="0"/>
          </a:p>
          <a:p>
            <a:pPr marL="68580" indent="0">
              <a:buNone/>
            </a:pPr>
            <a:r>
              <a:rPr lang="tr-TR" b="1" dirty="0" smtClean="0"/>
              <a:t>	</a:t>
            </a:r>
            <a:r>
              <a:rPr lang="en-US" b="1" dirty="0" smtClean="0"/>
              <a:t>stud1.r_no=1</a:t>
            </a:r>
            <a:r>
              <a:rPr lang="en-US" b="1" dirty="0"/>
              <a:t>; </a:t>
            </a:r>
            <a:endParaRPr lang="tr-TR" b="1" dirty="0" smtClean="0"/>
          </a:p>
          <a:p>
            <a:pPr marL="68580" indent="0">
              <a:buNone/>
            </a:pPr>
            <a:r>
              <a:rPr lang="tr-TR" b="1" dirty="0" smtClean="0"/>
              <a:t>	</a:t>
            </a:r>
            <a:r>
              <a:rPr lang="en-US" b="1" dirty="0" smtClean="0"/>
              <a:t>stud1.name.first_name="</a:t>
            </a:r>
            <a:r>
              <a:rPr lang="en-US" b="1" dirty="0" err="1"/>
              <a:t>Janak</a:t>
            </a:r>
            <a:r>
              <a:rPr lang="en-US" b="1" dirty="0"/>
              <a:t>"; </a:t>
            </a:r>
            <a:endParaRPr lang="tr-TR" b="1" dirty="0" smtClean="0"/>
          </a:p>
          <a:p>
            <a:pPr marL="68580" indent="0">
              <a:buNone/>
            </a:pPr>
            <a:r>
              <a:rPr lang="tr-TR" b="1" dirty="0"/>
              <a:t>	</a:t>
            </a:r>
            <a:r>
              <a:rPr lang="en-US" b="1" dirty="0" smtClean="0"/>
              <a:t>stud1.name.mid_name="</a:t>
            </a:r>
            <a:r>
              <a:rPr lang="en-US" b="1" dirty="0"/>
              <a:t>Raj"; </a:t>
            </a:r>
            <a:endParaRPr lang="tr-TR" b="1" dirty="0" smtClean="0"/>
          </a:p>
          <a:p>
            <a:pPr marL="68580" indent="0">
              <a:buNone/>
            </a:pPr>
            <a:r>
              <a:rPr lang="tr-TR" b="1" dirty="0" smtClean="0"/>
              <a:t>	</a:t>
            </a:r>
            <a:r>
              <a:rPr lang="en-US" b="1" dirty="0" smtClean="0"/>
              <a:t>stud1.name.last_name="</a:t>
            </a:r>
            <a:r>
              <a:rPr lang="en-US" b="1" dirty="0" err="1"/>
              <a:t>Thareja</a:t>
            </a:r>
            <a:r>
              <a:rPr lang="en-US" b="1" dirty="0"/>
              <a:t>"; </a:t>
            </a:r>
            <a:endParaRPr lang="tr-TR" b="1" dirty="0" smtClean="0"/>
          </a:p>
          <a:p>
            <a:pPr marL="68580" indent="0">
              <a:buNone/>
            </a:pPr>
            <a:r>
              <a:rPr lang="tr-TR" b="1" dirty="0" smtClean="0"/>
              <a:t>	</a:t>
            </a:r>
            <a:r>
              <a:rPr lang="en-US" b="1" dirty="0" smtClean="0"/>
              <a:t>stud1.course="</a:t>
            </a:r>
            <a:r>
              <a:rPr lang="en-US" b="1" dirty="0"/>
              <a:t>BCA"; </a:t>
            </a:r>
            <a:endParaRPr lang="tr-TR" b="1" dirty="0" smtClean="0"/>
          </a:p>
          <a:p>
            <a:pPr marL="68580" indent="0">
              <a:buNone/>
            </a:pPr>
            <a:r>
              <a:rPr lang="tr-TR" b="1" dirty="0" smtClean="0"/>
              <a:t>	</a:t>
            </a:r>
            <a:r>
              <a:rPr lang="en-US" b="1" dirty="0" smtClean="0"/>
              <a:t>stud1.DOB.dd=15</a:t>
            </a:r>
            <a:r>
              <a:rPr lang="en-US" b="1" dirty="0"/>
              <a:t>; </a:t>
            </a:r>
            <a:endParaRPr lang="tr-TR" b="1" dirty="0" smtClean="0"/>
          </a:p>
          <a:p>
            <a:pPr marL="68580" indent="0">
              <a:buNone/>
            </a:pPr>
            <a:r>
              <a:rPr lang="tr-TR" b="1" dirty="0" smtClean="0"/>
              <a:t>	</a:t>
            </a:r>
            <a:r>
              <a:rPr lang="en-US" b="1" dirty="0" smtClean="0"/>
              <a:t>stud1.DOB.mm=09</a:t>
            </a:r>
            <a:r>
              <a:rPr lang="en-US" b="1" dirty="0"/>
              <a:t>; </a:t>
            </a:r>
            <a:endParaRPr lang="tr-TR" b="1" dirty="0" smtClean="0"/>
          </a:p>
          <a:p>
            <a:pPr marL="68580" indent="0">
              <a:buNone/>
            </a:pPr>
            <a:r>
              <a:rPr lang="tr-TR" b="1" dirty="0" smtClean="0"/>
              <a:t>	</a:t>
            </a:r>
            <a:r>
              <a:rPr lang="en-US" b="1" dirty="0" smtClean="0"/>
              <a:t>stud1.DOB.yy=1990</a:t>
            </a:r>
            <a:r>
              <a:rPr lang="en-US" b="1" dirty="0"/>
              <a:t>; </a:t>
            </a:r>
            <a:endParaRPr lang="tr-TR" b="1" dirty="0" smtClean="0"/>
          </a:p>
          <a:p>
            <a:pPr marL="68580" indent="0">
              <a:buNone/>
            </a:pPr>
            <a:r>
              <a:rPr lang="tr-TR" b="1" dirty="0" smtClean="0"/>
              <a:t>	</a:t>
            </a:r>
            <a:r>
              <a:rPr lang="en-US" b="1" dirty="0" smtClean="0"/>
              <a:t>stud1.fees=45000</a:t>
            </a:r>
            <a:r>
              <a:rPr lang="en-US" b="1" dirty="0"/>
              <a:t>; </a:t>
            </a:r>
            <a:endParaRPr lang="tr-TR" b="1" dirty="0" smtClean="0"/>
          </a:p>
          <a:p>
            <a:r>
              <a:rPr lang="en-US" b="1" dirty="0" smtClean="0"/>
              <a:t>In </a:t>
            </a:r>
            <a:r>
              <a:rPr lang="en-US" b="1" dirty="0"/>
              <a:t>case of nested structures, we use the dot operator in conjunction with the structure variables to access the members of the innermost as well as the outermost structures.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9577520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Arrays Of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r>
              <a:rPr lang="en-US" b="1" dirty="0"/>
              <a:t>In the above examples, we have seen how to declare a structure and assign values to its data members. </a:t>
            </a:r>
            <a:endParaRPr lang="tr-TR" b="1" dirty="0" smtClean="0"/>
          </a:p>
          <a:p>
            <a:r>
              <a:rPr lang="en-US" b="1" dirty="0" smtClean="0"/>
              <a:t>Now</a:t>
            </a:r>
            <a:r>
              <a:rPr lang="en-US" b="1" dirty="0"/>
              <a:t>, we will discuss how an array of structures is declared. </a:t>
            </a:r>
            <a:endParaRPr lang="tr-TR" b="1" dirty="0" smtClean="0"/>
          </a:p>
          <a:p>
            <a:r>
              <a:rPr lang="en-US" b="1" dirty="0" smtClean="0"/>
              <a:t>For </a:t>
            </a:r>
            <a:r>
              <a:rPr lang="en-US" b="1" dirty="0"/>
              <a:t>this purpose, let us first </a:t>
            </a:r>
            <a:r>
              <a:rPr lang="en-US" b="1" dirty="0" smtClean="0"/>
              <a:t>analyze </a:t>
            </a:r>
            <a:r>
              <a:rPr lang="en-US" b="1" dirty="0"/>
              <a:t>where we would need an array of structures. </a:t>
            </a:r>
            <a:endParaRPr lang="tr-TR" b="1" dirty="0" smtClean="0"/>
          </a:p>
          <a:p>
            <a:r>
              <a:rPr lang="en-US" b="1" dirty="0" smtClean="0"/>
              <a:t>In </a:t>
            </a:r>
            <a:r>
              <a:rPr lang="en-US" b="1" dirty="0"/>
              <a:t>a class, we do not have just one student. </a:t>
            </a:r>
            <a:endParaRPr lang="tr-TR" b="1" dirty="0" smtClean="0"/>
          </a:p>
          <a:p>
            <a:r>
              <a:rPr lang="en-US" b="1" dirty="0" smtClean="0"/>
              <a:t>But </a:t>
            </a:r>
            <a:r>
              <a:rPr lang="en-US" b="1" dirty="0"/>
              <a:t>there may be at least 30 students. </a:t>
            </a:r>
            <a:endParaRPr lang="tr-TR" b="1" dirty="0" smtClean="0"/>
          </a:p>
          <a:p>
            <a:r>
              <a:rPr lang="en-US" b="1" dirty="0" smtClean="0"/>
              <a:t>So</a:t>
            </a:r>
            <a:r>
              <a:rPr lang="en-US" b="1" dirty="0"/>
              <a:t>, the same definition of the structure can be used for all the 30 students. </a:t>
            </a:r>
            <a:endParaRPr lang="tr-TR" b="1" dirty="0" smtClean="0"/>
          </a:p>
          <a:p>
            <a:r>
              <a:rPr lang="en-US" b="1" dirty="0" smtClean="0"/>
              <a:t>This </a:t>
            </a:r>
            <a:r>
              <a:rPr lang="en-US" b="1" dirty="0"/>
              <a:t>would be possible when we make an array of structures. </a:t>
            </a:r>
            <a:endParaRPr lang="tr-TR" b="1" dirty="0" smtClean="0"/>
          </a:p>
          <a:p>
            <a:r>
              <a:rPr lang="en-US" b="1" dirty="0" smtClean="0"/>
              <a:t>An </a:t>
            </a:r>
            <a:r>
              <a:rPr lang="en-US" b="1" dirty="0"/>
              <a:t>array of structures is declared in the same way as we declare an array of a built-in data type.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5235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Arrays Of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r>
              <a:rPr lang="en-US" b="1" dirty="0"/>
              <a:t>Another example where an array of structures is desirable is in case of an organization. </a:t>
            </a:r>
            <a:endParaRPr lang="tr-TR" b="1" dirty="0" smtClean="0"/>
          </a:p>
          <a:p>
            <a:r>
              <a:rPr lang="en-US" b="1" dirty="0" smtClean="0"/>
              <a:t>An </a:t>
            </a:r>
            <a:r>
              <a:rPr lang="en-US" b="1" dirty="0"/>
              <a:t>organization has a number of employees. </a:t>
            </a:r>
            <a:endParaRPr lang="tr-TR" b="1" dirty="0" smtClean="0"/>
          </a:p>
          <a:p>
            <a:r>
              <a:rPr lang="en-US" b="1" dirty="0" smtClean="0"/>
              <a:t>So</a:t>
            </a:r>
            <a:r>
              <a:rPr lang="en-US" b="1" dirty="0"/>
              <a:t>, defining a separate structure for every employee is not a viable solution. </a:t>
            </a:r>
            <a:endParaRPr lang="tr-TR" b="1" dirty="0" smtClean="0"/>
          </a:p>
          <a:p>
            <a:r>
              <a:rPr lang="en-US" b="1" dirty="0" smtClean="0"/>
              <a:t>So</a:t>
            </a:r>
            <a:r>
              <a:rPr lang="en-US" b="1" dirty="0"/>
              <a:t>, here we can have a common structure definition for all the employees. </a:t>
            </a:r>
            <a:endParaRPr lang="tr-TR" b="1" dirty="0" smtClean="0"/>
          </a:p>
          <a:p>
            <a:r>
              <a:rPr lang="en-US" b="1" dirty="0" smtClean="0"/>
              <a:t>This </a:t>
            </a:r>
            <a:r>
              <a:rPr lang="en-US" b="1" dirty="0"/>
              <a:t>can again be done by declaring an array of structure employee. </a:t>
            </a:r>
            <a:endParaRPr lang="tr-TR" b="1" dirty="0" smtClean="0"/>
          </a:p>
          <a:p>
            <a:r>
              <a:rPr lang="en-US" b="1" dirty="0" smtClean="0"/>
              <a:t>The </a:t>
            </a:r>
            <a:r>
              <a:rPr lang="en-US" b="1" dirty="0"/>
              <a:t>general syntax for declaring an array of structures can be given as, </a:t>
            </a:r>
            <a:r>
              <a:rPr lang="en-US" b="1" dirty="0" err="1"/>
              <a:t>struct</a:t>
            </a:r>
            <a:r>
              <a:rPr lang="en-US" b="1" dirty="0"/>
              <a:t> </a:t>
            </a:r>
            <a:r>
              <a:rPr lang="en-US" b="1" dirty="0" err="1"/>
              <a:t>struct_name</a:t>
            </a:r>
            <a:r>
              <a:rPr lang="en-US" b="1" dirty="0"/>
              <a:t> { </a:t>
            </a:r>
            <a:r>
              <a:rPr lang="en-US" b="1" dirty="0" err="1"/>
              <a:t>data_type</a:t>
            </a:r>
            <a:r>
              <a:rPr lang="en-US" b="1" dirty="0"/>
              <a:t> member_name1; </a:t>
            </a:r>
            <a:r>
              <a:rPr lang="en-US" b="1" dirty="0" err="1"/>
              <a:t>data_type</a:t>
            </a:r>
            <a:r>
              <a:rPr lang="en-US" b="1" dirty="0"/>
              <a:t> member_name2; </a:t>
            </a:r>
            <a:r>
              <a:rPr lang="en-US" b="1" dirty="0" err="1"/>
              <a:t>data_type</a:t>
            </a:r>
            <a:r>
              <a:rPr lang="en-US" b="1" dirty="0"/>
              <a:t> member_name3; ....................... }; </a:t>
            </a:r>
            <a:r>
              <a:rPr lang="en-US" b="1" dirty="0" err="1"/>
              <a:t>struct</a:t>
            </a:r>
            <a:r>
              <a:rPr lang="en-US" b="1" dirty="0"/>
              <a:t>	</a:t>
            </a:r>
            <a:r>
              <a:rPr lang="en-US" b="1" dirty="0" err="1"/>
              <a:t>struct_name</a:t>
            </a:r>
            <a:r>
              <a:rPr lang="en-US" b="1" dirty="0"/>
              <a:t>	</a:t>
            </a:r>
            <a:r>
              <a:rPr lang="en-US" b="1" dirty="0" err="1"/>
              <a:t>struct_var</a:t>
            </a:r>
            <a:r>
              <a:rPr lang="en-US" b="1" dirty="0"/>
              <a:t>[index];</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271631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Arrays Of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20000"/>
          </a:bodyPr>
          <a:lstStyle/>
          <a:p>
            <a:r>
              <a:rPr lang="en-US" b="1" dirty="0"/>
              <a:t>Consider the given structure definition. </a:t>
            </a:r>
            <a:endParaRPr lang="tr-TR" b="1" dirty="0" smtClean="0"/>
          </a:p>
          <a:p>
            <a:r>
              <a:rPr lang="en-US" b="1" dirty="0" err="1" smtClean="0"/>
              <a:t>struct</a:t>
            </a:r>
            <a:r>
              <a:rPr lang="en-US" b="1" dirty="0" smtClean="0"/>
              <a:t> </a:t>
            </a:r>
            <a:r>
              <a:rPr lang="en-US" b="1" dirty="0"/>
              <a:t>student { </a:t>
            </a:r>
            <a:r>
              <a:rPr lang="en-US" b="1" dirty="0" err="1"/>
              <a:t>int</a:t>
            </a:r>
            <a:r>
              <a:rPr lang="en-US" b="1" dirty="0"/>
              <a:t> </a:t>
            </a:r>
            <a:r>
              <a:rPr lang="en-US" b="1" dirty="0" err="1"/>
              <a:t>r_no</a:t>
            </a:r>
            <a:r>
              <a:rPr lang="en-US" b="1" dirty="0"/>
              <a:t>;	char	name[20];	</a:t>
            </a:r>
            <a:endParaRPr lang="tr-TR" b="1" dirty="0" smtClean="0"/>
          </a:p>
          <a:p>
            <a:r>
              <a:rPr lang="en-US" b="1" dirty="0" smtClean="0"/>
              <a:t>char</a:t>
            </a:r>
            <a:r>
              <a:rPr lang="en-US" b="1" dirty="0"/>
              <a:t>	course[20];	float	fees; }; </a:t>
            </a:r>
            <a:endParaRPr lang="tr-TR" b="1" dirty="0" smtClean="0"/>
          </a:p>
          <a:p>
            <a:r>
              <a:rPr lang="en-US" b="1" dirty="0" smtClean="0"/>
              <a:t>A </a:t>
            </a:r>
            <a:r>
              <a:rPr lang="en-US" b="1" dirty="0"/>
              <a:t>student array can be declared by writing, </a:t>
            </a:r>
            <a:r>
              <a:rPr lang="en-US" b="1" dirty="0" err="1"/>
              <a:t>struct</a:t>
            </a:r>
            <a:r>
              <a:rPr lang="en-US" b="1" dirty="0"/>
              <a:t> student	stud[30</a:t>
            </a:r>
            <a:r>
              <a:rPr lang="en-US" b="1" dirty="0" smtClean="0"/>
              <a:t>];</a:t>
            </a:r>
            <a:endParaRPr lang="tr-TR" b="1" dirty="0" smtClean="0"/>
          </a:p>
          <a:p>
            <a:r>
              <a:rPr lang="en-US" b="1" dirty="0"/>
              <a:t>Now, to assign values to the </a:t>
            </a:r>
            <a:r>
              <a:rPr lang="en-US" b="1" dirty="0" err="1"/>
              <a:t>ith</a:t>
            </a:r>
            <a:r>
              <a:rPr lang="en-US" b="1" dirty="0"/>
              <a:t> student of the class, we will write </a:t>
            </a:r>
            <a:endParaRPr lang="tr-TR" b="1" dirty="0" smtClean="0"/>
          </a:p>
          <a:p>
            <a:r>
              <a:rPr lang="en-US" b="1" dirty="0" smtClean="0"/>
              <a:t>stud[</a:t>
            </a:r>
            <a:r>
              <a:rPr lang="en-US" b="1" dirty="0" err="1" smtClean="0"/>
              <a:t>i</a:t>
            </a:r>
            <a:r>
              <a:rPr lang="en-US" b="1" dirty="0"/>
              <a:t>].</a:t>
            </a:r>
            <a:r>
              <a:rPr lang="en-US" b="1" dirty="0" err="1"/>
              <a:t>r_no</a:t>
            </a:r>
            <a:r>
              <a:rPr lang="en-US" b="1" dirty="0"/>
              <a:t>	=	09</a:t>
            </a:r>
            <a:r>
              <a:rPr lang="en-US" b="1" dirty="0" smtClean="0"/>
              <a:t>;</a:t>
            </a:r>
            <a:endParaRPr lang="tr-TR" b="1" dirty="0" smtClean="0"/>
          </a:p>
          <a:p>
            <a:r>
              <a:rPr lang="en-US" b="1" dirty="0" smtClean="0"/>
              <a:t> </a:t>
            </a:r>
            <a:r>
              <a:rPr lang="en-US" b="1" dirty="0"/>
              <a:t>stud[</a:t>
            </a:r>
            <a:r>
              <a:rPr lang="en-US" b="1" dirty="0" err="1"/>
              <a:t>i</a:t>
            </a:r>
            <a:r>
              <a:rPr lang="en-US" b="1" dirty="0"/>
              <a:t>].name	=	"RASHI";</a:t>
            </a:r>
          </a:p>
          <a:p>
            <a:r>
              <a:rPr lang="en-US" b="1" dirty="0" smtClean="0"/>
              <a:t>stud[</a:t>
            </a:r>
            <a:r>
              <a:rPr lang="en-US" b="1" dirty="0" err="1" smtClean="0"/>
              <a:t>i</a:t>
            </a:r>
            <a:r>
              <a:rPr lang="en-US" b="1" dirty="0"/>
              <a:t>].course	=	"MCA"; </a:t>
            </a:r>
            <a:endParaRPr lang="tr-TR" b="1" dirty="0" smtClean="0"/>
          </a:p>
          <a:p>
            <a:r>
              <a:rPr lang="en-US" b="1" dirty="0" smtClean="0"/>
              <a:t>stud[</a:t>
            </a:r>
            <a:r>
              <a:rPr lang="en-US" b="1" dirty="0" err="1" smtClean="0"/>
              <a:t>i</a:t>
            </a:r>
            <a:r>
              <a:rPr lang="en-US" b="1" dirty="0"/>
              <a:t>].fees	=	60000; </a:t>
            </a:r>
            <a:endParaRPr lang="tr-TR" b="1" dirty="0" smtClean="0"/>
          </a:p>
          <a:p>
            <a:r>
              <a:rPr lang="en-US" b="1" dirty="0" smtClean="0"/>
              <a:t>In </a:t>
            </a:r>
            <a:r>
              <a:rPr lang="en-US" b="1" dirty="0"/>
              <a:t>order to initialize the array of structure variables at the time of declaration, we can write as follows: </a:t>
            </a:r>
            <a:r>
              <a:rPr lang="en-US" b="1" dirty="0" err="1"/>
              <a:t>struct</a:t>
            </a:r>
            <a:r>
              <a:rPr lang="en-US" b="1" dirty="0"/>
              <a:t>	student	stud[3]	=	{{01,	"</a:t>
            </a:r>
            <a:r>
              <a:rPr lang="en-US" b="1" dirty="0" err="1"/>
              <a:t>Aman</a:t>
            </a:r>
            <a:r>
              <a:rPr lang="en-US" b="1" dirty="0"/>
              <a:t>",	"BCA",	45000},{02,	"Aryan",	"BCA",	60000},	{03, 		"John",	"BCA",	45000}};</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1902251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For structures to be fully useful, we must have a mechanism to pass them to functions and return them. </a:t>
            </a:r>
            <a:endParaRPr lang="tr-TR" b="1" dirty="0" smtClean="0"/>
          </a:p>
          <a:p>
            <a:r>
              <a:rPr lang="en-US" b="1" dirty="0" smtClean="0"/>
              <a:t>A </a:t>
            </a:r>
            <a:r>
              <a:rPr lang="en-US" b="1" dirty="0"/>
              <a:t>function may access the members of a structure in three ways as shown in Fig. 5.4.</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485900" y="3124200"/>
            <a:ext cx="6248400" cy="2343150"/>
          </a:xfrm>
          <a:prstGeom prst="rect">
            <a:avLst/>
          </a:prstGeom>
        </p:spPr>
      </p:pic>
    </p:spTree>
    <p:extLst>
      <p:ext uri="{BB962C8B-B14F-4D97-AF65-F5344CB8AC3E}">
        <p14:creationId xmlns:p14="http://schemas.microsoft.com/office/powerpoint/2010/main" val="22550983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1828800"/>
          </a:xfrm>
        </p:spPr>
        <p:txBody>
          <a:bodyPr>
            <a:normAutofit fontScale="85000" lnSpcReduction="10000"/>
          </a:bodyPr>
          <a:lstStyle/>
          <a:p>
            <a:r>
              <a:rPr lang="en-US" b="1" dirty="0"/>
              <a:t>Passing Individual Members To pass any individual member of a structure to a function, we must use the direct selection operator to refer to the individual members. The called program does not know if a variable is an ordinary variable or a structured member. Look at the code given below which illustrates this concept.</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524000" y="2788920"/>
            <a:ext cx="5229225" cy="3381375"/>
          </a:xfrm>
          <a:prstGeom prst="rect">
            <a:avLst/>
          </a:prstGeom>
        </p:spPr>
      </p:pic>
    </p:spTree>
    <p:extLst>
      <p:ext uri="{BB962C8B-B14F-4D97-AF65-F5344CB8AC3E}">
        <p14:creationId xmlns:p14="http://schemas.microsoft.com/office/powerpoint/2010/main" val="22298407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lnSpcReduction="20000"/>
          </a:bodyPr>
          <a:lstStyle/>
          <a:p>
            <a:r>
              <a:rPr lang="en-US" b="1" dirty="0"/>
              <a:t>Passing the Entire Structure </a:t>
            </a:r>
            <a:endParaRPr lang="tr-TR" b="1" dirty="0" smtClean="0"/>
          </a:p>
          <a:p>
            <a:r>
              <a:rPr lang="en-US" b="1" dirty="0" smtClean="0"/>
              <a:t>Just </a:t>
            </a:r>
            <a:r>
              <a:rPr lang="en-US" b="1" dirty="0"/>
              <a:t>like any other variable, we can pass an entire structure as a function argument. </a:t>
            </a:r>
            <a:endParaRPr lang="tr-TR" b="1" dirty="0" smtClean="0"/>
          </a:p>
          <a:p>
            <a:r>
              <a:rPr lang="en-US" b="1" dirty="0" smtClean="0"/>
              <a:t>When </a:t>
            </a:r>
            <a:r>
              <a:rPr lang="en-US" b="1" dirty="0"/>
              <a:t>a structure is passed as an argument, it is passed using the call by value method, i.e., a copy of each member of the structure is made. </a:t>
            </a:r>
            <a:endParaRPr lang="tr-TR" b="1" dirty="0" smtClean="0"/>
          </a:p>
          <a:p>
            <a:r>
              <a:rPr lang="en-US" b="1" dirty="0" smtClean="0"/>
              <a:t>The </a:t>
            </a:r>
            <a:r>
              <a:rPr lang="en-US" b="1" dirty="0"/>
              <a:t>general syntax for passing a structure to a function and returning a structure can be given as, </a:t>
            </a:r>
            <a:r>
              <a:rPr lang="en-US" b="1" dirty="0" err="1"/>
              <a:t>struct</a:t>
            </a:r>
            <a:r>
              <a:rPr lang="en-US" b="1" dirty="0"/>
              <a:t>	</a:t>
            </a:r>
            <a:r>
              <a:rPr lang="en-US" b="1" dirty="0" err="1"/>
              <a:t>struct_name</a:t>
            </a:r>
            <a:r>
              <a:rPr lang="en-US" b="1" dirty="0"/>
              <a:t>	</a:t>
            </a:r>
            <a:r>
              <a:rPr lang="en-US" b="1" dirty="0" err="1"/>
              <a:t>func_name</a:t>
            </a:r>
            <a:r>
              <a:rPr lang="en-US" b="1" dirty="0"/>
              <a:t>(</a:t>
            </a:r>
            <a:r>
              <a:rPr lang="en-US" b="1" dirty="0" err="1"/>
              <a:t>struct</a:t>
            </a:r>
            <a:r>
              <a:rPr lang="en-US" b="1" dirty="0"/>
              <a:t>	</a:t>
            </a:r>
            <a:r>
              <a:rPr lang="en-US" b="1" dirty="0" err="1"/>
              <a:t>struct_name</a:t>
            </a:r>
            <a:r>
              <a:rPr lang="en-US" b="1" dirty="0"/>
              <a:t>	</a:t>
            </a:r>
            <a:r>
              <a:rPr lang="en-US" b="1" dirty="0" err="1"/>
              <a:t>struct_var</a:t>
            </a:r>
            <a:r>
              <a:rPr lang="en-US" b="1" dirty="0"/>
              <a:t>); </a:t>
            </a:r>
            <a:endParaRPr lang="tr-TR" b="1" dirty="0" smtClean="0"/>
          </a:p>
          <a:p>
            <a:r>
              <a:rPr lang="en-US" b="1" dirty="0" smtClean="0"/>
              <a:t>The </a:t>
            </a:r>
            <a:r>
              <a:rPr lang="en-US" b="1" dirty="0"/>
              <a:t>above syntax can vary as per the </a:t>
            </a:r>
            <a:r>
              <a:rPr lang="en-US" b="1" dirty="0" smtClean="0"/>
              <a:t>requirement.</a:t>
            </a:r>
            <a:endParaRPr lang="tr-TR" b="1" dirty="0" smtClean="0"/>
          </a:p>
          <a:p>
            <a:r>
              <a:rPr lang="en-US" b="1" dirty="0" smtClean="0"/>
              <a:t>For </a:t>
            </a:r>
            <a:r>
              <a:rPr lang="en-US" b="1" dirty="0"/>
              <a:t>example, in some situations, we may want a function to receive a structure but return a void or the value of some other data type. </a:t>
            </a:r>
            <a:endParaRPr lang="tr-TR" b="1" dirty="0" smtClean="0"/>
          </a:p>
          <a:p>
            <a:r>
              <a:rPr lang="en-US" b="1" dirty="0" smtClean="0"/>
              <a:t>The </a:t>
            </a:r>
            <a:r>
              <a:rPr lang="en-US" b="1" dirty="0"/>
              <a:t>code given below passes a structure to a function using the call by value method.</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7663754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066800" y="1347788"/>
            <a:ext cx="3166196" cy="1471612"/>
          </a:xfrm>
          <a:prstGeom prst="rect">
            <a:avLst/>
          </a:prstGeom>
        </p:spPr>
      </p:pic>
      <p:pic>
        <p:nvPicPr>
          <p:cNvPr id="6" name="Picture 5"/>
          <p:cNvPicPr>
            <a:picLocks noChangeAspect="1"/>
          </p:cNvPicPr>
          <p:nvPr/>
        </p:nvPicPr>
        <p:blipFill>
          <a:blip r:embed="rId4"/>
          <a:stretch>
            <a:fillRect/>
          </a:stretch>
        </p:blipFill>
        <p:spPr>
          <a:xfrm>
            <a:off x="1567543" y="2819400"/>
            <a:ext cx="6966857" cy="3048000"/>
          </a:xfrm>
          <a:prstGeom prst="rect">
            <a:avLst/>
          </a:prstGeom>
        </p:spPr>
      </p:pic>
    </p:spTree>
    <p:extLst>
      <p:ext uri="{BB962C8B-B14F-4D97-AF65-F5344CB8AC3E}">
        <p14:creationId xmlns:p14="http://schemas.microsoft.com/office/powerpoint/2010/main" val="19880198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A structure is in many ways similar to a record. </a:t>
            </a:r>
            <a:endParaRPr lang="tr-TR" b="1" dirty="0" smtClean="0"/>
          </a:p>
          <a:p>
            <a:r>
              <a:rPr lang="en-US" b="1" dirty="0" smtClean="0"/>
              <a:t>It </a:t>
            </a:r>
            <a:r>
              <a:rPr lang="en-US" b="1" dirty="0"/>
              <a:t>stores related information about an </a:t>
            </a:r>
            <a:r>
              <a:rPr lang="en-US" b="1" dirty="0" smtClean="0"/>
              <a:t>entity.</a:t>
            </a:r>
            <a:endParaRPr lang="tr-TR" b="1" dirty="0" smtClean="0"/>
          </a:p>
          <a:p>
            <a:r>
              <a:rPr lang="en-US" b="1" dirty="0" smtClean="0"/>
              <a:t>Structure </a:t>
            </a:r>
            <a:r>
              <a:rPr lang="en-US" b="1" dirty="0"/>
              <a:t>is basically a user-defined data type that can store related information (even of different data types) together. </a:t>
            </a:r>
            <a:endParaRPr lang="tr-TR" b="1" dirty="0" smtClean="0"/>
          </a:p>
          <a:p>
            <a:r>
              <a:rPr lang="en-US" b="1" dirty="0" smtClean="0"/>
              <a:t>The </a:t>
            </a:r>
            <a:r>
              <a:rPr lang="en-US" b="1" dirty="0"/>
              <a:t>major difference between a structure and an array is that an array can store only information of same data type. </a:t>
            </a:r>
            <a:endParaRPr lang="tr-TR" b="1" dirty="0" smtClean="0"/>
          </a:p>
          <a:p>
            <a:r>
              <a:rPr lang="en-US" b="1" dirty="0" smtClean="0"/>
              <a:t>A </a:t>
            </a:r>
            <a:r>
              <a:rPr lang="en-US" b="1" dirty="0"/>
              <a:t>structure is therefore a collection of variables under a single name. </a:t>
            </a:r>
            <a:endParaRPr lang="tr-TR" b="1" dirty="0" smtClean="0"/>
          </a:p>
          <a:p>
            <a:r>
              <a:rPr lang="en-US" b="1" dirty="0" smtClean="0"/>
              <a:t>The </a:t>
            </a:r>
            <a:r>
              <a:rPr lang="en-US" b="1" dirty="0"/>
              <a:t>variables within a structure are of different data types and each has a name that is used to select it from the structure.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392138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Let us summarize some points that must be considered while passing a structure to the called function. 	</a:t>
            </a:r>
            <a:endParaRPr lang="tr-TR" b="1" dirty="0" smtClean="0"/>
          </a:p>
          <a:p>
            <a:r>
              <a:rPr lang="en-US" b="1" dirty="0" smtClean="0"/>
              <a:t>If </a:t>
            </a:r>
            <a:r>
              <a:rPr lang="en-US" b="1" dirty="0"/>
              <a:t>the called function is returning a copy of the entire structure then it must be declared as </a:t>
            </a:r>
            <a:r>
              <a:rPr lang="en-US" b="1" dirty="0" err="1"/>
              <a:t>struct</a:t>
            </a:r>
            <a:r>
              <a:rPr lang="en-US" b="1" dirty="0"/>
              <a:t> followed by the structure name.	</a:t>
            </a:r>
            <a:endParaRPr lang="tr-TR" b="1" dirty="0"/>
          </a:p>
          <a:p>
            <a:r>
              <a:rPr lang="en-US" b="1" dirty="0" smtClean="0"/>
              <a:t>The </a:t>
            </a:r>
            <a:r>
              <a:rPr lang="en-US" b="1" dirty="0"/>
              <a:t>structure variable used as parameter in the function declaration must be the same as that of the actual argument in the called function (and that should be the name of the </a:t>
            </a:r>
            <a:r>
              <a:rPr lang="en-US" b="1" dirty="0" err="1"/>
              <a:t>struct</a:t>
            </a:r>
            <a:r>
              <a:rPr lang="en-US" b="1" dirty="0"/>
              <a:t> </a:t>
            </a:r>
            <a:r>
              <a:rPr lang="en-US" b="1" dirty="0" smtClean="0"/>
              <a:t>type)</a:t>
            </a:r>
            <a:endParaRPr lang="tr-TR" b="1" dirty="0" smtClean="0"/>
          </a:p>
          <a:p>
            <a:r>
              <a:rPr lang="en-US" b="1" dirty="0" smtClean="0"/>
              <a:t>When </a:t>
            </a:r>
            <a:r>
              <a:rPr lang="en-US" b="1" dirty="0"/>
              <a:t>a function returns a structure, then in the calling function the returned structure must be assigned to a structure variable of the same type.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9355757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Passing Structures through Pointers </a:t>
            </a:r>
            <a:endParaRPr lang="tr-TR" b="1" dirty="0" smtClean="0"/>
          </a:p>
          <a:p>
            <a:r>
              <a:rPr lang="en-US" b="1" dirty="0" smtClean="0"/>
              <a:t>Passing </a:t>
            </a:r>
            <a:r>
              <a:rPr lang="en-US" b="1" dirty="0"/>
              <a:t>large structures to functions using the call by value method is very inefficient. </a:t>
            </a:r>
            <a:endParaRPr lang="tr-TR" b="1" dirty="0" smtClean="0"/>
          </a:p>
          <a:p>
            <a:r>
              <a:rPr lang="en-US" b="1" dirty="0" smtClean="0"/>
              <a:t>Therefore</a:t>
            </a:r>
            <a:r>
              <a:rPr lang="en-US" b="1" dirty="0"/>
              <a:t>, it is preferred to pass structures through pointers. </a:t>
            </a:r>
            <a:endParaRPr lang="tr-TR" b="1" dirty="0" smtClean="0"/>
          </a:p>
          <a:p>
            <a:r>
              <a:rPr lang="en-US" b="1" dirty="0" smtClean="0"/>
              <a:t>It </a:t>
            </a:r>
            <a:r>
              <a:rPr lang="en-US" b="1" dirty="0"/>
              <a:t>is possible to create a pointer to almost any type in C, including the user-defined types. </a:t>
            </a:r>
            <a:endParaRPr lang="tr-TR" b="1" dirty="0" smtClean="0"/>
          </a:p>
          <a:p>
            <a:r>
              <a:rPr lang="en-US" b="1" dirty="0" smtClean="0"/>
              <a:t>It </a:t>
            </a:r>
            <a:r>
              <a:rPr lang="en-US" b="1" dirty="0"/>
              <a:t>is extremely common to create pointers to structures. </a:t>
            </a:r>
            <a:endParaRPr lang="tr-TR" b="1" dirty="0" smtClean="0"/>
          </a:p>
          <a:p>
            <a:r>
              <a:rPr lang="en-US" b="1" dirty="0" smtClean="0"/>
              <a:t>Like </a:t>
            </a:r>
            <a:r>
              <a:rPr lang="en-US" b="1" dirty="0"/>
              <a:t>in other cases, a pointer to a structure is never itself a structure, but merely a variable that holds the address of a structure.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0332330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The syntax to declare a pointer to a structure can be given as, </a:t>
            </a:r>
            <a:endParaRPr lang="tr-TR" b="1" dirty="0" smtClean="0"/>
          </a:p>
          <a:p>
            <a:r>
              <a:rPr lang="en-US" b="1" dirty="0" err="1" smtClean="0"/>
              <a:t>struct</a:t>
            </a:r>
            <a:r>
              <a:rPr lang="en-US" b="1" dirty="0" smtClean="0"/>
              <a:t> </a:t>
            </a:r>
            <a:r>
              <a:rPr lang="en-US" b="1" dirty="0" err="1"/>
              <a:t>struct_name</a:t>
            </a:r>
            <a:r>
              <a:rPr lang="en-US" b="1" dirty="0"/>
              <a:t> { </a:t>
            </a:r>
            <a:endParaRPr lang="tr-TR" b="1" dirty="0" smtClean="0"/>
          </a:p>
          <a:p>
            <a:r>
              <a:rPr lang="en-US" b="1" dirty="0" err="1" smtClean="0"/>
              <a:t>data_type</a:t>
            </a:r>
            <a:r>
              <a:rPr lang="en-US" b="1" dirty="0" smtClean="0"/>
              <a:t> </a:t>
            </a:r>
            <a:r>
              <a:rPr lang="en-US" b="1" dirty="0"/>
              <a:t>member_name1; </a:t>
            </a:r>
            <a:endParaRPr lang="tr-TR" b="1" dirty="0" smtClean="0"/>
          </a:p>
          <a:p>
            <a:r>
              <a:rPr lang="en-US" b="1" dirty="0" err="1" smtClean="0"/>
              <a:t>data_type</a:t>
            </a:r>
            <a:r>
              <a:rPr lang="en-US" b="1" dirty="0" smtClean="0"/>
              <a:t> </a:t>
            </a:r>
            <a:r>
              <a:rPr lang="en-US" b="1" dirty="0"/>
              <a:t>member_name2; </a:t>
            </a:r>
            <a:endParaRPr lang="tr-TR" b="1" dirty="0" smtClean="0"/>
          </a:p>
          <a:p>
            <a:r>
              <a:rPr lang="en-US" b="1" dirty="0" err="1" smtClean="0"/>
              <a:t>data_type</a:t>
            </a:r>
            <a:r>
              <a:rPr lang="en-US" b="1" dirty="0" smtClean="0"/>
              <a:t> </a:t>
            </a:r>
            <a:r>
              <a:rPr lang="en-US" b="1" dirty="0"/>
              <a:t>member_name3; </a:t>
            </a:r>
            <a:endParaRPr lang="tr-TR" b="1" dirty="0" smtClean="0"/>
          </a:p>
          <a:p>
            <a:r>
              <a:rPr lang="en-US" b="1" dirty="0" smtClean="0"/>
              <a:t>....................... </a:t>
            </a:r>
            <a:r>
              <a:rPr lang="en-US" b="1" dirty="0"/>
              <a:t>}*</a:t>
            </a:r>
            <a:r>
              <a:rPr lang="en-US" b="1" dirty="0" err="1"/>
              <a:t>ptr</a:t>
            </a:r>
            <a:r>
              <a:rPr lang="en-US" b="1" dirty="0"/>
              <a:t>; </a:t>
            </a:r>
            <a:endParaRPr lang="tr-TR" b="1" dirty="0" smtClean="0"/>
          </a:p>
          <a:p>
            <a:r>
              <a:rPr lang="en-US" b="1" dirty="0" smtClean="0"/>
              <a:t>or</a:t>
            </a:r>
            <a:r>
              <a:rPr lang="en-US" b="1" dirty="0"/>
              <a:t>, </a:t>
            </a:r>
            <a:r>
              <a:rPr lang="en-US" b="1" dirty="0" err="1"/>
              <a:t>struct</a:t>
            </a:r>
            <a:r>
              <a:rPr lang="en-US" b="1" dirty="0"/>
              <a:t>	</a:t>
            </a:r>
            <a:r>
              <a:rPr lang="en-US" b="1" dirty="0" err="1"/>
              <a:t>struct_name</a:t>
            </a:r>
            <a:r>
              <a:rPr lang="en-US" b="1" dirty="0"/>
              <a:t>	*</a:t>
            </a:r>
            <a:r>
              <a:rPr lang="en-US" b="1" dirty="0" err="1"/>
              <a:t>ptr</a:t>
            </a:r>
            <a:r>
              <a:rPr lang="en-US" b="1" dirty="0"/>
              <a:t>; </a:t>
            </a:r>
            <a:endParaRPr lang="tr-TR" b="1" dirty="0" smtClean="0"/>
          </a:p>
          <a:p>
            <a:r>
              <a:rPr lang="en-US" b="1" dirty="0" smtClean="0"/>
              <a:t>For </a:t>
            </a:r>
            <a:r>
              <a:rPr lang="en-US" b="1" dirty="0"/>
              <a:t>our student structure, we can declare a pointer variable by writing </a:t>
            </a:r>
            <a:r>
              <a:rPr lang="en-US" b="1" dirty="0" err="1"/>
              <a:t>struct</a:t>
            </a:r>
            <a:r>
              <a:rPr lang="en-US" b="1" dirty="0"/>
              <a:t>	student	*</a:t>
            </a:r>
            <a:r>
              <a:rPr lang="en-US" b="1" dirty="0" err="1"/>
              <a:t>ptr_stud</a:t>
            </a:r>
            <a:r>
              <a:rPr lang="en-US" b="1" dirty="0"/>
              <a:t>,	stud;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1856689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Structures And Functions</a:t>
            </a:r>
            <a:endParaRPr lang="en-US" sz="2400" dirty="0" smtClean="0"/>
          </a:p>
        </p:txBody>
      </p:sp>
      <p:sp>
        <p:nvSpPr>
          <p:cNvPr id="3" name="Content Placeholder 2"/>
          <p:cNvSpPr>
            <a:spLocks noGrp="1"/>
          </p:cNvSpPr>
          <p:nvPr>
            <p:ph idx="1"/>
          </p:nvPr>
        </p:nvSpPr>
        <p:spPr>
          <a:xfrm>
            <a:off x="685800" y="990600"/>
            <a:ext cx="7848600" cy="5181600"/>
          </a:xfrm>
        </p:spPr>
        <p:txBody>
          <a:bodyPr>
            <a:normAutofit fontScale="92500" lnSpcReduction="20000"/>
          </a:bodyPr>
          <a:lstStyle/>
          <a:p>
            <a:r>
              <a:rPr lang="en-US" b="1" dirty="0" smtClean="0"/>
              <a:t>The </a:t>
            </a:r>
            <a:r>
              <a:rPr lang="en-US" b="1" dirty="0"/>
              <a:t>next thing to do is to assign the address of stud to the pointer using the address operator (&amp;), as we would do in case of any other pointer. </a:t>
            </a:r>
            <a:endParaRPr lang="tr-TR" b="1" dirty="0" smtClean="0"/>
          </a:p>
          <a:p>
            <a:r>
              <a:rPr lang="en-US" b="1" dirty="0" smtClean="0"/>
              <a:t>So </a:t>
            </a:r>
            <a:r>
              <a:rPr lang="en-US" b="1" dirty="0"/>
              <a:t>to assign the address, we will write </a:t>
            </a:r>
            <a:r>
              <a:rPr lang="en-US" b="1" dirty="0" err="1"/>
              <a:t>ptr_stud</a:t>
            </a:r>
            <a:r>
              <a:rPr lang="en-US" b="1" dirty="0"/>
              <a:t>	=	&amp;stud; To access the members of a structure, we can write /*	get	the	structure,	then	select	a	member	*/ (*</a:t>
            </a:r>
            <a:r>
              <a:rPr lang="en-US" b="1" dirty="0" err="1"/>
              <a:t>ptr_stud</a:t>
            </a:r>
            <a:r>
              <a:rPr lang="en-US" b="1" dirty="0"/>
              <a:t>).</a:t>
            </a:r>
            <a:r>
              <a:rPr lang="en-US" b="1" dirty="0" err="1" smtClean="0"/>
              <a:t>roll_no</a:t>
            </a:r>
            <a:r>
              <a:rPr lang="en-US" b="1" dirty="0" smtClean="0"/>
              <a:t>;</a:t>
            </a:r>
            <a:endParaRPr lang="tr-TR" b="1" dirty="0" smtClean="0"/>
          </a:p>
          <a:p>
            <a:r>
              <a:rPr lang="en-US" b="1" dirty="0" smtClean="0"/>
              <a:t>Since </a:t>
            </a:r>
            <a:r>
              <a:rPr lang="en-US" b="1" dirty="0"/>
              <a:t>parentheses have a higher precedence than *, writing this statement would work well. </a:t>
            </a:r>
            <a:endParaRPr lang="tr-TR" b="1" dirty="0" smtClean="0"/>
          </a:p>
          <a:p>
            <a:r>
              <a:rPr lang="en-US" b="1" dirty="0" smtClean="0"/>
              <a:t>But </a:t>
            </a:r>
            <a:r>
              <a:rPr lang="en-US" b="1" dirty="0"/>
              <a:t>this statement is not easy to work with, especially for a beginner. </a:t>
            </a:r>
            <a:endParaRPr lang="tr-TR" b="1" dirty="0" smtClean="0"/>
          </a:p>
          <a:p>
            <a:r>
              <a:rPr lang="en-US" b="1" dirty="0" smtClean="0"/>
              <a:t>So</a:t>
            </a:r>
            <a:r>
              <a:rPr lang="en-US" b="1" dirty="0"/>
              <a:t>, C introduces a new operator to do the same task. This operator is known as ‘pointing-to’ operator (-&gt;). It can be used as: /*	the	</a:t>
            </a:r>
            <a:r>
              <a:rPr lang="en-US" b="1" dirty="0" err="1"/>
              <a:t>roll_no</a:t>
            </a:r>
            <a:r>
              <a:rPr lang="en-US" b="1" dirty="0"/>
              <a:t>	in	the	structure	</a:t>
            </a:r>
            <a:r>
              <a:rPr lang="en-US" b="1" dirty="0" err="1"/>
              <a:t>ptr_stud</a:t>
            </a:r>
            <a:r>
              <a:rPr lang="en-US" b="1" dirty="0"/>
              <a:t>	points	to	*/ </a:t>
            </a:r>
            <a:r>
              <a:rPr lang="en-US" b="1" dirty="0" err="1"/>
              <a:t>ptr_stud</a:t>
            </a:r>
            <a:r>
              <a:rPr lang="en-US" b="1" dirty="0"/>
              <a:t>	-&gt;	</a:t>
            </a:r>
            <a:r>
              <a:rPr lang="en-US" b="1" dirty="0" err="1"/>
              <a:t>roll_no</a:t>
            </a:r>
            <a:r>
              <a:rPr lang="en-US" b="1" dirty="0"/>
              <a:t>	=	01; </a:t>
            </a:r>
            <a:endParaRPr lang="tr-TR" b="1" dirty="0" smtClean="0"/>
          </a:p>
          <a:p>
            <a:r>
              <a:rPr lang="en-US" b="1" dirty="0" smtClean="0"/>
              <a:t>This </a:t>
            </a:r>
            <a:r>
              <a:rPr lang="en-US" b="1" dirty="0"/>
              <a:t>statement is far easier than its alternative.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538704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Self-</a:t>
            </a:r>
            <a:r>
              <a:rPr lang="tr-TR" sz="2400" b="1" smtClean="0"/>
              <a:t>R</a:t>
            </a:r>
            <a:r>
              <a:rPr lang="en-US" sz="2400" b="1" smtClean="0"/>
              <a:t>eferential</a:t>
            </a:r>
            <a:r>
              <a:rPr lang="en-US" sz="2400" b="1" dirty="0" smtClean="0"/>
              <a:t> Structures </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Self-referential structures are those structures that contain a reference to the data of its same </a:t>
            </a:r>
            <a:r>
              <a:rPr lang="en-US" b="1" dirty="0" smtClean="0"/>
              <a:t>type.</a:t>
            </a:r>
            <a:endParaRPr lang="tr-TR" b="1" dirty="0" smtClean="0"/>
          </a:p>
          <a:p>
            <a:r>
              <a:rPr lang="en-US" b="1" dirty="0" smtClean="0"/>
              <a:t>That </a:t>
            </a:r>
            <a:r>
              <a:rPr lang="en-US" b="1" dirty="0"/>
              <a:t>is, a self-referential structure, in addition to other data, contains a pointer to a data that is of the same type as that of the structure. </a:t>
            </a:r>
            <a:endParaRPr lang="tr-TR" b="1" dirty="0" smtClean="0"/>
          </a:p>
          <a:p>
            <a:r>
              <a:rPr lang="en-US" b="1" dirty="0" smtClean="0"/>
              <a:t>For </a:t>
            </a:r>
            <a:r>
              <a:rPr lang="en-US" b="1" dirty="0"/>
              <a:t>example, consider the structure node given below. </a:t>
            </a:r>
            <a:endParaRPr lang="tr-TR" b="1" dirty="0" smtClean="0"/>
          </a:p>
          <a:p>
            <a:pPr marL="68580" indent="0">
              <a:buNone/>
            </a:pPr>
            <a:r>
              <a:rPr lang="tr-TR" b="1" dirty="0" smtClean="0"/>
              <a:t>	</a:t>
            </a:r>
            <a:r>
              <a:rPr lang="en-US" b="1" dirty="0" err="1" smtClean="0"/>
              <a:t>struct</a:t>
            </a:r>
            <a:r>
              <a:rPr lang="en-US" b="1" dirty="0" smtClean="0"/>
              <a:t> </a:t>
            </a:r>
            <a:r>
              <a:rPr lang="en-US" b="1" dirty="0"/>
              <a:t>node </a:t>
            </a:r>
            <a:endParaRPr lang="tr-TR" b="1" dirty="0" smtClean="0"/>
          </a:p>
          <a:p>
            <a:pPr marL="68580" indent="0">
              <a:buNone/>
            </a:pPr>
            <a:r>
              <a:rPr lang="tr-TR" b="1" dirty="0" smtClean="0"/>
              <a:t>	</a:t>
            </a:r>
            <a:r>
              <a:rPr lang="en-US" b="1" dirty="0" smtClean="0"/>
              <a:t>{ </a:t>
            </a:r>
            <a:endParaRPr lang="tr-TR" b="1" dirty="0" smtClean="0"/>
          </a:p>
          <a:p>
            <a:pPr marL="68580" indent="0">
              <a:buNone/>
            </a:pPr>
            <a:r>
              <a:rPr lang="tr-TR" b="1" dirty="0" smtClean="0"/>
              <a:t>		</a:t>
            </a:r>
            <a:r>
              <a:rPr lang="en-US" b="1" dirty="0" err="1" smtClean="0"/>
              <a:t>int</a:t>
            </a:r>
            <a:r>
              <a:rPr lang="en-US" b="1" dirty="0" smtClean="0"/>
              <a:t> </a:t>
            </a:r>
            <a:r>
              <a:rPr lang="en-US" b="1" dirty="0" err="1"/>
              <a:t>val</a:t>
            </a:r>
            <a:r>
              <a:rPr lang="en-US" b="1" dirty="0"/>
              <a:t>;	</a:t>
            </a:r>
            <a:endParaRPr lang="tr-TR" b="1" dirty="0" smtClean="0"/>
          </a:p>
          <a:p>
            <a:pPr marL="68580" indent="0">
              <a:buNone/>
            </a:pPr>
            <a:r>
              <a:rPr lang="tr-TR" b="1" dirty="0" smtClean="0"/>
              <a:t>		</a:t>
            </a:r>
            <a:r>
              <a:rPr lang="en-US" b="1" dirty="0" err="1" smtClean="0"/>
              <a:t>struct</a:t>
            </a:r>
            <a:r>
              <a:rPr lang="en-US" b="1" dirty="0"/>
              <a:t>	node	*next; </a:t>
            </a:r>
            <a:endParaRPr lang="tr-TR" b="1" dirty="0" smtClean="0"/>
          </a:p>
          <a:p>
            <a:pPr marL="68580" indent="0">
              <a:buNone/>
            </a:pPr>
            <a:r>
              <a:rPr lang="tr-TR" b="1" dirty="0" smtClean="0"/>
              <a:t>	</a:t>
            </a:r>
            <a:r>
              <a:rPr lang="en-US" b="1" dirty="0" smtClean="0"/>
              <a:t>};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5870464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smtClean="0"/>
              <a:t>Self-</a:t>
            </a:r>
            <a:r>
              <a:rPr lang="tr-TR" sz="2400" b="1" dirty="0" smtClean="0"/>
              <a:t>R</a:t>
            </a:r>
            <a:r>
              <a:rPr lang="en-US" sz="2400" b="1" dirty="0" err="1" smtClean="0"/>
              <a:t>eferential</a:t>
            </a:r>
            <a:r>
              <a:rPr lang="en-US" sz="2400" b="1" dirty="0" smtClean="0"/>
              <a:t> Structures </a:t>
            </a:r>
            <a:endParaRPr lang="en-US" sz="2400" dirty="0" smtClean="0"/>
          </a:p>
        </p:txBody>
      </p:sp>
      <p:sp>
        <p:nvSpPr>
          <p:cNvPr id="3" name="Content Placeholder 2"/>
          <p:cNvSpPr>
            <a:spLocks noGrp="1"/>
          </p:cNvSpPr>
          <p:nvPr>
            <p:ph idx="1"/>
          </p:nvPr>
        </p:nvSpPr>
        <p:spPr>
          <a:xfrm>
            <a:off x="685800" y="990600"/>
            <a:ext cx="7848600" cy="5181600"/>
          </a:xfrm>
        </p:spPr>
        <p:txBody>
          <a:bodyPr>
            <a:normAutofit/>
          </a:bodyPr>
          <a:lstStyle/>
          <a:p>
            <a:r>
              <a:rPr lang="en-US" b="1" dirty="0"/>
              <a:t>Here, the structure node will contain two types of data: an integer </a:t>
            </a:r>
            <a:r>
              <a:rPr lang="en-US" b="1" dirty="0" err="1"/>
              <a:t>val</a:t>
            </a:r>
            <a:r>
              <a:rPr lang="en-US" b="1" dirty="0"/>
              <a:t> and a pointer next. </a:t>
            </a:r>
            <a:endParaRPr lang="tr-TR" b="1" dirty="0" smtClean="0"/>
          </a:p>
          <a:p>
            <a:r>
              <a:rPr lang="en-US" b="1" dirty="0" smtClean="0"/>
              <a:t>You </a:t>
            </a:r>
            <a:r>
              <a:rPr lang="en-US" b="1" dirty="0"/>
              <a:t>must be wondering why we need such a structure. </a:t>
            </a:r>
            <a:endParaRPr lang="tr-TR" b="1" dirty="0" smtClean="0"/>
          </a:p>
          <a:p>
            <a:r>
              <a:rPr lang="en-US" b="1" dirty="0" smtClean="0"/>
              <a:t>Actually</a:t>
            </a:r>
            <a:r>
              <a:rPr lang="en-US" b="1" dirty="0"/>
              <a:t>, self-referential structure is the foundation of other data structures. </a:t>
            </a:r>
            <a:endParaRPr lang="tr-TR" b="1" dirty="0" smtClean="0"/>
          </a:p>
          <a:p>
            <a:r>
              <a:rPr lang="en-US" b="1" dirty="0" smtClean="0"/>
              <a:t>We </a:t>
            </a:r>
            <a:r>
              <a:rPr lang="en-US" b="1" dirty="0"/>
              <a:t>will be using them throughout this book and their purpose will be clearer to you when we discuss linked lists, trees, and graphs.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35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56133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70000" lnSpcReduction="20000"/>
          </a:bodyPr>
          <a:lstStyle/>
          <a:p>
            <a:r>
              <a:rPr lang="en-US" b="1" dirty="0"/>
              <a:t>Structure Declaration </a:t>
            </a:r>
            <a:endParaRPr lang="tr-TR" b="1" dirty="0" smtClean="0"/>
          </a:p>
          <a:p>
            <a:r>
              <a:rPr lang="en-US" b="1" dirty="0" smtClean="0"/>
              <a:t>A </a:t>
            </a:r>
            <a:r>
              <a:rPr lang="en-US" b="1" dirty="0"/>
              <a:t>structure is declared using the keyword </a:t>
            </a:r>
            <a:r>
              <a:rPr lang="en-US" b="1" dirty="0" err="1"/>
              <a:t>struct</a:t>
            </a:r>
            <a:r>
              <a:rPr lang="en-US" b="1" dirty="0"/>
              <a:t> followed by the structure name. </a:t>
            </a:r>
            <a:endParaRPr lang="tr-TR" b="1" dirty="0" smtClean="0"/>
          </a:p>
          <a:p>
            <a:r>
              <a:rPr lang="en-US" b="1" dirty="0" smtClean="0"/>
              <a:t>All </a:t>
            </a:r>
            <a:r>
              <a:rPr lang="en-US" b="1" dirty="0"/>
              <a:t>the variables of the structure are declared within the structure. </a:t>
            </a:r>
            <a:endParaRPr lang="tr-TR" b="1" dirty="0" smtClean="0"/>
          </a:p>
          <a:p>
            <a:r>
              <a:rPr lang="en-US" b="1" dirty="0" smtClean="0"/>
              <a:t>A </a:t>
            </a:r>
            <a:r>
              <a:rPr lang="en-US" b="1" dirty="0"/>
              <a:t>structure type is generally declared by using the following syntax: </a:t>
            </a:r>
            <a:endParaRPr lang="tr-TR" b="1" dirty="0" smtClean="0"/>
          </a:p>
          <a:p>
            <a:pPr marL="68580" indent="0">
              <a:buNone/>
            </a:pPr>
            <a:r>
              <a:rPr lang="tr-TR" b="1" dirty="0"/>
              <a:t>	</a:t>
            </a:r>
            <a:r>
              <a:rPr lang="en-US" b="1" dirty="0" err="1" smtClean="0"/>
              <a:t>struct</a:t>
            </a:r>
            <a:r>
              <a:rPr lang="en-US" b="1" dirty="0" smtClean="0"/>
              <a:t> </a:t>
            </a:r>
            <a:r>
              <a:rPr lang="en-US" b="1" dirty="0" err="1"/>
              <a:t>struct</a:t>
            </a:r>
            <a:r>
              <a:rPr lang="en-US" b="1" dirty="0"/>
              <a:t>–name { </a:t>
            </a:r>
            <a:endParaRPr lang="tr-TR" b="1" dirty="0" smtClean="0"/>
          </a:p>
          <a:p>
            <a:pPr marL="68580" indent="0">
              <a:buNone/>
            </a:pPr>
            <a:r>
              <a:rPr lang="tr-TR" b="1" dirty="0"/>
              <a:t>	</a:t>
            </a:r>
            <a:r>
              <a:rPr lang="en-US" b="1" dirty="0" err="1" smtClean="0"/>
              <a:t>data_type</a:t>
            </a:r>
            <a:r>
              <a:rPr lang="en-US" b="1" dirty="0" smtClean="0"/>
              <a:t> </a:t>
            </a:r>
            <a:r>
              <a:rPr lang="en-US" b="1" dirty="0" err="1"/>
              <a:t>var</a:t>
            </a:r>
            <a:r>
              <a:rPr lang="en-US" b="1" dirty="0"/>
              <a:t>–name;</a:t>
            </a:r>
          </a:p>
          <a:p>
            <a:pPr marL="68580" indent="0">
              <a:buNone/>
            </a:pPr>
            <a:r>
              <a:rPr lang="tr-TR" b="1" dirty="0" smtClean="0"/>
              <a:t>	</a:t>
            </a:r>
            <a:r>
              <a:rPr lang="en-US" b="1" dirty="0" err="1" smtClean="0"/>
              <a:t>data_type</a:t>
            </a:r>
            <a:r>
              <a:rPr lang="en-US" b="1" dirty="0" smtClean="0"/>
              <a:t> </a:t>
            </a:r>
            <a:r>
              <a:rPr lang="en-US" b="1" dirty="0" err="1"/>
              <a:t>var</a:t>
            </a:r>
            <a:r>
              <a:rPr lang="en-US" b="1" dirty="0"/>
              <a:t>–name; </a:t>
            </a:r>
            <a:endParaRPr lang="tr-TR" b="1" dirty="0" smtClean="0"/>
          </a:p>
          <a:p>
            <a:pPr marL="68580" indent="0">
              <a:buNone/>
            </a:pPr>
            <a:r>
              <a:rPr lang="tr-TR" b="1" dirty="0"/>
              <a:t>	</a:t>
            </a:r>
            <a:r>
              <a:rPr lang="en-US" b="1" dirty="0" smtClean="0"/>
              <a:t>............... </a:t>
            </a:r>
            <a:r>
              <a:rPr lang="en-US" b="1" dirty="0"/>
              <a:t>}; </a:t>
            </a:r>
            <a:endParaRPr lang="tr-TR" b="1" dirty="0" smtClean="0"/>
          </a:p>
          <a:p>
            <a:r>
              <a:rPr lang="en-US" b="1" dirty="0" smtClean="0"/>
              <a:t>For </a:t>
            </a:r>
            <a:r>
              <a:rPr lang="en-US" b="1" dirty="0"/>
              <a:t>example, if we have to define a structure for a student, then the related information for a student probably would be: </a:t>
            </a:r>
            <a:r>
              <a:rPr lang="en-US" b="1" dirty="0" err="1"/>
              <a:t>roll_number</a:t>
            </a:r>
            <a:r>
              <a:rPr lang="en-US" b="1" dirty="0"/>
              <a:t>, name, course, and fees. </a:t>
            </a:r>
            <a:endParaRPr lang="tr-TR" b="1" dirty="0" smtClean="0"/>
          </a:p>
          <a:p>
            <a:r>
              <a:rPr lang="en-US" b="1" dirty="0" smtClean="0"/>
              <a:t>This </a:t>
            </a:r>
            <a:r>
              <a:rPr lang="en-US" b="1" dirty="0"/>
              <a:t>structure can be declared as: </a:t>
            </a:r>
            <a:endParaRPr lang="tr-TR" b="1" dirty="0" smtClean="0"/>
          </a:p>
          <a:p>
            <a:pPr marL="68580" indent="0">
              <a:buNone/>
            </a:pPr>
            <a:r>
              <a:rPr lang="tr-TR" b="1" dirty="0"/>
              <a:t>	</a:t>
            </a:r>
            <a:r>
              <a:rPr lang="en-US" b="1" dirty="0" err="1" smtClean="0"/>
              <a:t>struct</a:t>
            </a:r>
            <a:r>
              <a:rPr lang="en-US" b="1" dirty="0" smtClean="0"/>
              <a:t> </a:t>
            </a:r>
            <a:r>
              <a:rPr lang="en-US" b="1" dirty="0"/>
              <a:t>student { </a:t>
            </a:r>
            <a:endParaRPr lang="tr-TR" b="1" dirty="0" smtClean="0"/>
          </a:p>
          <a:p>
            <a:pPr marL="68580" indent="0">
              <a:buNone/>
            </a:pPr>
            <a:r>
              <a:rPr lang="tr-TR" b="1" dirty="0"/>
              <a:t>	</a:t>
            </a:r>
            <a:r>
              <a:rPr lang="tr-TR" b="1" dirty="0" smtClean="0"/>
              <a:t>	</a:t>
            </a:r>
            <a:r>
              <a:rPr lang="en-US" b="1" dirty="0" err="1" smtClean="0"/>
              <a:t>int</a:t>
            </a:r>
            <a:r>
              <a:rPr lang="en-US" b="1" dirty="0" smtClean="0"/>
              <a:t> </a:t>
            </a:r>
            <a:r>
              <a:rPr lang="tr-TR" b="1" dirty="0" smtClean="0"/>
              <a:t>r_no</a:t>
            </a:r>
            <a:r>
              <a:rPr lang="en-US" b="1" dirty="0" smtClean="0"/>
              <a:t>;</a:t>
            </a:r>
            <a:r>
              <a:rPr lang="en-US" b="1" dirty="0"/>
              <a:t>	</a:t>
            </a:r>
            <a:endParaRPr lang="tr-TR" b="1" dirty="0" smtClean="0"/>
          </a:p>
          <a:p>
            <a:pPr marL="68580" indent="0">
              <a:buNone/>
            </a:pPr>
            <a:r>
              <a:rPr lang="tr-TR" b="1" dirty="0"/>
              <a:t>	</a:t>
            </a:r>
            <a:r>
              <a:rPr lang="tr-TR" b="1" dirty="0" smtClean="0"/>
              <a:t>	</a:t>
            </a:r>
            <a:r>
              <a:rPr lang="en-US" b="1" dirty="0" smtClean="0"/>
              <a:t>char</a:t>
            </a:r>
            <a:r>
              <a:rPr lang="tr-TR" b="1" dirty="0" smtClean="0"/>
              <a:t> </a:t>
            </a:r>
            <a:r>
              <a:rPr lang="en-US" b="1" dirty="0" smtClean="0"/>
              <a:t>name[20];</a:t>
            </a:r>
            <a:endParaRPr lang="tr-TR" b="1" dirty="0" smtClean="0"/>
          </a:p>
          <a:p>
            <a:pPr marL="68580" indent="0">
              <a:buNone/>
            </a:pPr>
            <a:r>
              <a:rPr lang="tr-TR" b="1" dirty="0" smtClean="0"/>
              <a:t>		</a:t>
            </a:r>
            <a:r>
              <a:rPr lang="en-US" b="1" dirty="0" smtClean="0"/>
              <a:t>char</a:t>
            </a:r>
            <a:r>
              <a:rPr lang="tr-TR" b="1" dirty="0" smtClean="0"/>
              <a:t> </a:t>
            </a:r>
            <a:r>
              <a:rPr lang="en-US" b="1" dirty="0" smtClean="0"/>
              <a:t>course[20</a:t>
            </a:r>
            <a:r>
              <a:rPr lang="en-US" b="1" dirty="0"/>
              <a:t>]; 	</a:t>
            </a:r>
            <a:endParaRPr lang="tr-TR" b="1" dirty="0" smtClean="0"/>
          </a:p>
          <a:p>
            <a:pPr marL="68580" indent="0">
              <a:buNone/>
            </a:pPr>
            <a:r>
              <a:rPr lang="tr-TR" b="1" dirty="0"/>
              <a:t>	</a:t>
            </a:r>
            <a:r>
              <a:rPr lang="tr-TR" b="1" dirty="0" smtClean="0"/>
              <a:t>	</a:t>
            </a:r>
            <a:r>
              <a:rPr lang="en-US" b="1" dirty="0" smtClean="0"/>
              <a:t>float</a:t>
            </a:r>
            <a:r>
              <a:rPr lang="tr-TR" b="1" dirty="0" smtClean="0"/>
              <a:t> </a:t>
            </a:r>
            <a:r>
              <a:rPr lang="en-US" b="1" dirty="0" smtClean="0"/>
              <a:t>fees</a:t>
            </a:r>
            <a:r>
              <a:rPr lang="en-US" b="1" dirty="0"/>
              <a:t>; </a:t>
            </a:r>
            <a:endParaRPr lang="tr-TR" b="1" dirty="0" smtClean="0"/>
          </a:p>
          <a:p>
            <a:pPr marL="68580" indent="0">
              <a:buNone/>
            </a:pPr>
            <a:r>
              <a:rPr lang="tr-TR" b="1" dirty="0" smtClean="0"/>
              <a:t>	</a:t>
            </a:r>
            <a:r>
              <a:rPr lang="en-US" b="1" dirty="0" smtClean="0"/>
              <a:t>};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598798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85000" lnSpcReduction="10000"/>
          </a:bodyPr>
          <a:lstStyle/>
          <a:p>
            <a:r>
              <a:rPr lang="en-US" b="1" dirty="0"/>
              <a:t>Now the structure has become a user-defined data type. </a:t>
            </a:r>
            <a:endParaRPr lang="tr-TR" b="1" dirty="0" smtClean="0"/>
          </a:p>
          <a:p>
            <a:r>
              <a:rPr lang="en-US" b="1" dirty="0" smtClean="0"/>
              <a:t>Each </a:t>
            </a:r>
            <a:r>
              <a:rPr lang="en-US" b="1" dirty="0"/>
              <a:t>variable name declared within a structure is called a member of the structure. </a:t>
            </a:r>
            <a:endParaRPr lang="tr-TR" b="1" dirty="0" smtClean="0"/>
          </a:p>
          <a:p>
            <a:r>
              <a:rPr lang="en-US" b="1" dirty="0" smtClean="0"/>
              <a:t>The </a:t>
            </a:r>
            <a:r>
              <a:rPr lang="en-US" b="1" dirty="0"/>
              <a:t>structure declaration, however, does not allocate any memory or consume storage space. </a:t>
            </a:r>
            <a:endParaRPr lang="tr-TR" b="1" dirty="0" smtClean="0"/>
          </a:p>
          <a:p>
            <a:r>
              <a:rPr lang="en-US" b="1" dirty="0" smtClean="0"/>
              <a:t>It </a:t>
            </a:r>
            <a:r>
              <a:rPr lang="en-US" b="1" dirty="0"/>
              <a:t>just gives a template that conveys to the C compiler how the structure would be laid out in the memory and also gives the details of member names. </a:t>
            </a:r>
            <a:endParaRPr lang="tr-TR" b="1" dirty="0" smtClean="0"/>
          </a:p>
          <a:p>
            <a:r>
              <a:rPr lang="en-US" b="1" dirty="0" smtClean="0"/>
              <a:t>Like </a:t>
            </a:r>
            <a:r>
              <a:rPr lang="en-US" b="1" dirty="0"/>
              <a:t>any other data type, memory is allocated for the structure when we declare a variable of the </a:t>
            </a:r>
            <a:r>
              <a:rPr lang="en-US" b="1" dirty="0" smtClean="0"/>
              <a:t>structure.</a:t>
            </a:r>
            <a:endParaRPr lang="tr-TR" b="1" dirty="0" smtClean="0"/>
          </a:p>
          <a:p>
            <a:r>
              <a:rPr lang="en-US" b="1" dirty="0" smtClean="0"/>
              <a:t>For </a:t>
            </a:r>
            <a:r>
              <a:rPr lang="en-US" b="1" dirty="0"/>
              <a:t>example, we can define a variable of student by writing: </a:t>
            </a:r>
            <a:r>
              <a:rPr lang="en-US" b="1" dirty="0" err="1"/>
              <a:t>struct</a:t>
            </a:r>
            <a:r>
              <a:rPr lang="en-US" b="1" dirty="0"/>
              <a:t> student stud1; </a:t>
            </a:r>
            <a:endParaRPr lang="tr-TR" b="1" dirty="0" smtClean="0"/>
          </a:p>
          <a:p>
            <a:r>
              <a:rPr lang="en-US" b="1" dirty="0" smtClean="0"/>
              <a:t>Here</a:t>
            </a:r>
            <a:r>
              <a:rPr lang="en-US" b="1" dirty="0"/>
              <a:t>, </a:t>
            </a:r>
            <a:r>
              <a:rPr lang="en-US" b="1" dirty="0" err="1"/>
              <a:t>struct</a:t>
            </a:r>
            <a:r>
              <a:rPr lang="en-US" b="1" dirty="0"/>
              <a:t> student is a data type and stud1 is a variable. </a:t>
            </a:r>
            <a:endParaRPr lang="tr-TR" b="1" dirty="0" smtClean="0"/>
          </a:p>
          <a:p>
            <a:r>
              <a:rPr lang="en-US" b="1" dirty="0" smtClean="0"/>
              <a:t>Look </a:t>
            </a:r>
            <a:r>
              <a:rPr lang="en-US" b="1" dirty="0"/>
              <a:t>at another way of declaring variables. </a:t>
            </a:r>
            <a:endParaRPr lang="tr-TR" b="1" dirty="0" smtClean="0"/>
          </a:p>
          <a:p>
            <a:r>
              <a:rPr lang="en-US" b="1" dirty="0" smtClean="0"/>
              <a:t>In </a:t>
            </a:r>
            <a:r>
              <a:rPr lang="en-US" b="1" dirty="0"/>
              <a:t>the following syntax, the variables are declared at the time of structure declaration.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070278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pPr marL="68580" indent="0">
              <a:buNone/>
            </a:pPr>
            <a:r>
              <a:rPr lang="en-US" b="1" dirty="0" err="1"/>
              <a:t>struct</a:t>
            </a:r>
            <a:r>
              <a:rPr lang="en-US" b="1" dirty="0"/>
              <a:t> student </a:t>
            </a:r>
            <a:endParaRPr lang="tr-TR" b="1" dirty="0" smtClean="0"/>
          </a:p>
          <a:p>
            <a:pPr marL="68580" indent="0">
              <a:buNone/>
            </a:pPr>
            <a:r>
              <a:rPr lang="en-US" b="1" dirty="0" smtClean="0"/>
              <a:t>{ </a:t>
            </a:r>
            <a:endParaRPr lang="tr-TR" b="1" dirty="0" smtClean="0"/>
          </a:p>
          <a:p>
            <a:pPr marL="365760" lvl="1" indent="0">
              <a:buNone/>
            </a:pPr>
            <a:r>
              <a:rPr lang="en-US" b="1" dirty="0" err="1" smtClean="0"/>
              <a:t>int</a:t>
            </a:r>
            <a:r>
              <a:rPr lang="en-US" b="1" dirty="0" smtClean="0"/>
              <a:t> </a:t>
            </a:r>
            <a:r>
              <a:rPr lang="tr-TR" b="1" dirty="0" smtClean="0"/>
              <a:t>r_no</a:t>
            </a:r>
            <a:r>
              <a:rPr lang="en-US" b="1" dirty="0" smtClean="0"/>
              <a:t>;</a:t>
            </a:r>
            <a:r>
              <a:rPr lang="en-US" b="1" dirty="0"/>
              <a:t>	</a:t>
            </a:r>
            <a:endParaRPr lang="tr-TR" b="1" dirty="0" smtClean="0"/>
          </a:p>
          <a:p>
            <a:pPr marL="365760" lvl="1" indent="0">
              <a:buNone/>
            </a:pPr>
            <a:r>
              <a:rPr lang="tr-TR" b="1" dirty="0"/>
              <a:t>c</a:t>
            </a:r>
            <a:r>
              <a:rPr lang="en-US" b="1" dirty="0" err="1" smtClean="0"/>
              <a:t>har</a:t>
            </a:r>
            <a:r>
              <a:rPr lang="tr-TR" b="1" dirty="0" smtClean="0"/>
              <a:t> </a:t>
            </a:r>
            <a:r>
              <a:rPr lang="en-US" b="1" dirty="0" smtClean="0"/>
              <a:t>name[20];</a:t>
            </a:r>
            <a:endParaRPr lang="tr-TR" b="1" dirty="0" smtClean="0"/>
          </a:p>
          <a:p>
            <a:pPr marL="365760" lvl="1" indent="0">
              <a:buNone/>
            </a:pPr>
            <a:r>
              <a:rPr lang="tr-TR" b="1" dirty="0" smtClean="0"/>
              <a:t>c</a:t>
            </a:r>
            <a:r>
              <a:rPr lang="en-US" b="1" dirty="0" err="1" smtClean="0"/>
              <a:t>har</a:t>
            </a:r>
            <a:r>
              <a:rPr lang="tr-TR" b="1" dirty="0" smtClean="0"/>
              <a:t> </a:t>
            </a:r>
            <a:r>
              <a:rPr lang="en-US" b="1" dirty="0" smtClean="0"/>
              <a:t>course[20</a:t>
            </a:r>
            <a:r>
              <a:rPr lang="en-US" b="1" dirty="0"/>
              <a:t>]; 	</a:t>
            </a:r>
            <a:endParaRPr lang="tr-TR" b="1" dirty="0" smtClean="0"/>
          </a:p>
          <a:p>
            <a:pPr marL="365760" lvl="1" indent="0">
              <a:buNone/>
            </a:pPr>
            <a:r>
              <a:rPr lang="tr-TR" b="1" dirty="0"/>
              <a:t>f</a:t>
            </a:r>
            <a:r>
              <a:rPr lang="en-US" b="1" dirty="0" err="1" smtClean="0"/>
              <a:t>loat</a:t>
            </a:r>
            <a:r>
              <a:rPr lang="tr-TR" b="1" dirty="0" smtClean="0"/>
              <a:t> </a:t>
            </a:r>
            <a:r>
              <a:rPr lang="en-US" b="1" dirty="0" smtClean="0"/>
              <a:t>fees</a:t>
            </a:r>
            <a:r>
              <a:rPr lang="en-US" b="1" dirty="0"/>
              <a:t>; </a:t>
            </a:r>
            <a:endParaRPr lang="tr-TR" b="1" dirty="0" smtClean="0"/>
          </a:p>
          <a:p>
            <a:pPr marL="68580" indent="0">
              <a:buNone/>
            </a:pPr>
            <a:r>
              <a:rPr lang="en-US" b="1" dirty="0" smtClean="0"/>
              <a:t>} </a:t>
            </a:r>
            <a:r>
              <a:rPr lang="en-US" b="1" dirty="0"/>
              <a:t>stud1, stud2; </a:t>
            </a:r>
            <a:endParaRPr lang="tr-TR" b="1" dirty="0" smtClean="0"/>
          </a:p>
          <a:p>
            <a:r>
              <a:rPr lang="en-US" b="1" dirty="0" smtClean="0"/>
              <a:t>In </a:t>
            </a:r>
            <a:r>
              <a:rPr lang="en-US" b="1" dirty="0"/>
              <a:t>this declaration we declare two variables stud1 and stud2 of the structure student. </a:t>
            </a:r>
            <a:endParaRPr lang="tr-TR" b="1" dirty="0" smtClean="0"/>
          </a:p>
          <a:p>
            <a:r>
              <a:rPr lang="en-US" b="1" dirty="0" smtClean="0"/>
              <a:t>So </a:t>
            </a:r>
            <a:r>
              <a:rPr lang="en-US" b="1" dirty="0"/>
              <a:t>if you want to declare more than one variable of the structure, then separate the variables using a comma. </a:t>
            </a:r>
            <a:endParaRPr lang="tr-TR" b="1" dirty="0" smtClean="0"/>
          </a:p>
          <a:p>
            <a:r>
              <a:rPr lang="en-US" b="1" dirty="0" smtClean="0"/>
              <a:t>When </a:t>
            </a:r>
            <a:r>
              <a:rPr lang="en-US" b="1" dirty="0"/>
              <a:t>we declare variables of the structure, separate memory is allocated for each variable. This is shown in Fig. 5.1.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7907555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Last but not the least, structure member names and names of the structure follow the same rules as laid down for the names of ordinary </a:t>
            </a:r>
            <a:r>
              <a:rPr lang="en-US" b="1" dirty="0" smtClean="0"/>
              <a:t>variables.</a:t>
            </a:r>
            <a:endParaRPr lang="tr-TR" b="1" dirty="0" smtClean="0"/>
          </a:p>
          <a:p>
            <a:r>
              <a:rPr lang="en-US" b="1" dirty="0" smtClean="0"/>
              <a:t>However</a:t>
            </a:r>
            <a:r>
              <a:rPr lang="en-US" b="1" dirty="0"/>
              <a:t>, care should be taken to ensure that the name of structure and the name of a structure member should not be the same. </a:t>
            </a:r>
            <a:endParaRPr lang="tr-TR" b="1" dirty="0" smtClean="0"/>
          </a:p>
          <a:p>
            <a:r>
              <a:rPr lang="en-US" b="1" dirty="0" smtClean="0"/>
              <a:t>Moreover</a:t>
            </a:r>
            <a:r>
              <a:rPr lang="en-US" b="1" dirty="0"/>
              <a:t>, structure name and its variable name should also be different.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5873249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2286000" y="1032164"/>
            <a:ext cx="3962400" cy="4682836"/>
          </a:xfrm>
          <a:prstGeom prst="rect">
            <a:avLst/>
          </a:prstGeom>
        </p:spPr>
      </p:pic>
    </p:spTree>
    <p:extLst>
      <p:ext uri="{BB962C8B-B14F-4D97-AF65-F5344CB8AC3E}">
        <p14:creationId xmlns:p14="http://schemas.microsoft.com/office/powerpoint/2010/main" val="154641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tr-TR" sz="2400" b="1" dirty="0" smtClean="0"/>
              <a:t>Introduction</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20000"/>
          </a:bodyPr>
          <a:lstStyle/>
          <a:p>
            <a:r>
              <a:rPr lang="en-US" sz="2600" b="1" dirty="0" err="1"/>
              <a:t>Typedef</a:t>
            </a:r>
            <a:r>
              <a:rPr lang="en-US" sz="2600" b="1" dirty="0"/>
              <a:t> Declarations </a:t>
            </a:r>
            <a:endParaRPr lang="tr-TR" sz="2600" b="1" dirty="0" smtClean="0"/>
          </a:p>
          <a:p>
            <a:r>
              <a:rPr lang="en-US" b="1" dirty="0" smtClean="0"/>
              <a:t>The </a:t>
            </a:r>
            <a:r>
              <a:rPr lang="en-US" b="1" dirty="0" err="1"/>
              <a:t>typedef</a:t>
            </a:r>
            <a:r>
              <a:rPr lang="en-US" b="1" dirty="0"/>
              <a:t> (derived from type definition) keyword enables the programmer to create a new data type name by using an existing data type. </a:t>
            </a:r>
            <a:endParaRPr lang="tr-TR" b="1" dirty="0" smtClean="0"/>
          </a:p>
          <a:p>
            <a:r>
              <a:rPr lang="en-US" b="1" dirty="0" smtClean="0"/>
              <a:t>By </a:t>
            </a:r>
            <a:r>
              <a:rPr lang="en-US" b="1" dirty="0"/>
              <a:t>using </a:t>
            </a:r>
            <a:r>
              <a:rPr lang="en-US" b="1" dirty="0" err="1"/>
              <a:t>typedef</a:t>
            </a:r>
            <a:r>
              <a:rPr lang="en-US" b="1" dirty="0"/>
              <a:t>, no new data is created, rather an </a:t>
            </a:r>
            <a:r>
              <a:rPr lang="en-US" b="1" dirty="0" smtClean="0"/>
              <a:t>alternate </a:t>
            </a:r>
            <a:r>
              <a:rPr lang="en-US" b="1" dirty="0"/>
              <a:t>name is given to a known data type. </a:t>
            </a:r>
            <a:endParaRPr lang="tr-TR" b="1" dirty="0" smtClean="0"/>
          </a:p>
          <a:p>
            <a:r>
              <a:rPr lang="en-US" b="1" dirty="0" smtClean="0"/>
              <a:t>The </a:t>
            </a:r>
            <a:r>
              <a:rPr lang="en-US" b="1" dirty="0"/>
              <a:t>general syntax of using the </a:t>
            </a:r>
            <a:r>
              <a:rPr lang="en-US" b="1" dirty="0" err="1"/>
              <a:t>typedef</a:t>
            </a:r>
            <a:r>
              <a:rPr lang="en-US" b="1" dirty="0"/>
              <a:t> keyword is given as: </a:t>
            </a:r>
            <a:r>
              <a:rPr lang="en-US" b="1" dirty="0" err="1"/>
              <a:t>typedef</a:t>
            </a:r>
            <a:r>
              <a:rPr lang="en-US" b="1" dirty="0"/>
              <a:t> </a:t>
            </a:r>
            <a:r>
              <a:rPr lang="en-US" b="1" dirty="0" err="1"/>
              <a:t>existing_data_type</a:t>
            </a:r>
            <a:r>
              <a:rPr lang="en-US" b="1" dirty="0"/>
              <a:t> </a:t>
            </a:r>
            <a:r>
              <a:rPr lang="en-US" b="1" dirty="0" err="1" smtClean="0"/>
              <a:t>new_data_type</a:t>
            </a:r>
            <a:r>
              <a:rPr lang="en-US" b="1" dirty="0" smtClean="0"/>
              <a:t>;</a:t>
            </a:r>
            <a:endParaRPr lang="tr-TR" b="1" dirty="0" smtClean="0"/>
          </a:p>
          <a:p>
            <a:r>
              <a:rPr lang="en-US" b="1" dirty="0" smtClean="0"/>
              <a:t>Note </a:t>
            </a:r>
            <a:r>
              <a:rPr lang="en-US" b="1" dirty="0"/>
              <a:t>that </a:t>
            </a:r>
            <a:r>
              <a:rPr lang="en-US" b="1" dirty="0" err="1"/>
              <a:t>typedef</a:t>
            </a:r>
            <a:r>
              <a:rPr lang="en-US" b="1" dirty="0"/>
              <a:t> statement does not occupy any memory; it simply defines a new type. </a:t>
            </a:r>
            <a:endParaRPr lang="tr-TR" b="1" dirty="0" smtClean="0"/>
          </a:p>
          <a:p>
            <a:r>
              <a:rPr lang="en-US" b="1" dirty="0" smtClean="0"/>
              <a:t>For </a:t>
            </a:r>
            <a:r>
              <a:rPr lang="en-US" b="1" dirty="0"/>
              <a:t>example, if we write </a:t>
            </a:r>
            <a:r>
              <a:rPr lang="en-US" b="1" dirty="0" err="1"/>
              <a:t>typedef</a:t>
            </a:r>
            <a:r>
              <a:rPr lang="en-US" b="1" dirty="0"/>
              <a:t> </a:t>
            </a:r>
            <a:r>
              <a:rPr lang="en-US" b="1" dirty="0" err="1"/>
              <a:t>int</a:t>
            </a:r>
            <a:r>
              <a:rPr lang="en-US" b="1" dirty="0"/>
              <a:t> INTEGER; then INTEGER is the new name of data type int. </a:t>
            </a:r>
            <a:endParaRPr lang="tr-TR" b="1" dirty="0" smtClean="0"/>
          </a:p>
          <a:p>
            <a:r>
              <a:rPr lang="en-US" b="1" dirty="0" smtClean="0"/>
              <a:t>To </a:t>
            </a:r>
            <a:r>
              <a:rPr lang="en-US" b="1" dirty="0"/>
              <a:t>declare variables using the new data type name, precede the variable name with the data type name (new). </a:t>
            </a:r>
            <a:endParaRPr lang="tr-TR" b="1" dirty="0" smtClean="0"/>
          </a:p>
          <a:p>
            <a:r>
              <a:rPr lang="en-US" b="1" dirty="0" smtClean="0"/>
              <a:t>Therefore</a:t>
            </a:r>
            <a:r>
              <a:rPr lang="en-US" b="1" dirty="0"/>
              <a:t>, to define an integer variable, we may now write INTEGER </a:t>
            </a:r>
            <a:r>
              <a:rPr lang="en-US" b="1" dirty="0" err="1"/>
              <a:t>num</a:t>
            </a:r>
            <a:r>
              <a:rPr lang="en-US" b="1" dirty="0"/>
              <a:t>=5;</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464566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16388</TotalTime>
  <Words>2303</Words>
  <Application>Microsoft Office PowerPoint</Application>
  <PresentationFormat>On-screen Show (4:3)</PresentationFormat>
  <Paragraphs>420</Paragraphs>
  <Slides>35</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Calibri</vt:lpstr>
      <vt:lpstr>Century Gothic</vt:lpstr>
      <vt:lpstr>Wingdings 2</vt:lpstr>
      <vt:lpstr>Austin</vt:lpstr>
      <vt:lpstr>BLM0267</vt:lpstr>
      <vt:lpstr>PowerPoint Presentation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Nested Structures</vt:lpstr>
      <vt:lpstr>Nested Structures</vt:lpstr>
      <vt:lpstr>Nested Structures</vt:lpstr>
      <vt:lpstr>Arrays Of Structures</vt:lpstr>
      <vt:lpstr>Arrays Of Structures</vt:lpstr>
      <vt:lpstr>Arrays Of Structures</vt:lpstr>
      <vt:lpstr>Structures And Functions</vt:lpstr>
      <vt:lpstr>Structures And Functions</vt:lpstr>
      <vt:lpstr>Structures And Functions</vt:lpstr>
      <vt:lpstr>Structures And Functions</vt:lpstr>
      <vt:lpstr>Structures And Functions</vt:lpstr>
      <vt:lpstr>Structures And Functions</vt:lpstr>
      <vt:lpstr>Structures And Functions</vt:lpstr>
      <vt:lpstr>Structures And Functions</vt:lpstr>
      <vt:lpstr>Self-Referential Structures </vt:lpstr>
      <vt:lpstr>Self-Referential Structures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COM267</dc:title>
  <dc:creator>AR</dc:creator>
  <cp:lastModifiedBy>Microsoft account</cp:lastModifiedBy>
  <cp:revision>597</cp:revision>
  <dcterms:created xsi:type="dcterms:W3CDTF">2006-08-16T00:00:00Z</dcterms:created>
  <dcterms:modified xsi:type="dcterms:W3CDTF">2020-05-21T18:53:14Z</dcterms:modified>
</cp:coreProperties>
</file>