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57" r:id="rId7"/>
    <p:sldId id="258" r:id="rId8"/>
    <p:sldId id="259" r:id="rId9"/>
    <p:sldId id="260" r:id="rId10"/>
    <p:sldId id="261" r:id="rId11"/>
    <p:sldId id="262" r:id="rId12"/>
    <p:sldId id="263" r:id="rId13"/>
    <p:sldId id="264" r:id="rId14"/>
    <p:sldId id="265" r:id="rId15"/>
    <p:sldId id="266" r:id="rId16"/>
    <p:sldId id="267"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A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40A97E2-8F3F-4BD3-B319-ECA67EA52D08}"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36702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0A97E2-8F3F-4BD3-B319-ECA67EA52D08}"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258879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0A97E2-8F3F-4BD3-B319-ECA67EA52D08}"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175903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0A97E2-8F3F-4BD3-B319-ECA67EA52D08}"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3010542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40A97E2-8F3F-4BD3-B319-ECA67EA52D08}"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137114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40A97E2-8F3F-4BD3-B319-ECA67EA52D08}"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222995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40A97E2-8F3F-4BD3-B319-ECA67EA52D08}" type="datetimeFigureOut">
              <a:rPr lang="tr-TR" smtClean="0"/>
              <a:t>10.03.2022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310382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40A97E2-8F3F-4BD3-B319-ECA67EA52D08}" type="datetimeFigureOut">
              <a:rPr lang="tr-TR" smtClean="0"/>
              <a:t>10.03.2022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4105258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40A97E2-8F3F-4BD3-B319-ECA67EA52D08}" type="datetimeFigureOut">
              <a:rPr lang="tr-TR" smtClean="0"/>
              <a:t>10.03.2022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230799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40A97E2-8F3F-4BD3-B319-ECA67EA52D08}"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46007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40A97E2-8F3F-4BD3-B319-ECA67EA52D08}"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C7C1B2-63B8-4B1D-B5EB-34F654730AEE}" type="slidenum">
              <a:rPr lang="tr-TR" smtClean="0"/>
              <a:t>‹#›</a:t>
            </a:fld>
            <a:endParaRPr lang="tr-TR"/>
          </a:p>
        </p:txBody>
      </p:sp>
    </p:spTree>
    <p:extLst>
      <p:ext uri="{BB962C8B-B14F-4D97-AF65-F5344CB8AC3E}">
        <p14:creationId xmlns:p14="http://schemas.microsoft.com/office/powerpoint/2010/main" val="3621264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A65"/>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A97E2-8F3F-4BD3-B319-ECA67EA52D08}" type="datetimeFigureOut">
              <a:rPr lang="tr-TR" smtClean="0"/>
              <a:t>10.03.2022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7C1B2-63B8-4B1D-B5EB-34F654730AEE}" type="slidenum">
              <a:rPr lang="tr-TR" smtClean="0"/>
              <a:t>‹#›</a:t>
            </a:fld>
            <a:endParaRPr lang="tr-TR"/>
          </a:p>
        </p:txBody>
      </p:sp>
    </p:spTree>
    <p:extLst>
      <p:ext uri="{BB962C8B-B14F-4D97-AF65-F5344CB8AC3E}">
        <p14:creationId xmlns:p14="http://schemas.microsoft.com/office/powerpoint/2010/main" val="2512026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445" y="1260684"/>
            <a:ext cx="9699009" cy="2977700"/>
          </a:xfrm>
        </p:spPr>
        <p:txBody>
          <a:bodyPr>
            <a:normAutofit/>
          </a:bodyPr>
          <a:lstStyle/>
          <a:p>
            <a:pPr>
              <a:lnSpc>
                <a:spcPct val="107000"/>
              </a:lnSpc>
              <a:spcAft>
                <a:spcPts val="800"/>
              </a:spcAft>
            </a:pPr>
            <a:r>
              <a:rPr lang="tr-TR" sz="2400" dirty="0">
                <a:solidFill>
                  <a:prstClr val="black"/>
                </a:solidFill>
                <a:latin typeface="Times New Roman" panose="02020603050405020304" pitchFamily="18" charset="0"/>
                <a:ea typeface="+mn-ea"/>
                <a:cs typeface="Times New Roman" panose="02020603050405020304" pitchFamily="18" charset="0"/>
              </a:rPr>
              <a:t>TARIMSAL KURAKLIK YÖNETİMİ</a:t>
            </a:r>
            <a:br>
              <a:rPr lang="tr-TR" sz="2400" dirty="0">
                <a:solidFill>
                  <a:prstClr val="black"/>
                </a:solidFill>
                <a:latin typeface="Times New Roman" panose="02020603050405020304" pitchFamily="18" charset="0"/>
                <a:ea typeface="+mn-ea"/>
                <a:cs typeface="Times New Roman" panose="02020603050405020304" pitchFamily="18" charset="0"/>
              </a:rPr>
            </a:br>
            <a:r>
              <a:rPr lang="tr-TR" sz="2400" dirty="0" smtClean="0">
                <a:solidFill>
                  <a:prstClr val="black"/>
                </a:solidFill>
                <a:latin typeface="Times New Roman" panose="02020603050405020304" pitchFamily="18" charset="0"/>
                <a:ea typeface="+mn-ea"/>
                <a:cs typeface="Times New Roman" panose="02020603050405020304" pitchFamily="18" charset="0"/>
              </a:rPr>
              <a:t>7. </a:t>
            </a: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Kuraklığın etkileri, Kuraklığın etkilerinin azaltılması veya önlenmesi için alınacak tedbirler</a:t>
            </a:r>
            <a:b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tr-TR" sz="2400" dirty="0">
                <a:solidFill>
                  <a:prstClr val="black"/>
                </a:solidFill>
                <a:latin typeface="Times New Roman" panose="02020603050405020304" pitchFamily="18" charset="0"/>
                <a:ea typeface="+mn-ea"/>
                <a:cs typeface="Times New Roman" panose="02020603050405020304" pitchFamily="18" charset="0"/>
              </a:rPr>
              <a:t/>
            </a:r>
            <a:br>
              <a:rPr lang="tr-TR" sz="2400" dirty="0">
                <a:solidFill>
                  <a:prstClr val="black"/>
                </a:solidFill>
                <a:latin typeface="Times New Roman" panose="02020603050405020304" pitchFamily="18" charset="0"/>
                <a:ea typeface="+mn-ea"/>
                <a:cs typeface="Times New Roman" panose="02020603050405020304" pitchFamily="18" charset="0"/>
              </a:rPr>
            </a:br>
            <a:r>
              <a:rPr lang="tr-TR" sz="2400" dirty="0" err="1">
                <a:solidFill>
                  <a:prstClr val="black"/>
                </a:solidFill>
                <a:latin typeface="Times New Roman" panose="02020603050405020304" pitchFamily="18" charset="0"/>
                <a:ea typeface="+mn-ea"/>
                <a:cs typeface="Times New Roman" panose="02020603050405020304" pitchFamily="18" charset="0"/>
              </a:rPr>
              <a:t>Prof.Dr.Belgin</a:t>
            </a:r>
            <a:r>
              <a:rPr lang="tr-TR" sz="2400" dirty="0">
                <a:solidFill>
                  <a:prstClr val="black"/>
                </a:solidFill>
                <a:latin typeface="Times New Roman" panose="02020603050405020304" pitchFamily="18" charset="0"/>
                <a:ea typeface="+mn-ea"/>
                <a:cs typeface="Times New Roman" panose="02020603050405020304" pitchFamily="18" charset="0"/>
              </a:rPr>
              <a:t> ÇAKMAK</a:t>
            </a:r>
            <a:br>
              <a:rPr lang="tr-TR" sz="2400" dirty="0">
                <a:solidFill>
                  <a:prstClr val="black"/>
                </a:solidFill>
                <a:latin typeface="Times New Roman" panose="02020603050405020304" pitchFamily="18" charset="0"/>
                <a:ea typeface="+mn-ea"/>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911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81707"/>
            <a:ext cx="10515600" cy="4978130"/>
          </a:xfrm>
        </p:spPr>
        <p:txBody>
          <a:bodyPr>
            <a:normAutofit lnSpcReduction="10000"/>
          </a:bodyPr>
          <a:lstStyle/>
          <a:p>
            <a:pPr marL="0" indent="0">
              <a:buNone/>
            </a:pPr>
            <a:r>
              <a:rPr lang="tr-TR" b="1" dirty="0" smtClean="0">
                <a:solidFill>
                  <a:srgbClr val="000000"/>
                </a:solidFill>
                <a:latin typeface="Times New Roman" panose="02020603050405020304" pitchFamily="18" charset="0"/>
              </a:rPr>
              <a:t>b) Kuraklık </a:t>
            </a:r>
            <a:r>
              <a:rPr lang="tr-TR" b="1" dirty="0">
                <a:solidFill>
                  <a:srgbClr val="000000"/>
                </a:solidFill>
                <a:latin typeface="Times New Roman" panose="02020603050405020304" pitchFamily="18" charset="0"/>
              </a:rPr>
              <a:t>Esnasında Yapılması Gereken Çalışmalar </a:t>
            </a:r>
            <a:endParaRPr lang="tr-TR" dirty="0">
              <a:solidFill>
                <a:srgbClr val="000000"/>
              </a:solidFill>
              <a:latin typeface="Times New Roman" panose="02020603050405020304" pitchFamily="18" charset="0"/>
            </a:endParaRPr>
          </a:p>
          <a:p>
            <a:pPr algn="just"/>
            <a:r>
              <a:rPr lang="tr-TR" dirty="0" smtClean="0">
                <a:solidFill>
                  <a:srgbClr val="000000"/>
                </a:solidFill>
                <a:latin typeface="Times New Roman" panose="02020603050405020304" pitchFamily="18" charset="0"/>
              </a:rPr>
              <a:t>Kuraklık </a:t>
            </a:r>
            <a:r>
              <a:rPr lang="tr-TR" dirty="0">
                <a:solidFill>
                  <a:srgbClr val="000000"/>
                </a:solidFill>
                <a:latin typeface="Times New Roman" panose="02020603050405020304" pitchFamily="18" charset="0"/>
              </a:rPr>
              <a:t>seyrinin tahmini ve uyarıların yapılması, </a:t>
            </a:r>
          </a:p>
          <a:p>
            <a:pPr algn="just"/>
            <a:r>
              <a:rPr lang="tr-TR" dirty="0" smtClean="0">
                <a:solidFill>
                  <a:srgbClr val="000000"/>
                </a:solidFill>
                <a:latin typeface="Times New Roman" panose="02020603050405020304" pitchFamily="18" charset="0"/>
              </a:rPr>
              <a:t>Kurum </a:t>
            </a:r>
            <a:r>
              <a:rPr lang="tr-TR" dirty="0">
                <a:solidFill>
                  <a:srgbClr val="000000"/>
                </a:solidFill>
                <a:latin typeface="Times New Roman" panose="02020603050405020304" pitchFamily="18" charset="0"/>
              </a:rPr>
              <a:t>ve kuruluşlar tarafından hazırlanan Kuraklık Acil Eylem Planlarının uygulanması, </a:t>
            </a:r>
          </a:p>
          <a:p>
            <a:pPr algn="just"/>
            <a:r>
              <a:rPr lang="tr-TR" dirty="0" smtClean="0">
                <a:solidFill>
                  <a:srgbClr val="000000"/>
                </a:solidFill>
                <a:latin typeface="Times New Roman" panose="02020603050405020304" pitchFamily="18" charset="0"/>
              </a:rPr>
              <a:t>Su </a:t>
            </a:r>
            <a:r>
              <a:rPr lang="tr-TR" dirty="0">
                <a:solidFill>
                  <a:srgbClr val="000000"/>
                </a:solidFill>
                <a:latin typeface="Times New Roman" panose="02020603050405020304" pitchFamily="18" charset="0"/>
              </a:rPr>
              <a:t>temin ve depolama tesislerinin kuraklık durumuna uygun şekilde hazırlanan işletme planlarının uygulanması, </a:t>
            </a:r>
          </a:p>
          <a:p>
            <a:pPr algn="just"/>
            <a:r>
              <a:rPr lang="tr-TR" dirty="0" smtClean="0">
                <a:solidFill>
                  <a:srgbClr val="000000"/>
                </a:solidFill>
                <a:latin typeface="Times New Roman" panose="02020603050405020304" pitchFamily="18" charset="0"/>
              </a:rPr>
              <a:t>Kuraklık </a:t>
            </a:r>
            <a:r>
              <a:rPr lang="tr-TR" dirty="0">
                <a:solidFill>
                  <a:srgbClr val="000000"/>
                </a:solidFill>
                <a:latin typeface="Times New Roman" panose="02020603050405020304" pitchFamily="18" charset="0"/>
              </a:rPr>
              <a:t>yönetiminin her aşamasında görev alan ilgili personelin ve halkın eğitimi, bilgilendirilmesi ve halkın katılımının sağlanması, </a:t>
            </a:r>
          </a:p>
          <a:p>
            <a:pPr algn="just"/>
            <a:r>
              <a:rPr lang="tr-TR" dirty="0" smtClean="0">
                <a:solidFill>
                  <a:srgbClr val="000000"/>
                </a:solidFill>
                <a:latin typeface="Times New Roman" panose="02020603050405020304" pitchFamily="18" charset="0"/>
              </a:rPr>
              <a:t>Sağlık </a:t>
            </a:r>
            <a:r>
              <a:rPr lang="tr-TR" dirty="0">
                <a:solidFill>
                  <a:srgbClr val="000000"/>
                </a:solidFill>
                <a:latin typeface="Times New Roman" panose="02020603050405020304" pitchFamily="18" charset="0"/>
              </a:rPr>
              <a:t>ve yardım hizmetleri, </a:t>
            </a:r>
          </a:p>
          <a:p>
            <a:pPr algn="just"/>
            <a:r>
              <a:rPr lang="tr-TR" dirty="0" smtClean="0">
                <a:solidFill>
                  <a:srgbClr val="000000"/>
                </a:solidFill>
                <a:latin typeface="Times New Roman" panose="02020603050405020304" pitchFamily="18" charset="0"/>
              </a:rPr>
              <a:t>Tarımsal </a:t>
            </a:r>
            <a:r>
              <a:rPr lang="tr-TR" dirty="0">
                <a:solidFill>
                  <a:srgbClr val="000000"/>
                </a:solidFill>
                <a:latin typeface="Times New Roman" panose="02020603050405020304" pitchFamily="18" charset="0"/>
              </a:rPr>
              <a:t>Kuraklıkla Mücadele Stratejisi ve Eylem Planı’nda yer alan çalışmaların yürütülmesi. </a:t>
            </a:r>
          </a:p>
          <a:p>
            <a:endParaRPr lang="tr-TR" dirty="0"/>
          </a:p>
        </p:txBody>
      </p:sp>
    </p:spTree>
    <p:extLst>
      <p:ext uri="{BB962C8B-B14F-4D97-AF65-F5344CB8AC3E}">
        <p14:creationId xmlns:p14="http://schemas.microsoft.com/office/powerpoint/2010/main" val="247377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5210" y="601259"/>
            <a:ext cx="10515600" cy="5334592"/>
          </a:xfrm>
        </p:spPr>
        <p:txBody>
          <a:bodyPr>
            <a:normAutofit lnSpcReduction="10000"/>
          </a:bodyPr>
          <a:lstStyle/>
          <a:p>
            <a:pPr marL="0" indent="0">
              <a:buNone/>
            </a:pPr>
            <a:r>
              <a:rPr lang="tr-TR" b="1" dirty="0" smtClean="0">
                <a:solidFill>
                  <a:srgbClr val="000000"/>
                </a:solidFill>
                <a:latin typeface="Times New Roman" panose="02020603050405020304" pitchFamily="18" charset="0"/>
              </a:rPr>
              <a:t>c) Kuraklık </a:t>
            </a:r>
            <a:r>
              <a:rPr lang="tr-TR" b="1" dirty="0">
                <a:solidFill>
                  <a:srgbClr val="000000"/>
                </a:solidFill>
                <a:latin typeface="Times New Roman" panose="02020603050405020304" pitchFamily="18" charset="0"/>
              </a:rPr>
              <a:t>Sonrasında Yapılması Gereken Çalışmalar </a:t>
            </a:r>
            <a:endParaRPr lang="tr-TR" dirty="0">
              <a:solidFill>
                <a:srgbClr val="000000"/>
              </a:solidFill>
              <a:latin typeface="Times New Roman" panose="02020603050405020304" pitchFamily="18" charset="0"/>
            </a:endParaRPr>
          </a:p>
          <a:p>
            <a:pPr algn="just"/>
            <a:r>
              <a:rPr lang="tr-TR" dirty="0" smtClean="0">
                <a:solidFill>
                  <a:srgbClr val="000000"/>
                </a:solidFill>
                <a:latin typeface="Times New Roman" panose="02020603050405020304" pitchFamily="18" charset="0"/>
              </a:rPr>
              <a:t>Kuraklığın </a:t>
            </a:r>
            <a:r>
              <a:rPr lang="tr-TR" dirty="0">
                <a:solidFill>
                  <a:srgbClr val="000000"/>
                </a:solidFill>
                <a:latin typeface="Times New Roman" panose="02020603050405020304" pitchFamily="18" charset="0"/>
              </a:rPr>
              <a:t>sektörler üzerindeki zararının tespiti, </a:t>
            </a:r>
          </a:p>
          <a:p>
            <a:pPr algn="just"/>
            <a:r>
              <a:rPr lang="tr-TR" dirty="0" smtClean="0">
                <a:solidFill>
                  <a:srgbClr val="000000"/>
                </a:solidFill>
                <a:latin typeface="Times New Roman" panose="02020603050405020304" pitchFamily="18" charset="0"/>
              </a:rPr>
              <a:t>Kuraklıktan </a:t>
            </a:r>
            <a:r>
              <a:rPr lang="tr-TR" dirty="0">
                <a:solidFill>
                  <a:srgbClr val="000000"/>
                </a:solidFill>
                <a:latin typeface="Times New Roman" panose="02020603050405020304" pitchFamily="18" charset="0"/>
              </a:rPr>
              <a:t>etkilenen sektörlere etkilerin boyutları dikkate alınarak gerekli desteklerin sağlanması, </a:t>
            </a:r>
          </a:p>
          <a:p>
            <a:pPr algn="just"/>
            <a:r>
              <a:rPr lang="tr-TR" dirty="0" smtClean="0">
                <a:solidFill>
                  <a:srgbClr val="000000"/>
                </a:solidFill>
                <a:latin typeface="Times New Roman" panose="02020603050405020304" pitchFamily="18" charset="0"/>
              </a:rPr>
              <a:t>Kuraklık </a:t>
            </a:r>
            <a:r>
              <a:rPr lang="tr-TR" dirty="0">
                <a:solidFill>
                  <a:srgbClr val="000000"/>
                </a:solidFill>
                <a:latin typeface="Times New Roman" panose="02020603050405020304" pitchFamily="18" charset="0"/>
              </a:rPr>
              <a:t>yönetiminin her aşamasında görev alan ilgili personelin ve halkın eğitimi, bilgilendirilmesi ve halkın katılımının sağlanması, </a:t>
            </a:r>
          </a:p>
          <a:p>
            <a:pPr algn="just"/>
            <a:r>
              <a:rPr lang="tr-TR" dirty="0" smtClean="0">
                <a:solidFill>
                  <a:srgbClr val="000000"/>
                </a:solidFill>
                <a:latin typeface="Times New Roman" panose="02020603050405020304" pitchFamily="18" charset="0"/>
              </a:rPr>
              <a:t>Kuraklıktan </a:t>
            </a:r>
            <a:r>
              <a:rPr lang="tr-TR" dirty="0">
                <a:solidFill>
                  <a:srgbClr val="000000"/>
                </a:solidFill>
                <a:latin typeface="Times New Roman" panose="02020603050405020304" pitchFamily="18" charset="0"/>
              </a:rPr>
              <a:t>sonra meydana gelebilecek ciddi ve yıkıcı hasarların iyileştirilmesi için bütün kurum, kuruluş ve sektörleri ilgilendiren Kuraklık Sonrası İyileştirme Planlarının hazırlanması, </a:t>
            </a:r>
          </a:p>
          <a:p>
            <a:pPr algn="just"/>
            <a:r>
              <a:rPr lang="tr-TR" dirty="0" smtClean="0">
                <a:solidFill>
                  <a:srgbClr val="000000"/>
                </a:solidFill>
                <a:latin typeface="Times New Roman" panose="02020603050405020304" pitchFamily="18" charset="0"/>
              </a:rPr>
              <a:t>Su </a:t>
            </a:r>
            <a:r>
              <a:rPr lang="tr-TR" dirty="0">
                <a:solidFill>
                  <a:srgbClr val="000000"/>
                </a:solidFill>
                <a:latin typeface="Times New Roman" panose="02020603050405020304" pitchFamily="18" charset="0"/>
              </a:rPr>
              <a:t>temin ve depolama sistemlerinin gözden geçirilmesi, </a:t>
            </a:r>
          </a:p>
          <a:p>
            <a:pPr algn="just"/>
            <a:r>
              <a:rPr lang="tr-TR" dirty="0" smtClean="0">
                <a:solidFill>
                  <a:srgbClr val="000000"/>
                </a:solidFill>
                <a:latin typeface="Times New Roman" panose="02020603050405020304" pitchFamily="18" charset="0"/>
              </a:rPr>
              <a:t>Tarımsal </a:t>
            </a:r>
            <a:r>
              <a:rPr lang="tr-TR" dirty="0">
                <a:solidFill>
                  <a:srgbClr val="000000"/>
                </a:solidFill>
                <a:latin typeface="Times New Roman" panose="02020603050405020304" pitchFamily="18" charset="0"/>
              </a:rPr>
              <a:t>Kuraklıkla Mücadele Stratejisi ve Eylem Planı’nda yer alan çalışmaların yürütülmesi. </a:t>
            </a:r>
          </a:p>
          <a:p>
            <a:endParaRPr lang="tr-TR" dirty="0"/>
          </a:p>
        </p:txBody>
      </p:sp>
    </p:spTree>
    <p:extLst>
      <p:ext uri="{BB962C8B-B14F-4D97-AF65-F5344CB8AC3E}">
        <p14:creationId xmlns:p14="http://schemas.microsoft.com/office/powerpoint/2010/main" val="351405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18152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501045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004320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712081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09770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9684" y="627797"/>
            <a:ext cx="10644116" cy="5549166"/>
          </a:xfrm>
        </p:spPr>
        <p:txBody>
          <a:bodyPr>
            <a:normAutofit fontScale="92500" lnSpcReduction="10000"/>
          </a:bodyPr>
          <a:lstStyle/>
          <a:p>
            <a:pPr marL="0" lvl="0" indent="0">
              <a:buNone/>
            </a:pPr>
            <a:r>
              <a:rPr lang="tr-TR" sz="2400" b="1" dirty="0">
                <a:solidFill>
                  <a:prstClr val="black"/>
                </a:solidFill>
                <a:latin typeface="Times New Roman" panose="02020603050405020304" pitchFamily="18" charset="0"/>
                <a:cs typeface="Times New Roman" panose="02020603050405020304" pitchFamily="18" charset="0"/>
              </a:rPr>
              <a:t>Kuraklığın </a:t>
            </a:r>
            <a:r>
              <a:rPr lang="tr-TR" sz="2400" b="1" dirty="0" smtClean="0">
                <a:solidFill>
                  <a:prstClr val="black"/>
                </a:solidFill>
                <a:latin typeface="Times New Roman" panose="02020603050405020304" pitchFamily="18" charset="0"/>
                <a:cs typeface="Times New Roman" panose="02020603050405020304" pitchFamily="18" charset="0"/>
              </a:rPr>
              <a:t>Etkileri</a:t>
            </a:r>
          </a:p>
          <a:p>
            <a:pPr marL="0" indent="0" algn="just">
              <a:lnSpc>
                <a:spcPct val="150000"/>
              </a:lnSpc>
              <a:spcAft>
                <a:spcPts val="0"/>
              </a:spcAft>
              <a:buNone/>
            </a:pPr>
            <a:r>
              <a:rPr lang="tr-TR" sz="2400" dirty="0" smtClean="0">
                <a:latin typeface="Times New Roman" panose="02020603050405020304" pitchFamily="18" charset="0"/>
                <a:ea typeface="Times New Roman" panose="02020603050405020304" pitchFamily="18" charset="0"/>
              </a:rPr>
              <a:t>Kuraklık</a:t>
            </a:r>
            <a:r>
              <a:rPr lang="tr-TR" sz="2400" dirty="0">
                <a:latin typeface="Times New Roman" panose="02020603050405020304" pitchFamily="18" charset="0"/>
                <a:ea typeface="Times New Roman" panose="02020603050405020304" pitchFamily="18" charset="0"/>
              </a:rPr>
              <a:t>, ekonominin birçok sektörünü etkileyen ve bu etkisini kuraklık yaşanan bölgelerin çok ötesine taşıyan karmaşık bir yapıya sahiptir.  Bunun nedeni de suyun üretimde vazgeçilmez bir unsur olmasından kaynaklanmaktadır (NDMC 1995).</a:t>
            </a:r>
          </a:p>
          <a:p>
            <a:pPr marL="0" indent="0" algn="just">
              <a:lnSpc>
                <a:spcPct val="150000"/>
              </a:lnSpc>
              <a:spcAft>
                <a:spcPts val="0"/>
              </a:spcAft>
              <a:buNone/>
            </a:pPr>
            <a:r>
              <a:rPr lang="tr-TR" sz="2400" dirty="0" smtClean="0">
                <a:latin typeface="Times New Roman" panose="02020603050405020304" pitchFamily="18" charset="0"/>
                <a:ea typeface="Times New Roman" panose="02020603050405020304" pitchFamily="18" charset="0"/>
              </a:rPr>
              <a:t>Etkiler </a:t>
            </a:r>
            <a:r>
              <a:rPr lang="tr-TR" sz="2400" dirty="0">
                <a:latin typeface="Times New Roman" panose="02020603050405020304" pitchFamily="18" charset="0"/>
                <a:ea typeface="Times New Roman" panose="02020603050405020304" pitchFamily="18" charset="0"/>
              </a:rPr>
              <a:t>doğrudan ya da dolaylı olabilir. Tarımsal ürünlerde, otlaklarda ve ormanlık alanlarda azalma; yangınlarda artma, su seviyesinde düşme (Çakmak vd. 2008), evcil ve vahşi hayvanların ölüm oranında yükselme, balık türlerinin zarar görmesi veya yok olması kuraklığın direkt etkilerine örnek olarak gösterilebilir. Etkilerin dolaylı sonuçları da görülmektedir. Örneğin; tarımsal üretim, otlak arazileri ve orman alanlarında azalmaya; çiftçilerin ve bunlara bağlı tarımsal ürün ticareti yapan şirketlerin gelirlerinde azalmaya, gıda fiyatlarında artışa, işsizliğe, suç oranında yükselmeye ve göçlere neden olabilmektedir.</a:t>
            </a:r>
          </a:p>
          <a:p>
            <a:pPr marL="0" lvl="0" indent="0">
              <a:buNone/>
            </a:pPr>
            <a:endParaRPr lang="tr-TR" sz="2400" b="1"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3486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9836" y="897577"/>
            <a:ext cx="10515600" cy="4351338"/>
          </a:xfrm>
        </p:spPr>
        <p:txBody>
          <a:bodyPr>
            <a:normAutofit fontScale="70000" lnSpcReduction="20000"/>
          </a:bodyPr>
          <a:lstStyle/>
          <a:p>
            <a:pPr marL="0" lvl="0" indent="0" algn="just">
              <a:lnSpc>
                <a:spcPct val="150000"/>
              </a:lnSpc>
              <a:spcBef>
                <a:spcPts val="1200"/>
              </a:spcBef>
              <a:spcAft>
                <a:spcPts val="0"/>
              </a:spcAft>
              <a:buNone/>
              <a:tabLst>
                <a:tab pos="457200" algn="l"/>
              </a:tabLst>
            </a:pPr>
            <a:r>
              <a:rPr lang="tr-TR" b="1" kern="1600" dirty="0">
                <a:latin typeface="Times New Roman" panose="02020603050405020304" pitchFamily="18" charset="0"/>
                <a:cs typeface="Arial" panose="020B0604020202020204" pitchFamily="34" charset="0"/>
              </a:rPr>
              <a:t>Ekonomik etkileri</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Kuraklık</a:t>
            </a:r>
            <a:r>
              <a:rPr lang="tr-TR" dirty="0">
                <a:latin typeface="Times New Roman" panose="02020603050405020304" pitchFamily="18" charset="0"/>
                <a:ea typeface="Times New Roman" panose="02020603050405020304" pitchFamily="18" charset="0"/>
              </a:rPr>
              <a:t>, yerüstü ve yeraltı su kaynaklarına olan bağımlılığı nedeniyle tarım, hayvancılık, ormancılık, balıkçılık ve ilgili sektörlerde büyük miktarda ekonomik etkiler yapmaktadır. Kuraklık, bitkisel ve hayvansal ürünlerde meydana getirdiği verim azalmasına ek olarak böcek istilasına, bitki hastalıklarına ve rüzgar erozyonuna da sebep olur. </a:t>
            </a:r>
            <a:endParaRPr lang="tr-TR" dirty="0" smtClean="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endParaRPr lang="tr-TR" dirty="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Kuraklık</a:t>
            </a:r>
            <a:r>
              <a:rPr lang="tr-TR" dirty="0">
                <a:latin typeface="Times New Roman" panose="02020603050405020304" pitchFamily="18" charset="0"/>
                <a:ea typeface="Times New Roman" panose="02020603050405020304" pitchFamily="18" charset="0"/>
              </a:rPr>
              <a:t>, ormanlarda hastalık ve zararlıların oluşturduğu problemlerin artmasına ve ağaçların gelişiminin azalmasına yol açar. Orman ve otlak yangınlarının oluş sıklığı uzun süreli kuraklıklar boyunca büyük miktarda artar. İnsan toplulukları ve yabani hayvanlar yüksek risk altına girerler. </a:t>
            </a:r>
          </a:p>
        </p:txBody>
      </p:sp>
    </p:spTree>
    <p:extLst>
      <p:ext uri="{BB962C8B-B14F-4D97-AF65-F5344CB8AC3E}">
        <p14:creationId xmlns:p14="http://schemas.microsoft.com/office/powerpoint/2010/main" val="1867013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722" y="706509"/>
            <a:ext cx="10515600" cy="5776178"/>
          </a:xfrm>
        </p:spPr>
        <p:txBody>
          <a:bodyPr>
            <a:normAutofit fontScale="70000" lnSpcReduction="20000"/>
          </a:bodyPr>
          <a:lstStyle/>
          <a:p>
            <a:pPr marL="0" lvl="0" indent="0" algn="just">
              <a:lnSpc>
                <a:spcPct val="150000"/>
              </a:lnSpc>
              <a:spcBef>
                <a:spcPts val="1200"/>
              </a:spcBef>
              <a:spcAft>
                <a:spcPts val="0"/>
              </a:spcAft>
              <a:buNone/>
              <a:tabLst>
                <a:tab pos="457200" algn="l"/>
              </a:tabLst>
            </a:pPr>
            <a:r>
              <a:rPr lang="tr-TR" sz="3800" b="1" kern="1600" dirty="0" smtClean="0">
                <a:latin typeface="Times New Roman" panose="02020603050405020304" pitchFamily="18" charset="0"/>
                <a:ea typeface="Segoe UI Black" panose="020B0A02040204020203" pitchFamily="34" charset="0"/>
                <a:cs typeface="Times New Roman" panose="02020603050405020304" pitchFamily="18" charset="0"/>
              </a:rPr>
              <a:t>Çevresel etkileri</a:t>
            </a:r>
          </a:p>
          <a:p>
            <a:pPr marL="0" lvl="0" indent="0" algn="just">
              <a:lnSpc>
                <a:spcPct val="150000"/>
              </a:lnSpc>
              <a:spcBef>
                <a:spcPts val="1200"/>
              </a:spcBef>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Çevresel </a:t>
            </a:r>
            <a:r>
              <a:rPr lang="tr-TR" dirty="0">
                <a:latin typeface="Times New Roman" panose="02020603050405020304" pitchFamily="18" charset="0"/>
                <a:ea typeface="Times New Roman" panose="02020603050405020304" pitchFamily="18" charset="0"/>
              </a:rPr>
              <a:t>kayıplar; bitki ve hayvan çeşitlerinde, yabani hayvanların yaşadığı ortamda, hava ve su kalitesinde oluşan bozulmaların sonucudur. Bunlar orman ve otlak yangınları, doğal ekolojideki bozulma, </a:t>
            </a:r>
            <a:r>
              <a:rPr lang="tr-TR" dirty="0" err="1">
                <a:latin typeface="Times New Roman" panose="02020603050405020304" pitchFamily="18" charset="0"/>
                <a:ea typeface="Times New Roman" panose="02020603050405020304" pitchFamily="18" charset="0"/>
              </a:rPr>
              <a:t>biyo</a:t>
            </a:r>
            <a:r>
              <a:rPr lang="tr-TR" dirty="0">
                <a:latin typeface="Times New Roman" panose="02020603050405020304" pitchFamily="18" charset="0"/>
                <a:ea typeface="Times New Roman" panose="02020603050405020304" pitchFamily="18" charset="0"/>
              </a:rPr>
              <a:t> çeşitliliğin azalması ve toprak erozyonudur. Etkilerin bazıları kısa sürelidir ve kuraklık sona erdikten sonra hızla eski haline döner. Diğerleri ise kimi zaman bir süre daha devam eder kimi zaman ise kalıcıdır</a:t>
            </a:r>
            <a:r>
              <a:rPr lang="tr-TR" dirty="0" smtClean="0">
                <a:latin typeface="Times New Roman" panose="02020603050405020304" pitchFamily="18" charset="0"/>
                <a:ea typeface="Times New Roman" panose="02020603050405020304" pitchFamily="18" charset="0"/>
              </a:rPr>
              <a:t>.</a:t>
            </a:r>
          </a:p>
          <a:p>
            <a:pPr marL="0" lvl="0" indent="0" algn="just">
              <a:lnSpc>
                <a:spcPct val="150000"/>
              </a:lnSpc>
              <a:spcBef>
                <a:spcPts val="1200"/>
              </a:spcBef>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Örneğin </a:t>
            </a:r>
            <a:r>
              <a:rPr lang="tr-TR" dirty="0">
                <a:latin typeface="Times New Roman" panose="02020603050405020304" pitchFamily="18" charset="0"/>
                <a:ea typeface="Times New Roman" panose="02020603050405020304" pitchFamily="18" charset="0"/>
              </a:rPr>
              <a:t>doğal ekoloji ıslak alanların, göllerin ve vejetasyonun yok olduğu süreçte bozulmaya uğrar. Bununla birlikte birçok durumda bu geçici değişimler sonuçta eski haline döner. Yükselen toprak erozyonu gibi nedenlerle doğal ekolojide meydana gelen bozulma, doğal ekolojideki biyolojik üretkenlikteki kayıpların sürekli hale gelmesine yol açabilir. Çevresel kayıpların miktarını ölçmek pek mümkün olmamakla birlikte, halkın çevre konusuna olan artan ilgisi, kamu görevlilerini etkilerin azaltılması ve çözümler üzerine eğilmeye zorlamaktadır.</a:t>
            </a:r>
          </a:p>
          <a:p>
            <a:pPr algn="just">
              <a:lnSpc>
                <a:spcPct val="150000"/>
              </a:lnSpc>
            </a:pPr>
            <a:endParaRPr lang="tr-T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311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9961" y="529087"/>
            <a:ext cx="10515600" cy="5721587"/>
          </a:xfrm>
        </p:spPr>
        <p:txBody>
          <a:bodyPr>
            <a:normAutofit fontScale="77500" lnSpcReduction="20000"/>
          </a:bodyPr>
          <a:lstStyle/>
          <a:p>
            <a:pPr marL="0" lvl="0" indent="0" algn="just">
              <a:lnSpc>
                <a:spcPct val="150000"/>
              </a:lnSpc>
              <a:spcBef>
                <a:spcPts val="1200"/>
              </a:spcBef>
              <a:spcAft>
                <a:spcPts val="0"/>
              </a:spcAft>
              <a:buNone/>
              <a:tabLst>
                <a:tab pos="457200" algn="l"/>
              </a:tabLst>
            </a:pPr>
            <a:r>
              <a:rPr lang="tr-TR" b="1" kern="1600" dirty="0">
                <a:latin typeface="Times New Roman" panose="02020603050405020304" pitchFamily="18" charset="0"/>
                <a:cs typeface="Arial" panose="020B0604020202020204" pitchFamily="34" charset="0"/>
              </a:rPr>
              <a:t>Sosyal etkileri</a:t>
            </a:r>
            <a:endParaRPr lang="tr-TR" sz="3600" b="1" kern="1600" dirty="0">
              <a:latin typeface="Arial" panose="020B0604020202020204" pitchFamily="34"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Sosyal </a:t>
            </a:r>
            <a:r>
              <a:rPr lang="tr-TR" dirty="0">
                <a:latin typeface="Times New Roman" panose="02020603050405020304" pitchFamily="18" charset="0"/>
                <a:ea typeface="Times New Roman" panose="02020603050405020304" pitchFamily="18" charset="0"/>
              </a:rPr>
              <a:t>etkiler; halkın güvenliğini, sağlığını, su kullanıcıları arasındaki anlaşmazlıkları, yaşam kalitesindeki azalmayı, olumsuz etkilerin ve felaketlerde yapılan yardımların dağılımındaki haksızlıkları kapsar. Ekonomik ve çevresel olarak tanımlanan etkilerin mutlaka sosyal bir boyutu da vardır. Yeterli gıda ve su kaynaklarına sahip alanlara doğru oluşan insan göçleri çok sayıda ülke için büyük bir problem oluşturmaktadır. </a:t>
            </a:r>
            <a:endParaRPr lang="tr-TR" dirty="0" smtClean="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endParaRPr lang="tr-TR" dirty="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r>
              <a:rPr lang="tr-TR" dirty="0" smtClean="0">
                <a:latin typeface="Times New Roman" panose="02020603050405020304" pitchFamily="18" charset="0"/>
                <a:ea typeface="Times New Roman" panose="02020603050405020304" pitchFamily="18" charset="0"/>
              </a:rPr>
              <a:t>Göçler </a:t>
            </a:r>
            <a:r>
              <a:rPr lang="tr-TR" dirty="0">
                <a:latin typeface="Times New Roman" panose="02020603050405020304" pitchFamily="18" charset="0"/>
                <a:ea typeface="Times New Roman" panose="02020603050405020304" pitchFamily="18" charset="0"/>
              </a:rPr>
              <a:t>genellikle kentlere ve kuraklık olmayan bölgelere doğru olmaktadır. Bazen komşu ülkeler arasında bile göçler meydana gelmektedir. Kuraklık sona erdikten sonra göç edenlerin çok azı evlerine geri döner ve kırsal alanları değerli insan kaynaklarından mahrum bırakırlar. Kuraklık nedeniyle kentlere göçenler, kentin sosyal altyapısı üzerinde sosyal karışıklık ve yoksulluğa yol açacak şekilde artan bir baskı oluştururlar.</a:t>
            </a:r>
          </a:p>
        </p:txBody>
      </p:sp>
    </p:spTree>
    <p:extLst>
      <p:ext uri="{BB962C8B-B14F-4D97-AF65-F5344CB8AC3E}">
        <p14:creationId xmlns:p14="http://schemas.microsoft.com/office/powerpoint/2010/main" val="130902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3952" y="337788"/>
            <a:ext cx="10941803" cy="6264490"/>
          </a:xfrm>
        </p:spPr>
        <p:txBody>
          <a:bodyPr>
            <a:noAutofit/>
          </a:bodyPr>
          <a:lstStyle/>
          <a:p>
            <a:pPr marL="0" indent="0">
              <a:buNone/>
            </a:pPr>
            <a:r>
              <a:rPr lang="tr-TR" sz="2400" b="1" dirty="0">
                <a:solidFill>
                  <a:srgbClr val="000000"/>
                </a:solidFill>
                <a:latin typeface="Times New Roman" panose="02020603050405020304" pitchFamily="18" charset="0"/>
              </a:rPr>
              <a:t>TEDBİRLER </a:t>
            </a:r>
            <a:endParaRPr lang="tr-TR" sz="2400" dirty="0">
              <a:solidFill>
                <a:srgbClr val="000000"/>
              </a:solidFill>
              <a:latin typeface="Times New Roman" panose="02020603050405020304" pitchFamily="18" charset="0"/>
            </a:endParaRPr>
          </a:p>
          <a:p>
            <a:pPr marL="0" indent="0">
              <a:buNone/>
            </a:pPr>
            <a:r>
              <a:rPr lang="tr-TR" sz="2400" b="1" dirty="0" smtClean="0">
                <a:solidFill>
                  <a:srgbClr val="000000"/>
                </a:solidFill>
                <a:latin typeface="Times New Roman" panose="02020603050405020304" pitchFamily="18" charset="0"/>
              </a:rPr>
              <a:t>a) Kuraklık </a:t>
            </a:r>
            <a:r>
              <a:rPr lang="tr-TR" sz="2400" b="1" dirty="0">
                <a:solidFill>
                  <a:srgbClr val="000000"/>
                </a:solidFill>
                <a:latin typeface="Times New Roman" panose="02020603050405020304" pitchFamily="18" charset="0"/>
              </a:rPr>
              <a:t>Öncesi Yapılması Gereken Çalışmalar </a:t>
            </a:r>
            <a:endParaRPr lang="tr-TR" sz="2400" dirty="0">
              <a:solidFill>
                <a:srgbClr val="000000"/>
              </a:solidFill>
              <a:latin typeface="Times New Roman" panose="02020603050405020304" pitchFamily="18" charset="0"/>
            </a:endParaRPr>
          </a:p>
          <a:p>
            <a:pPr algn="just"/>
            <a:r>
              <a:rPr lang="tr-TR" sz="2400" dirty="0" smtClean="0">
                <a:solidFill>
                  <a:srgbClr val="000000"/>
                </a:solidFill>
                <a:latin typeface="Times New Roman" panose="02020603050405020304" pitchFamily="18" charset="0"/>
              </a:rPr>
              <a:t>Kuraklık </a:t>
            </a:r>
            <a:r>
              <a:rPr lang="tr-TR" sz="2400" dirty="0">
                <a:solidFill>
                  <a:srgbClr val="000000"/>
                </a:solidFill>
                <a:latin typeface="Times New Roman" panose="02020603050405020304" pitchFamily="18" charset="0"/>
              </a:rPr>
              <a:t>yönetimini sağlamak maksadıyla kurumsal ve teknik kapasiteye yönelik temel </a:t>
            </a:r>
            <a:r>
              <a:rPr lang="tr-TR" sz="2400" dirty="0" smtClean="0">
                <a:solidFill>
                  <a:srgbClr val="000000"/>
                </a:solidFill>
                <a:latin typeface="Times New Roman" panose="02020603050405020304" pitchFamily="18" charset="0"/>
              </a:rPr>
              <a:t>ihtiyaçların </a:t>
            </a:r>
            <a:r>
              <a:rPr lang="tr-TR" sz="2400" dirty="0">
                <a:solidFill>
                  <a:srgbClr val="000000"/>
                </a:solidFill>
                <a:latin typeface="Times New Roman" panose="02020603050405020304" pitchFamily="18" charset="0"/>
              </a:rPr>
              <a:t>belirlenmesi, </a:t>
            </a:r>
          </a:p>
          <a:p>
            <a:pPr algn="just"/>
            <a:r>
              <a:rPr lang="tr-TR" sz="2400" dirty="0" smtClean="0">
                <a:solidFill>
                  <a:srgbClr val="000000"/>
                </a:solidFill>
                <a:latin typeface="Times New Roman" panose="02020603050405020304" pitchFamily="18" charset="0"/>
              </a:rPr>
              <a:t>Nehir </a:t>
            </a:r>
            <a:r>
              <a:rPr lang="tr-TR" sz="2400" dirty="0">
                <a:solidFill>
                  <a:srgbClr val="000000"/>
                </a:solidFill>
                <a:latin typeface="Times New Roman" panose="02020603050405020304" pitchFamily="18" charset="0"/>
              </a:rPr>
              <a:t>havzasının karakteristikleri ve arazi kullanımı dikkate alınarak kuraklık şiddetinin belirlenmesinde kullanılacak kuraklık indisi ve göstergelerinin belirlenmesi, </a:t>
            </a:r>
          </a:p>
          <a:p>
            <a:pPr algn="just"/>
            <a:r>
              <a:rPr lang="tr-TR" sz="2400" dirty="0" smtClean="0">
                <a:solidFill>
                  <a:srgbClr val="000000"/>
                </a:solidFill>
                <a:latin typeface="Times New Roman" panose="02020603050405020304" pitchFamily="18" charset="0"/>
              </a:rPr>
              <a:t>Kuraklık </a:t>
            </a:r>
            <a:r>
              <a:rPr lang="tr-TR" sz="2400" dirty="0">
                <a:solidFill>
                  <a:srgbClr val="000000"/>
                </a:solidFill>
                <a:latin typeface="Times New Roman" panose="02020603050405020304" pitchFamily="18" charset="0"/>
              </a:rPr>
              <a:t>tahmin ve erken uyarı sistemlerinin oluşturulması, </a:t>
            </a:r>
          </a:p>
          <a:p>
            <a:pPr algn="just"/>
            <a:r>
              <a:rPr lang="tr-TR" sz="2400" dirty="0" smtClean="0">
                <a:solidFill>
                  <a:srgbClr val="000000"/>
                </a:solidFill>
                <a:latin typeface="Times New Roman" panose="02020603050405020304" pitchFamily="18" charset="0"/>
              </a:rPr>
              <a:t>Her </a:t>
            </a:r>
            <a:r>
              <a:rPr lang="tr-TR" sz="2400" dirty="0">
                <a:solidFill>
                  <a:srgbClr val="000000"/>
                </a:solidFill>
                <a:latin typeface="Times New Roman" panose="02020603050405020304" pitchFamily="18" charset="0"/>
              </a:rPr>
              <a:t>havza için kuraklık haritaları ve kuraklık yönetim planlarının hazırlanması veya geliştirilmesi, </a:t>
            </a:r>
          </a:p>
          <a:p>
            <a:pPr algn="just"/>
            <a:r>
              <a:rPr lang="tr-TR" sz="2400" dirty="0" smtClean="0">
                <a:solidFill>
                  <a:srgbClr val="000000"/>
                </a:solidFill>
                <a:latin typeface="Times New Roman" panose="02020603050405020304" pitchFamily="18" charset="0"/>
              </a:rPr>
              <a:t>Havza </a:t>
            </a:r>
            <a:r>
              <a:rPr lang="tr-TR" sz="2400" dirty="0">
                <a:solidFill>
                  <a:srgbClr val="000000"/>
                </a:solidFill>
                <a:latin typeface="Times New Roman" panose="02020603050405020304" pitchFamily="18" charset="0"/>
              </a:rPr>
              <a:t>ölçeğinde kuraklık yönetiminin yapılanmasını düzenleyen yasal mevzuatın hazırlanması ve geliştirilmesi, </a:t>
            </a:r>
          </a:p>
          <a:p>
            <a:pPr algn="just"/>
            <a:r>
              <a:rPr lang="tr-TR" sz="2400" dirty="0" smtClean="0">
                <a:solidFill>
                  <a:srgbClr val="000000"/>
                </a:solidFill>
                <a:latin typeface="Times New Roman" panose="02020603050405020304" pitchFamily="18" charset="0"/>
              </a:rPr>
              <a:t>Kuraklık </a:t>
            </a:r>
            <a:r>
              <a:rPr lang="tr-TR" sz="2400" dirty="0">
                <a:solidFill>
                  <a:srgbClr val="000000"/>
                </a:solidFill>
                <a:latin typeface="Times New Roman" panose="02020603050405020304" pitchFamily="18" charset="0"/>
              </a:rPr>
              <a:t>envanterinin oluşturulması ve geliştirilmesi, </a:t>
            </a:r>
          </a:p>
          <a:p>
            <a:pPr algn="just"/>
            <a:r>
              <a:rPr lang="tr-TR" sz="2400" dirty="0" smtClean="0">
                <a:solidFill>
                  <a:srgbClr val="000000"/>
                </a:solidFill>
                <a:latin typeface="Times New Roman" panose="02020603050405020304" pitchFamily="18" charset="0"/>
              </a:rPr>
              <a:t>Nehir </a:t>
            </a:r>
            <a:r>
              <a:rPr lang="tr-TR" sz="2400" dirty="0">
                <a:solidFill>
                  <a:srgbClr val="000000"/>
                </a:solidFill>
                <a:latin typeface="Times New Roman" panose="02020603050405020304" pitchFamily="18" charset="0"/>
              </a:rPr>
              <a:t>havzası içinde çeşitli alan kullanımlarını öngören fiziki planların hazırlanması veya geliştirilmesinde kuraklık etkilerinin dikkate alınması, </a:t>
            </a:r>
          </a:p>
          <a:p>
            <a:pPr marL="0" indent="0" algn="just">
              <a:buNone/>
            </a:pPr>
            <a:endParaRPr lang="tr-TR" sz="2400" dirty="0"/>
          </a:p>
        </p:txBody>
      </p:sp>
    </p:spTree>
    <p:extLst>
      <p:ext uri="{BB962C8B-B14F-4D97-AF65-F5344CB8AC3E}">
        <p14:creationId xmlns:p14="http://schemas.microsoft.com/office/powerpoint/2010/main" val="1727229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705" y="787238"/>
            <a:ext cx="10515600" cy="5319094"/>
          </a:xfrm>
        </p:spPr>
        <p:txBody>
          <a:bodyPr>
            <a:normAutofit fontScale="77500" lnSpcReduction="20000"/>
          </a:bodyPr>
          <a:lstStyle/>
          <a:p>
            <a:endParaRPr lang="tr-TR" sz="3200" b="0" i="0" u="none" strike="noStrike" baseline="0" dirty="0" smtClean="0">
              <a:solidFill>
                <a:srgbClr val="000000"/>
              </a:solidFill>
              <a:latin typeface="Times New Roman" panose="02020603050405020304" pitchFamily="18" charset="0"/>
            </a:endParaRPr>
          </a:p>
          <a:p>
            <a:pPr algn="just"/>
            <a:r>
              <a:rPr lang="tr-TR" sz="3400" dirty="0">
                <a:solidFill>
                  <a:srgbClr val="000000"/>
                </a:solidFill>
                <a:latin typeface="Times New Roman" panose="02020603050405020304" pitchFamily="18" charset="0"/>
              </a:rPr>
              <a:t>Muhtemel kuraklık olaylarının sektörlere olumsuz etkisini en aza indirecek önlemlerin geliştirilmesi, </a:t>
            </a:r>
          </a:p>
          <a:p>
            <a:pPr algn="just"/>
            <a:r>
              <a:rPr lang="tr-TR" sz="3400" dirty="0" smtClean="0">
                <a:solidFill>
                  <a:srgbClr val="000000"/>
                </a:solidFill>
                <a:latin typeface="Times New Roman" panose="02020603050405020304" pitchFamily="18" charset="0"/>
              </a:rPr>
              <a:t>Tarımsal </a:t>
            </a:r>
            <a:r>
              <a:rPr lang="tr-TR" sz="3400" dirty="0">
                <a:solidFill>
                  <a:srgbClr val="000000"/>
                </a:solidFill>
                <a:latin typeface="Times New Roman" panose="02020603050405020304" pitchFamily="18" charset="0"/>
              </a:rPr>
              <a:t>ürün verimi sigorta sisteminin hazırlanması ve geliştirilmesi, </a:t>
            </a:r>
          </a:p>
          <a:p>
            <a:pPr algn="just"/>
            <a:r>
              <a:rPr lang="tr-TR" sz="3400" dirty="0" smtClean="0">
                <a:solidFill>
                  <a:srgbClr val="000000"/>
                </a:solidFill>
                <a:latin typeface="Times New Roman" panose="02020603050405020304" pitchFamily="18" charset="0"/>
              </a:rPr>
              <a:t>Kuraklık </a:t>
            </a:r>
            <a:r>
              <a:rPr lang="tr-TR" sz="3400" dirty="0">
                <a:solidFill>
                  <a:srgbClr val="000000"/>
                </a:solidFill>
                <a:latin typeface="Times New Roman" panose="02020603050405020304" pitchFamily="18" charset="0"/>
              </a:rPr>
              <a:t>yönetiminin her aşamasında görev alan ilgili personelin ve halkın eğitimi, bilgilendirilmesi ve halkın katılımının sağlanması, </a:t>
            </a:r>
          </a:p>
          <a:p>
            <a:pPr algn="just"/>
            <a:r>
              <a:rPr lang="tr-TR" sz="3400" dirty="0" smtClean="0">
                <a:solidFill>
                  <a:srgbClr val="000000"/>
                </a:solidFill>
                <a:latin typeface="Times New Roman" panose="02020603050405020304" pitchFamily="18" charset="0"/>
              </a:rPr>
              <a:t>Suyun </a:t>
            </a:r>
            <a:r>
              <a:rPr lang="tr-TR" sz="3400" dirty="0">
                <a:solidFill>
                  <a:srgbClr val="000000"/>
                </a:solidFill>
                <a:latin typeface="Times New Roman" panose="02020603050405020304" pitchFamily="18" charset="0"/>
              </a:rPr>
              <a:t>tasarruflu kullanılmasına yönelik eğitim faaliyetlerinin yapılması, </a:t>
            </a:r>
          </a:p>
          <a:p>
            <a:pPr algn="just"/>
            <a:r>
              <a:rPr lang="tr-TR" sz="3400" dirty="0" smtClean="0">
                <a:solidFill>
                  <a:srgbClr val="000000"/>
                </a:solidFill>
                <a:latin typeface="Times New Roman" panose="02020603050405020304" pitchFamily="18" charset="0"/>
              </a:rPr>
              <a:t>Su </a:t>
            </a:r>
            <a:r>
              <a:rPr lang="tr-TR" sz="3400" dirty="0">
                <a:solidFill>
                  <a:srgbClr val="000000"/>
                </a:solidFill>
                <a:latin typeface="Times New Roman" panose="02020603050405020304" pitchFamily="18" charset="0"/>
              </a:rPr>
              <a:t>fiyatlandırma ve </a:t>
            </a:r>
            <a:r>
              <a:rPr lang="tr-TR" sz="3400" dirty="0" err="1">
                <a:solidFill>
                  <a:srgbClr val="000000"/>
                </a:solidFill>
                <a:latin typeface="Times New Roman" panose="02020603050405020304" pitchFamily="18" charset="0"/>
              </a:rPr>
              <a:t>önceliklendirme</a:t>
            </a:r>
            <a:r>
              <a:rPr lang="tr-TR" sz="3400" dirty="0">
                <a:solidFill>
                  <a:srgbClr val="000000"/>
                </a:solidFill>
                <a:latin typeface="Times New Roman" panose="02020603050405020304" pitchFamily="18" charset="0"/>
              </a:rPr>
              <a:t> politikalarının, kuraklık durumunda oluşması beklenen su arzı ve talebi arasındaki dengesizliğin düzenlenmesi amacıyla geliştirilmesi, </a:t>
            </a:r>
          </a:p>
          <a:p>
            <a:pPr algn="just"/>
            <a:r>
              <a:rPr lang="tr-TR" sz="3400" dirty="0" smtClean="0">
                <a:solidFill>
                  <a:srgbClr val="000000"/>
                </a:solidFill>
                <a:latin typeface="Times New Roman" panose="02020603050405020304" pitchFamily="18" charset="0"/>
              </a:rPr>
              <a:t>Kuraklık </a:t>
            </a:r>
            <a:r>
              <a:rPr lang="tr-TR" sz="3400" dirty="0">
                <a:solidFill>
                  <a:srgbClr val="000000"/>
                </a:solidFill>
                <a:latin typeface="Times New Roman" panose="02020603050405020304" pitchFamily="18" charset="0"/>
              </a:rPr>
              <a:t>esnasında uygulanmak üzere kurum ve kuruluşlara ait acil eylem planlarının hazırlanması, </a:t>
            </a:r>
          </a:p>
          <a:p>
            <a:pPr algn="just"/>
            <a:r>
              <a:rPr lang="tr-TR" sz="3400" dirty="0" smtClean="0">
                <a:solidFill>
                  <a:srgbClr val="000000"/>
                </a:solidFill>
                <a:latin typeface="Times New Roman" panose="02020603050405020304" pitchFamily="18" charset="0"/>
              </a:rPr>
              <a:t>Havzalar </a:t>
            </a:r>
            <a:r>
              <a:rPr lang="tr-TR" sz="3400" dirty="0">
                <a:solidFill>
                  <a:srgbClr val="000000"/>
                </a:solidFill>
                <a:latin typeface="Times New Roman" panose="02020603050405020304" pitchFamily="18" charset="0"/>
              </a:rPr>
              <a:t>arası su transferi projelerinin hazırlanması aşamasında havzada yaşanmış kuraklıkların göz önünde bulundurulması, </a:t>
            </a:r>
          </a:p>
          <a:p>
            <a:pPr algn="just"/>
            <a:r>
              <a:rPr lang="tr-TR" sz="3400" dirty="0" smtClean="0">
                <a:solidFill>
                  <a:srgbClr val="000000"/>
                </a:solidFill>
                <a:latin typeface="Times New Roman" panose="02020603050405020304" pitchFamily="18" charset="0"/>
              </a:rPr>
              <a:t>Hidrolojik </a:t>
            </a:r>
            <a:r>
              <a:rPr lang="tr-TR" sz="3400" dirty="0">
                <a:solidFill>
                  <a:srgbClr val="000000"/>
                </a:solidFill>
                <a:latin typeface="Times New Roman" panose="02020603050405020304" pitchFamily="18" charset="0"/>
              </a:rPr>
              <a:t>izleme istasyonlarının, tahmin ve izleme sistemlerinin kurulması, </a:t>
            </a:r>
          </a:p>
          <a:p>
            <a:pPr algn="just"/>
            <a:endParaRPr lang="tr-TR" dirty="0"/>
          </a:p>
        </p:txBody>
      </p:sp>
    </p:spTree>
    <p:extLst>
      <p:ext uri="{BB962C8B-B14F-4D97-AF65-F5344CB8AC3E}">
        <p14:creationId xmlns:p14="http://schemas.microsoft.com/office/powerpoint/2010/main" val="657407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7458" y="539264"/>
            <a:ext cx="11484244" cy="5799542"/>
          </a:xfrm>
        </p:spPr>
        <p:txBody>
          <a:bodyPr>
            <a:normAutofit fontScale="92500" lnSpcReduction="20000"/>
          </a:bodyPr>
          <a:lstStyle/>
          <a:p>
            <a:pPr algn="just"/>
            <a:r>
              <a:rPr lang="tr-TR" dirty="0" smtClean="0">
                <a:solidFill>
                  <a:srgbClr val="000000"/>
                </a:solidFill>
                <a:latin typeface="Times New Roman" panose="02020603050405020304" pitchFamily="18" charset="0"/>
              </a:rPr>
              <a:t>Yağmur </a:t>
            </a:r>
            <a:r>
              <a:rPr lang="tr-TR" dirty="0">
                <a:solidFill>
                  <a:srgbClr val="000000"/>
                </a:solidFill>
                <a:latin typeface="Times New Roman" panose="02020603050405020304" pitchFamily="18" charset="0"/>
              </a:rPr>
              <a:t>suyu hasadı ve gri su kullanımının teşviki ve yaygınlaştırılması, </a:t>
            </a:r>
          </a:p>
          <a:p>
            <a:pPr algn="just"/>
            <a:r>
              <a:rPr lang="tr-TR" dirty="0" smtClean="0">
                <a:solidFill>
                  <a:srgbClr val="000000"/>
                </a:solidFill>
                <a:latin typeface="Times New Roman" panose="02020603050405020304" pitchFamily="18" charset="0"/>
              </a:rPr>
              <a:t>Tarımsal </a:t>
            </a:r>
            <a:r>
              <a:rPr lang="tr-TR" dirty="0">
                <a:solidFill>
                  <a:srgbClr val="000000"/>
                </a:solidFill>
                <a:latin typeface="Times New Roman" panose="02020603050405020304" pitchFamily="18" charset="0"/>
              </a:rPr>
              <a:t>sulama sistemlerinde su tasarrufu sağlayan modern sulama sistemlerine geçilmesi, </a:t>
            </a:r>
          </a:p>
          <a:p>
            <a:pPr algn="just"/>
            <a:r>
              <a:rPr lang="tr-TR" dirty="0" smtClean="0">
                <a:solidFill>
                  <a:srgbClr val="000000"/>
                </a:solidFill>
                <a:latin typeface="Times New Roman" panose="02020603050405020304" pitchFamily="18" charset="0"/>
              </a:rPr>
              <a:t>Havzalarda </a:t>
            </a:r>
            <a:r>
              <a:rPr lang="tr-TR" dirty="0">
                <a:solidFill>
                  <a:srgbClr val="000000"/>
                </a:solidFill>
                <a:latin typeface="Times New Roman" panose="02020603050405020304" pitchFamily="18" charset="0"/>
              </a:rPr>
              <a:t>yeraltı suyu seviyelerini izlemek için yeterli sayıda rasat kuyularının açılması, </a:t>
            </a:r>
          </a:p>
          <a:p>
            <a:pPr algn="just"/>
            <a:r>
              <a:rPr lang="tr-TR" dirty="0" smtClean="0">
                <a:solidFill>
                  <a:srgbClr val="000000"/>
                </a:solidFill>
                <a:latin typeface="Times New Roman" panose="02020603050405020304" pitchFamily="18" charset="0"/>
              </a:rPr>
              <a:t>Daha </a:t>
            </a:r>
            <a:r>
              <a:rPr lang="tr-TR" dirty="0">
                <a:solidFill>
                  <a:srgbClr val="000000"/>
                </a:solidFill>
                <a:latin typeface="Times New Roman" panose="02020603050405020304" pitchFamily="18" charset="0"/>
              </a:rPr>
              <a:t>az su tüketen bitki türlerinin teşvik edilmesi, </a:t>
            </a:r>
          </a:p>
          <a:p>
            <a:pPr algn="just"/>
            <a:r>
              <a:rPr lang="tr-TR" dirty="0" smtClean="0">
                <a:solidFill>
                  <a:srgbClr val="000000"/>
                </a:solidFill>
                <a:latin typeface="Times New Roman" panose="02020603050405020304" pitchFamily="18" charset="0"/>
              </a:rPr>
              <a:t>Havzaya </a:t>
            </a:r>
            <a:r>
              <a:rPr lang="tr-TR" dirty="0">
                <a:solidFill>
                  <a:srgbClr val="000000"/>
                </a:solidFill>
                <a:latin typeface="Times New Roman" panose="02020603050405020304" pitchFamily="18" charset="0"/>
              </a:rPr>
              <a:t>uygun bitki deseni seçiminin sağlanması, </a:t>
            </a:r>
          </a:p>
          <a:p>
            <a:pPr algn="just"/>
            <a:r>
              <a:rPr lang="tr-TR" dirty="0" smtClean="0">
                <a:solidFill>
                  <a:srgbClr val="000000"/>
                </a:solidFill>
                <a:latin typeface="Times New Roman" panose="02020603050405020304" pitchFamily="18" charset="0"/>
              </a:rPr>
              <a:t>Arıtma </a:t>
            </a:r>
            <a:r>
              <a:rPr lang="tr-TR" dirty="0">
                <a:solidFill>
                  <a:srgbClr val="000000"/>
                </a:solidFill>
                <a:latin typeface="Times New Roman" panose="02020603050405020304" pitchFamily="18" charset="0"/>
              </a:rPr>
              <a:t>tesislerinin sayısının arttırılması, işletilmesinin verimli şekilde sağlanması ve </a:t>
            </a:r>
            <a:r>
              <a:rPr lang="tr-TR" dirty="0" err="1">
                <a:solidFill>
                  <a:srgbClr val="000000"/>
                </a:solidFill>
                <a:latin typeface="Times New Roman" panose="02020603050405020304" pitchFamily="18" charset="0"/>
              </a:rPr>
              <a:t>atıksuyun</a:t>
            </a:r>
            <a:r>
              <a:rPr lang="tr-TR" dirty="0">
                <a:solidFill>
                  <a:srgbClr val="000000"/>
                </a:solidFill>
                <a:latin typeface="Times New Roman" panose="02020603050405020304" pitchFamily="18" charset="0"/>
              </a:rPr>
              <a:t> geri kazanılması, </a:t>
            </a:r>
          </a:p>
          <a:p>
            <a:pPr algn="just"/>
            <a:r>
              <a:rPr lang="tr-TR" dirty="0" smtClean="0">
                <a:solidFill>
                  <a:srgbClr val="000000"/>
                </a:solidFill>
                <a:latin typeface="Times New Roman" panose="02020603050405020304" pitchFamily="18" charset="0"/>
              </a:rPr>
              <a:t>Konvansiyonel </a:t>
            </a:r>
            <a:r>
              <a:rPr lang="tr-TR" dirty="0">
                <a:solidFill>
                  <a:srgbClr val="000000"/>
                </a:solidFill>
                <a:latin typeface="Times New Roman" panose="02020603050405020304" pitchFamily="18" charset="0"/>
              </a:rPr>
              <a:t>yöntemlerle arıtılmış </a:t>
            </a:r>
            <a:r>
              <a:rPr lang="tr-TR" dirty="0" err="1">
                <a:solidFill>
                  <a:srgbClr val="000000"/>
                </a:solidFill>
                <a:latin typeface="Times New Roman" panose="02020603050405020304" pitchFamily="18" charset="0"/>
              </a:rPr>
              <a:t>atıksuların</a:t>
            </a:r>
            <a:r>
              <a:rPr lang="tr-TR" dirty="0">
                <a:solidFill>
                  <a:srgbClr val="000000"/>
                </a:solidFill>
                <a:latin typeface="Times New Roman" panose="02020603050405020304" pitchFamily="18" charset="0"/>
              </a:rPr>
              <a:t> ileri arıtım sistemlerinden geçirilerek sulama maksatlı kullanılmasının yaygınlaştırılması ve arıtma tesislerinin modernizasyonu, </a:t>
            </a:r>
          </a:p>
          <a:p>
            <a:pPr algn="just"/>
            <a:r>
              <a:rPr lang="tr-TR" dirty="0" smtClean="0">
                <a:solidFill>
                  <a:srgbClr val="000000"/>
                </a:solidFill>
                <a:latin typeface="Times New Roman" panose="02020603050405020304" pitchFamily="18" charset="0"/>
              </a:rPr>
              <a:t>Tarımsal </a:t>
            </a:r>
            <a:r>
              <a:rPr lang="tr-TR" dirty="0">
                <a:solidFill>
                  <a:srgbClr val="000000"/>
                </a:solidFill>
                <a:latin typeface="Times New Roman" panose="02020603050405020304" pitchFamily="18" charset="0"/>
              </a:rPr>
              <a:t>Kuraklıkla Mücadele Stratejisi ve Eylem Planı’nda yer alan çalışmaların yürütülmesi, </a:t>
            </a:r>
          </a:p>
          <a:p>
            <a:pPr algn="just"/>
            <a:r>
              <a:rPr lang="tr-TR" dirty="0" smtClean="0">
                <a:solidFill>
                  <a:srgbClr val="000000"/>
                </a:solidFill>
                <a:latin typeface="Times New Roman" panose="02020603050405020304" pitchFamily="18" charset="0"/>
              </a:rPr>
              <a:t>Su </a:t>
            </a:r>
            <a:r>
              <a:rPr lang="tr-TR" dirty="0">
                <a:solidFill>
                  <a:srgbClr val="000000"/>
                </a:solidFill>
                <a:latin typeface="Times New Roman" panose="02020603050405020304" pitchFamily="18" charset="0"/>
              </a:rPr>
              <a:t>iletim ve dağıtım sistemlerinde kayıp ve kaçakların mümkünse önlenmesi veya azaltılması, </a:t>
            </a:r>
          </a:p>
          <a:p>
            <a:endParaRPr lang="tr-TR" dirty="0"/>
          </a:p>
        </p:txBody>
      </p:sp>
    </p:spTree>
    <p:extLst>
      <p:ext uri="{BB962C8B-B14F-4D97-AF65-F5344CB8AC3E}">
        <p14:creationId xmlns:p14="http://schemas.microsoft.com/office/powerpoint/2010/main" val="69918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701" y="756242"/>
            <a:ext cx="10515600" cy="4351338"/>
          </a:xfrm>
        </p:spPr>
        <p:txBody>
          <a:bodyPr/>
          <a:lstStyle/>
          <a:p>
            <a:endParaRPr lang="tr-TR" sz="3200" b="0" i="0" u="none" strike="noStrike" baseline="0" dirty="0" smtClean="0">
              <a:solidFill>
                <a:srgbClr val="000000"/>
              </a:solidFill>
              <a:latin typeface="Times New Roman" panose="02020603050405020304" pitchFamily="18" charset="0"/>
            </a:endParaRPr>
          </a:p>
          <a:p>
            <a:pPr algn="just"/>
            <a:r>
              <a:rPr lang="tr-TR" dirty="0">
                <a:solidFill>
                  <a:srgbClr val="000000"/>
                </a:solidFill>
                <a:latin typeface="Times New Roman" panose="02020603050405020304" pitchFamily="18" charset="0"/>
              </a:rPr>
              <a:t>Kaliteli ve yeterli miktarda içme suyu temininin sağlanması, </a:t>
            </a:r>
          </a:p>
          <a:p>
            <a:pPr algn="just"/>
            <a:r>
              <a:rPr lang="tr-TR" dirty="0" smtClean="0">
                <a:solidFill>
                  <a:srgbClr val="000000"/>
                </a:solidFill>
                <a:latin typeface="Times New Roman" panose="02020603050405020304" pitchFamily="18" charset="0"/>
              </a:rPr>
              <a:t>Su </a:t>
            </a:r>
            <a:r>
              <a:rPr lang="tr-TR" dirty="0">
                <a:solidFill>
                  <a:srgbClr val="000000"/>
                </a:solidFill>
                <a:latin typeface="Times New Roman" panose="02020603050405020304" pitchFamily="18" charset="0"/>
              </a:rPr>
              <a:t>temin ve depolama tesislerinin kurak dönemlerde kullanılmak üzere mevcut durumu ile ilgili çalışmaların yapılması, </a:t>
            </a:r>
          </a:p>
          <a:p>
            <a:pPr algn="just"/>
            <a:r>
              <a:rPr lang="tr-TR" dirty="0" smtClean="0">
                <a:solidFill>
                  <a:srgbClr val="000000"/>
                </a:solidFill>
                <a:latin typeface="Times New Roman" panose="02020603050405020304" pitchFamily="18" charset="0"/>
              </a:rPr>
              <a:t>Orta </a:t>
            </a:r>
            <a:r>
              <a:rPr lang="tr-TR" dirty="0">
                <a:solidFill>
                  <a:srgbClr val="000000"/>
                </a:solidFill>
                <a:latin typeface="Times New Roman" panose="02020603050405020304" pitchFamily="18" charset="0"/>
              </a:rPr>
              <a:t>ve uzun vadeli tahmin kapasitesinin geliştirilmesi ve benzeri çalışmaların yapılması, </a:t>
            </a:r>
          </a:p>
          <a:p>
            <a:pPr algn="just"/>
            <a:r>
              <a:rPr lang="tr-TR" dirty="0" smtClean="0">
                <a:solidFill>
                  <a:srgbClr val="000000"/>
                </a:solidFill>
                <a:latin typeface="Times New Roman" panose="02020603050405020304" pitchFamily="18" charset="0"/>
              </a:rPr>
              <a:t>Hayvan </a:t>
            </a:r>
            <a:r>
              <a:rPr lang="tr-TR" dirty="0">
                <a:solidFill>
                  <a:srgbClr val="000000"/>
                </a:solidFill>
                <a:latin typeface="Times New Roman" panose="02020603050405020304" pitchFamily="18" charset="0"/>
              </a:rPr>
              <a:t>içme suyu göletlerinin arttırılması, </a:t>
            </a:r>
          </a:p>
          <a:p>
            <a:pPr algn="just"/>
            <a:r>
              <a:rPr lang="tr-TR" dirty="0" smtClean="0">
                <a:solidFill>
                  <a:srgbClr val="000000"/>
                </a:solidFill>
                <a:latin typeface="Times New Roman" panose="02020603050405020304" pitchFamily="18" charset="0"/>
              </a:rPr>
              <a:t>Tarımsal </a:t>
            </a:r>
            <a:r>
              <a:rPr lang="tr-TR" dirty="0">
                <a:solidFill>
                  <a:srgbClr val="000000"/>
                </a:solidFill>
                <a:latin typeface="Times New Roman" panose="02020603050405020304" pitchFamily="18" charset="0"/>
              </a:rPr>
              <a:t>sulama aboneliklerine ilişkin şartların disipline edilmesi. </a:t>
            </a:r>
          </a:p>
          <a:p>
            <a:endParaRPr lang="tr-TR" dirty="0"/>
          </a:p>
        </p:txBody>
      </p:sp>
    </p:spTree>
    <p:extLst>
      <p:ext uri="{BB962C8B-B14F-4D97-AF65-F5344CB8AC3E}">
        <p14:creationId xmlns:p14="http://schemas.microsoft.com/office/powerpoint/2010/main" val="13772925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1005</Words>
  <Application>Microsoft Office PowerPoint</Application>
  <PresentationFormat>Geniş ekran</PresentationFormat>
  <Paragraphs>62</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Calibri Light</vt:lpstr>
      <vt:lpstr>Segoe UI Black</vt:lpstr>
      <vt:lpstr>Times New Roman</vt:lpstr>
      <vt:lpstr>Office Teması</vt:lpstr>
      <vt:lpstr>TARIMSAL KURAKLIK YÖNETİMİ 7. Kuraklığın etkileri, Kuraklığın etkilerinin azaltılması veya önlenmesi için alınacak tedbirler  Prof.Dr.Belgin ÇAKMAK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TARIMSAL KURAKLIK YÖNETİMİ 7. Kuraklığın etkileri, Kuraklığın etkilerinin azaltılması veya önlenmesi için alınacak tedbirler  Prof.Dr.Belgin ÇAKMAK </dc:title>
  <dc:creator>Belgin</dc:creator>
  <cp:lastModifiedBy>Belgin</cp:lastModifiedBy>
  <cp:revision>9</cp:revision>
  <dcterms:created xsi:type="dcterms:W3CDTF">2022-03-10T07:38:22Z</dcterms:created>
  <dcterms:modified xsi:type="dcterms:W3CDTF">2022-03-10T09:00:24Z</dcterms:modified>
</cp:coreProperties>
</file>