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9715CFF-64C7-41BC-8A79-EEC3D9D78DD3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7C97B80-9DA4-440C-9FC3-9489B94A8D5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357982"/>
          </a:xfrm>
        </p:spPr>
        <p:txBody>
          <a:bodyPr/>
          <a:lstStyle/>
          <a:p>
            <a:r>
              <a:rPr lang="tr-TR" b="1" dirty="0"/>
              <a:t>UYGULAMADA KULLANILAN </a:t>
            </a:r>
            <a:r>
              <a:rPr lang="tr-TR" b="1" dirty="0" smtClean="0"/>
              <a:t>MALZEMELER</a:t>
            </a:r>
            <a:r>
              <a:rPr lang="tr-TR" dirty="0" smtClean="0"/>
              <a:t>:</a:t>
            </a:r>
          </a:p>
          <a:p>
            <a:r>
              <a:rPr lang="tr-TR" sz="2800" dirty="0" smtClean="0"/>
              <a:t>Polietilen </a:t>
            </a:r>
            <a:r>
              <a:rPr lang="tr-TR" sz="2800" dirty="0"/>
              <a:t>kilitli poşet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paslanmaz </a:t>
            </a:r>
            <a:r>
              <a:rPr lang="tr-TR" sz="2800" dirty="0"/>
              <a:t>çelik kap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sodyum </a:t>
            </a:r>
            <a:r>
              <a:rPr lang="tr-TR" sz="2800" dirty="0"/>
              <a:t>sülfit,sodyum hidroksit, saf su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hassas terazi, </a:t>
            </a:r>
            <a:endParaRPr lang="tr-TR" sz="2800" dirty="0" smtClean="0"/>
          </a:p>
          <a:p>
            <a:r>
              <a:rPr lang="tr-TR" sz="2800" dirty="0" err="1" smtClean="0"/>
              <a:t>Ph</a:t>
            </a:r>
            <a:r>
              <a:rPr lang="tr-TR" sz="2800" dirty="0" smtClean="0"/>
              <a:t> </a:t>
            </a:r>
            <a:r>
              <a:rPr lang="tr-TR" sz="2800" dirty="0"/>
              <a:t>kartı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beher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ısıtıcı, </a:t>
            </a:r>
            <a:endParaRPr lang="tr-TR" sz="2800" dirty="0" smtClean="0"/>
          </a:p>
          <a:p>
            <a:r>
              <a:rPr lang="tr-TR" sz="2800" dirty="0" smtClean="0"/>
              <a:t>cam </a:t>
            </a:r>
            <a:r>
              <a:rPr lang="tr-TR" sz="2800" dirty="0"/>
              <a:t>karıştırıcı çubuk, </a:t>
            </a:r>
            <a:endParaRPr lang="tr-TR" sz="2800" dirty="0" smtClean="0"/>
          </a:p>
          <a:p>
            <a:r>
              <a:rPr lang="tr-TR" sz="2800" dirty="0" smtClean="0"/>
              <a:t>eldiven</a:t>
            </a:r>
            <a:r>
              <a:rPr lang="tr-TR" sz="2800" dirty="0"/>
              <a:t>, maske, </a:t>
            </a:r>
            <a:endParaRPr lang="tr-TR" sz="2800" dirty="0" smtClean="0"/>
          </a:p>
          <a:p>
            <a:r>
              <a:rPr lang="tr-TR" sz="2800" dirty="0" smtClean="0"/>
              <a:t>polietilen </a:t>
            </a:r>
            <a:r>
              <a:rPr lang="tr-TR" sz="2800" dirty="0"/>
              <a:t>poşetleri delmek için iğne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643710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tr-TR" sz="2000" b="1" dirty="0"/>
              <a:t>HAZIRLIK VE ALKALİN SÜLFİT UYGULANMASININ İLK AŞAMASI: </a:t>
            </a:r>
            <a:endParaRPr lang="tr-TR" sz="2000" b="1" dirty="0" smtClean="0"/>
          </a:p>
          <a:p>
            <a:pPr lvl="0" algn="just">
              <a:buNone/>
            </a:pPr>
            <a:endParaRPr lang="tr-TR" sz="2800" smtClean="0"/>
          </a:p>
          <a:p>
            <a:pPr lvl="0" algn="just">
              <a:buNone/>
            </a:pPr>
            <a:r>
              <a:rPr lang="tr-TR" sz="2800" smtClean="0"/>
              <a:t>800 </a:t>
            </a:r>
            <a:r>
              <a:rPr lang="tr-TR" sz="2800" dirty="0"/>
              <a:t>gr obje için 4 litre </a:t>
            </a:r>
            <a:r>
              <a:rPr lang="tr-TR" sz="2800" dirty="0" smtClean="0"/>
              <a:t>hazırlanmak istenirse:</a:t>
            </a:r>
          </a:p>
          <a:p>
            <a:pPr lvl="0" algn="just">
              <a:buNone/>
            </a:pPr>
            <a:r>
              <a:rPr lang="tr-TR" sz="3100" dirty="0" err="1" smtClean="0"/>
              <a:t>Solisyon</a:t>
            </a:r>
            <a:r>
              <a:rPr lang="tr-TR" sz="3100" dirty="0" smtClean="0"/>
              <a:t> </a:t>
            </a:r>
            <a:r>
              <a:rPr lang="tr-TR" sz="3100" dirty="0"/>
              <a:t>için 25.2 gr </a:t>
            </a:r>
            <a:r>
              <a:rPr lang="tr-TR" sz="3100" dirty="0" smtClean="0"/>
              <a:t>sodyum </a:t>
            </a:r>
          </a:p>
          <a:p>
            <a:pPr lvl="0" algn="just">
              <a:buNone/>
            </a:pPr>
            <a:r>
              <a:rPr lang="tr-TR" sz="3100" dirty="0" smtClean="0"/>
              <a:t>Sülfit 16 </a:t>
            </a:r>
            <a:r>
              <a:rPr lang="tr-TR" sz="3100" dirty="0"/>
              <a:t>gr sodyum </a:t>
            </a:r>
            <a:r>
              <a:rPr lang="tr-TR" sz="3100" dirty="0" smtClean="0"/>
              <a:t>hidroksit</a:t>
            </a:r>
            <a:endParaRPr lang="tr-TR" sz="3100" dirty="0" smtClean="0"/>
          </a:p>
          <a:p>
            <a:pPr lvl="0" algn="just">
              <a:buNone/>
            </a:pPr>
            <a:endParaRPr lang="tr-TR" sz="3100" dirty="0" smtClean="0"/>
          </a:p>
          <a:p>
            <a:pPr lvl="0" algn="just">
              <a:buNone/>
            </a:pPr>
            <a:r>
              <a:rPr lang="tr-TR" sz="3100" dirty="0" smtClean="0"/>
              <a:t>Ölçülen </a:t>
            </a:r>
            <a:r>
              <a:rPr lang="tr-TR" sz="3100" dirty="0"/>
              <a:t>katı kimyasallar 100 ml saf </a:t>
            </a:r>
            <a:r>
              <a:rPr lang="tr-TR" sz="3100" dirty="0" smtClean="0"/>
              <a:t>su içerisinde </a:t>
            </a:r>
            <a:r>
              <a:rPr lang="tr-TR" sz="3100" dirty="0"/>
              <a:t>sürekli </a:t>
            </a:r>
            <a:r>
              <a:rPr lang="tr-TR" sz="3100" dirty="0" smtClean="0"/>
              <a:t>karıştırılarak </a:t>
            </a:r>
            <a:r>
              <a:rPr lang="tr-TR" sz="3100" dirty="0"/>
              <a:t>su içerisinde tamamen </a:t>
            </a:r>
            <a:r>
              <a:rPr lang="tr-TR" sz="3100" dirty="0" smtClean="0"/>
              <a:t>çözülür. Çözelti </a:t>
            </a:r>
            <a:r>
              <a:rPr lang="tr-TR" sz="3100" dirty="0"/>
              <a:t>tamamen eridikten sonra geriye kalan saf suya eklenerek </a:t>
            </a:r>
            <a:r>
              <a:rPr lang="tr-TR" sz="3100" dirty="0" smtClean="0"/>
              <a:t>k</a:t>
            </a:r>
            <a:r>
              <a:rPr lang="tr-TR" sz="3100" dirty="0" smtClean="0"/>
              <a:t>arıştırılır.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/>
              <a:t>SAF SU İLE YOĞUN YIKAMAİ KURUTMA </a:t>
            </a:r>
            <a:r>
              <a:rPr lang="tr-TR" sz="2800" b="1" dirty="0" smtClean="0"/>
              <a:t>VE KORUMA</a:t>
            </a:r>
            <a:r>
              <a:rPr lang="tr-TR" sz="2800" b="1" dirty="0"/>
              <a:t>: </a:t>
            </a:r>
            <a:endParaRPr lang="tr-TR" sz="2800" b="1" dirty="0" smtClean="0"/>
          </a:p>
          <a:p>
            <a:pPr>
              <a:buNone/>
            </a:pPr>
            <a:r>
              <a:rPr lang="tr-TR" dirty="0" smtClean="0"/>
              <a:t>Solüsyondan </a:t>
            </a:r>
            <a:r>
              <a:rPr lang="tr-TR" dirty="0"/>
              <a:t>çıkarılan demir objeler; akan su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altında </a:t>
            </a:r>
            <a:r>
              <a:rPr lang="tr-TR" dirty="0"/>
              <a:t>temiz bir fırça ile fırçalandıktan sonra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yirmi </a:t>
            </a:r>
            <a:r>
              <a:rPr lang="tr-TR" dirty="0"/>
              <a:t>dört saat boyunca saf suda </a:t>
            </a:r>
            <a:r>
              <a:rPr lang="tr-TR" dirty="0" smtClean="0"/>
              <a:t>bekletilir.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/>
              <a:t>Saf sudan çıkarılan objeler 3 saat boyunca 70 </a:t>
            </a:r>
            <a:r>
              <a:rPr lang="tr-TR" dirty="0" smtClean="0"/>
              <a:t>derecelik </a:t>
            </a:r>
            <a:r>
              <a:rPr lang="tr-TR" dirty="0"/>
              <a:t>fırında </a:t>
            </a:r>
            <a:r>
              <a:rPr lang="tr-TR" dirty="0" smtClean="0"/>
              <a:t>kurutma yapılabilir. Kurutulan </a:t>
            </a:r>
            <a:r>
              <a:rPr lang="tr-TR" dirty="0"/>
              <a:t>objeler </a:t>
            </a:r>
            <a:r>
              <a:rPr lang="tr-TR" dirty="0" smtClean="0"/>
              <a:t>bir yüzey koruyucu ile kaplanmalıdır.</a:t>
            </a: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  </a:ext>
            </a:extLst>
          </a:blip>
          <a:srcRect/>
          <a:stretch>
            <a:fillRect/>
          </a:stretch>
        </p:blipFill>
        <p:spPr bwMode="auto">
          <a:xfrm>
            <a:off x="500034" y="285728"/>
            <a:ext cx="2938780" cy="2377440"/>
          </a:xfrm>
          <a:prstGeom prst="rect">
            <a:avLst/>
          </a:prstGeom>
          <a:noFill/>
        </p:spPr>
      </p:pic>
      <p:pic>
        <p:nvPicPr>
          <p:cNvPr id="5" name="4 Resim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  </a:ext>
            </a:extLst>
          </a:blip>
          <a:stretch>
            <a:fillRect/>
          </a:stretch>
        </p:blipFill>
        <p:spPr>
          <a:xfrm>
            <a:off x="3929058" y="428604"/>
            <a:ext cx="4143404" cy="2000264"/>
          </a:xfrm>
          <a:prstGeom prst="rect">
            <a:avLst/>
          </a:prstGeom>
        </p:spPr>
      </p:pic>
      <p:pic>
        <p:nvPicPr>
          <p:cNvPr id="6" name="5 Resim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  </a:ext>
            </a:extLst>
          </a:blip>
          <a:stretch>
            <a:fillRect/>
          </a:stretch>
        </p:blipFill>
        <p:spPr>
          <a:xfrm rot="5400000">
            <a:off x="115658" y="3313310"/>
            <a:ext cx="3340519" cy="2714644"/>
          </a:xfrm>
          <a:prstGeom prst="rect">
            <a:avLst/>
          </a:prstGeom>
        </p:spPr>
      </p:pic>
      <p:pic>
        <p:nvPicPr>
          <p:cNvPr id="7" name="6 Resim" descr="C:\Users\win7\Desktop\Yeni klasör (2)\IMG-20161219-WA0000.jpg"/>
          <p:cNvPicPr/>
          <p:nvPr/>
        </p:nvPicPr>
        <p:blipFill>
          <a:blip r:embed="rId5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  </a:ext>
            </a:extLst>
          </a:blip>
          <a:srcRect/>
          <a:stretch>
            <a:fillRect/>
          </a:stretch>
        </p:blipFill>
        <p:spPr bwMode="auto">
          <a:xfrm>
            <a:off x="4071934" y="2714620"/>
            <a:ext cx="371477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Resim" descr="C:\Users\win7\Desktop\Yeni klasör (2)\IMG-20161219-WA000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5076141"/>
            <a:ext cx="2928958" cy="1567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</TotalTime>
  <Words>151</Words>
  <Application>Microsoft Office PowerPoint</Application>
  <PresentationFormat>Ekran Gösterisi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Canlı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</dc:creator>
  <cp:lastModifiedBy>Asus</cp:lastModifiedBy>
  <cp:revision>5</cp:revision>
  <dcterms:created xsi:type="dcterms:W3CDTF">2020-04-07T08:51:46Z</dcterms:created>
  <dcterms:modified xsi:type="dcterms:W3CDTF">2020-05-14T12:53:21Z</dcterms:modified>
</cp:coreProperties>
</file>