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62081684-BA0D-44CD-B212-24020F5CACAB}" type="datetimeFigureOut">
              <a:rPr lang="tr-TR" smtClean="0"/>
              <a:t>12.04.2018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98C908F-6604-45E1-8528-31C7ECF749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2081684-BA0D-44CD-B212-24020F5CACAB}" type="datetimeFigureOut">
              <a:rPr lang="tr-TR" smtClean="0"/>
              <a:t>12.04.2018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98C908F-6604-45E1-8528-31C7ECF749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2081684-BA0D-44CD-B212-24020F5CACAB}" type="datetimeFigureOut">
              <a:rPr lang="tr-TR" smtClean="0"/>
              <a:t>12.04.2018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98C908F-6604-45E1-8528-31C7ECF749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2081684-BA0D-44CD-B212-24020F5CACAB}" type="datetimeFigureOut">
              <a:rPr lang="tr-TR" smtClean="0"/>
              <a:t>12.04.2018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98C908F-6604-45E1-8528-31C7ECF749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62081684-BA0D-44CD-B212-24020F5CACAB}" type="datetimeFigureOut">
              <a:rPr lang="tr-TR" smtClean="0"/>
              <a:t>12.04.2018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98C908F-6604-45E1-8528-31C7ECF749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62081684-BA0D-44CD-B212-24020F5CACAB}" type="datetimeFigureOut">
              <a:rPr lang="tr-TR" smtClean="0"/>
              <a:t>12.04.2018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98C908F-6604-45E1-8528-31C7ECF749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62081684-BA0D-44CD-B212-24020F5CACAB}" type="datetimeFigureOut">
              <a:rPr lang="tr-TR" smtClean="0"/>
              <a:t>12.04.2018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E98C908F-6604-45E1-8528-31C7ECF749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62081684-BA0D-44CD-B212-24020F5CACAB}" type="datetimeFigureOut">
              <a:rPr lang="tr-TR" smtClean="0"/>
              <a:t>12.04.2018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E98C908F-6604-45E1-8528-31C7ECF749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2081684-BA0D-44CD-B212-24020F5CACAB}" type="datetimeFigureOut">
              <a:rPr lang="tr-TR" smtClean="0"/>
              <a:t>12.04.2018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E98C908F-6604-45E1-8528-31C7ECF749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2081684-BA0D-44CD-B212-24020F5CACAB}" type="datetimeFigureOut">
              <a:rPr lang="tr-TR" smtClean="0"/>
              <a:t>12.04.2018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98C908F-6604-45E1-8528-31C7ECF749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2081684-BA0D-44CD-B212-24020F5CACAB}" type="datetimeFigureOut">
              <a:rPr lang="tr-TR" smtClean="0"/>
              <a:t>12.04.2018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98C908F-6604-45E1-8528-31C7ECF749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081684-BA0D-44CD-B212-24020F5CACAB}" type="datetimeFigureOut">
              <a:rPr lang="tr-TR" smtClean="0"/>
              <a:t>12.04.2018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8C908F-6604-45E1-8528-31C7ECF749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323528" y="260648"/>
            <a:ext cx="8352928" cy="6370975"/>
          </a:xfrm>
          <a:prstGeom prst="rect">
            <a:avLst/>
          </a:prstGeom>
          <a:noFill/>
        </p:spPr>
        <p:txBody>
          <a:bodyPr wrap="square" rtlCol="0">
            <a:spAutoFit/>
          </a:bodyPr>
          <a:lstStyle/>
          <a:p>
            <a:pPr algn="ctr"/>
            <a:r>
              <a:rPr lang="tr-TR" sz="3200" dirty="0" smtClean="0">
                <a:solidFill>
                  <a:srgbClr val="FF0000"/>
                </a:solidFill>
                <a:latin typeface="+mj-lt"/>
              </a:rPr>
              <a:t>CHEMICAL KINETICS</a:t>
            </a:r>
          </a:p>
          <a:p>
            <a:pPr algn="ctr"/>
            <a:endParaRPr lang="tr-TR" sz="3200" dirty="0">
              <a:solidFill>
                <a:srgbClr val="FF0000"/>
              </a:solidFill>
              <a:latin typeface="+mj-lt"/>
            </a:endParaRPr>
          </a:p>
          <a:p>
            <a:pPr algn="just"/>
            <a:r>
              <a:rPr lang="en-US" sz="3200" dirty="0" smtClean="0"/>
              <a:t>Chemical kinetics</a:t>
            </a:r>
            <a:r>
              <a:rPr lang="tr-TR" sz="3200" dirty="0" smtClean="0"/>
              <a:t> is </a:t>
            </a:r>
            <a:r>
              <a:rPr lang="tr-TR" sz="3200" dirty="0" err="1" smtClean="0"/>
              <a:t>related</a:t>
            </a:r>
            <a:r>
              <a:rPr lang="tr-TR" sz="3200" dirty="0" smtClean="0"/>
              <a:t> </a:t>
            </a:r>
            <a:r>
              <a:rPr lang="tr-TR" sz="3200" dirty="0" err="1" smtClean="0"/>
              <a:t>with</a:t>
            </a:r>
            <a:r>
              <a:rPr lang="en-US" sz="3200" dirty="0" smtClean="0"/>
              <a:t> the speed of chemical reactions and the mechanics of reactions. Here are two basic concepts:</a:t>
            </a:r>
            <a:endParaRPr lang="tr-TR" sz="3200" dirty="0" smtClean="0"/>
          </a:p>
          <a:p>
            <a:pPr algn="just"/>
            <a:endParaRPr lang="tr-TR" sz="3200" dirty="0">
              <a:solidFill>
                <a:srgbClr val="FF0000"/>
              </a:solidFill>
              <a:latin typeface="+mj-lt"/>
            </a:endParaRPr>
          </a:p>
          <a:p>
            <a:pPr marL="457200" indent="-457200" algn="just">
              <a:buAutoNum type="arabicParenR"/>
            </a:pPr>
            <a:r>
              <a:rPr lang="tr-TR" sz="3200" dirty="0" err="1" smtClean="0">
                <a:latin typeface="+mj-lt"/>
              </a:rPr>
              <a:t>Concentration</a:t>
            </a:r>
            <a:r>
              <a:rPr lang="tr-TR" sz="3200" dirty="0" smtClean="0">
                <a:latin typeface="+mj-lt"/>
              </a:rPr>
              <a:t> </a:t>
            </a:r>
            <a:r>
              <a:rPr lang="tr-TR" sz="3200" dirty="0" err="1" smtClean="0">
                <a:latin typeface="+mj-lt"/>
              </a:rPr>
              <a:t>change</a:t>
            </a:r>
            <a:r>
              <a:rPr lang="tr-TR" sz="3200" dirty="0" smtClean="0">
                <a:latin typeface="+mj-lt"/>
              </a:rPr>
              <a:t> of a </a:t>
            </a:r>
            <a:r>
              <a:rPr lang="tr-TR" sz="3200" dirty="0" err="1" smtClean="0">
                <a:latin typeface="+mj-lt"/>
              </a:rPr>
              <a:t>substance</a:t>
            </a:r>
            <a:r>
              <a:rPr lang="tr-TR" sz="3200" dirty="0" smtClean="0">
                <a:latin typeface="+mj-lt"/>
              </a:rPr>
              <a:t> in a </a:t>
            </a:r>
            <a:r>
              <a:rPr lang="tr-TR" sz="3200" dirty="0" err="1" smtClean="0">
                <a:latin typeface="+mj-lt"/>
              </a:rPr>
              <a:t>unit</a:t>
            </a:r>
            <a:r>
              <a:rPr lang="tr-TR" sz="3200" dirty="0" smtClean="0">
                <a:latin typeface="+mj-lt"/>
              </a:rPr>
              <a:t> time is </a:t>
            </a:r>
            <a:r>
              <a:rPr lang="tr-TR" sz="3200" dirty="0" err="1" smtClean="0">
                <a:latin typeface="+mj-lt"/>
              </a:rPr>
              <a:t>called</a:t>
            </a:r>
            <a:r>
              <a:rPr lang="tr-TR" sz="3200" dirty="0" smtClean="0">
                <a:latin typeface="+mj-lt"/>
              </a:rPr>
              <a:t> </a:t>
            </a:r>
            <a:r>
              <a:rPr lang="tr-TR" sz="3200" dirty="0" err="1" smtClean="0">
                <a:latin typeface="+mj-lt"/>
              </a:rPr>
              <a:t>reaction</a:t>
            </a:r>
            <a:r>
              <a:rPr lang="tr-TR" sz="3200" dirty="0" smtClean="0">
                <a:latin typeface="+mj-lt"/>
              </a:rPr>
              <a:t> rate </a:t>
            </a:r>
            <a:r>
              <a:rPr lang="tr-TR" sz="3200" dirty="0" err="1" smtClean="0">
                <a:latin typeface="+mj-lt"/>
              </a:rPr>
              <a:t>and</a:t>
            </a:r>
            <a:r>
              <a:rPr lang="tr-TR" sz="3200" dirty="0" smtClean="0">
                <a:latin typeface="+mj-lt"/>
              </a:rPr>
              <a:t> </a:t>
            </a:r>
            <a:r>
              <a:rPr lang="tr-TR" sz="3200" dirty="0" err="1" smtClean="0">
                <a:latin typeface="+mj-lt"/>
              </a:rPr>
              <a:t>shown</a:t>
            </a:r>
            <a:r>
              <a:rPr lang="tr-TR" sz="3200" dirty="0" smtClean="0">
                <a:latin typeface="+mj-lt"/>
              </a:rPr>
              <a:t> as </a:t>
            </a:r>
            <a:r>
              <a:rPr lang="tr-TR" sz="3200" dirty="0" err="1" smtClean="0"/>
              <a:t>dC</a:t>
            </a:r>
            <a:r>
              <a:rPr lang="tr-TR" sz="3200" dirty="0" smtClean="0"/>
              <a:t>/</a:t>
            </a:r>
            <a:r>
              <a:rPr lang="tr-TR" sz="3200" dirty="0" err="1" smtClean="0"/>
              <a:t>dt</a:t>
            </a:r>
            <a:r>
              <a:rPr lang="tr-TR" sz="3200" dirty="0" smtClean="0"/>
              <a:t>.</a:t>
            </a:r>
          </a:p>
          <a:p>
            <a:pPr marL="457200" indent="-457200" algn="just">
              <a:buAutoNum type="arabicParenR"/>
            </a:pPr>
            <a:r>
              <a:rPr lang="en-US" sz="3200" dirty="0" smtClean="0"/>
              <a:t>Reaction Mechanism: It is the order of the reactions that go one step to the collective change.</a:t>
            </a:r>
            <a:endParaRPr lang="tr-TR" sz="3200" dirty="0" smtClean="0"/>
          </a:p>
          <a:p>
            <a:pPr marL="457200" indent="-457200" algn="just"/>
            <a:endParaRPr lang="tr-TR" sz="2400" dirty="0">
              <a:latin typeface="+mj-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323528" y="260648"/>
            <a:ext cx="8496944" cy="6740307"/>
          </a:xfrm>
          <a:prstGeom prst="rect">
            <a:avLst/>
          </a:prstGeom>
          <a:noFill/>
        </p:spPr>
        <p:txBody>
          <a:bodyPr wrap="square" rtlCol="0">
            <a:spAutoFit/>
          </a:bodyPr>
          <a:lstStyle/>
          <a:p>
            <a:pPr algn="ctr"/>
            <a:r>
              <a:rPr lang="en-US" sz="3200" dirty="0" smtClean="0">
                <a:solidFill>
                  <a:srgbClr val="FF0000"/>
                </a:solidFill>
              </a:rPr>
              <a:t>THE FACTORS AFFECTING THE SPEED OF CHEMICAL REACTIONS</a:t>
            </a:r>
            <a:endParaRPr lang="tr-TR" sz="3200" dirty="0" smtClean="0">
              <a:solidFill>
                <a:srgbClr val="FF0000"/>
              </a:solidFill>
            </a:endParaRPr>
          </a:p>
          <a:p>
            <a:pPr algn="ctr"/>
            <a:endParaRPr lang="tr-TR" sz="3200" dirty="0">
              <a:solidFill>
                <a:srgbClr val="FF0000"/>
              </a:solidFill>
            </a:endParaRPr>
          </a:p>
          <a:p>
            <a:pPr marL="457200" indent="-457200" algn="just">
              <a:buAutoNum type="arabicParenR"/>
            </a:pPr>
            <a:r>
              <a:rPr lang="tr-TR" sz="3200" dirty="0" smtClean="0">
                <a:solidFill>
                  <a:srgbClr val="FF0000"/>
                </a:solidFill>
              </a:rPr>
              <a:t>T</a:t>
            </a:r>
            <a:r>
              <a:rPr lang="en-US" sz="3200" dirty="0" smtClean="0">
                <a:solidFill>
                  <a:srgbClr val="FF0000"/>
                </a:solidFill>
              </a:rPr>
              <a:t>he </a:t>
            </a:r>
            <a:r>
              <a:rPr lang="tr-TR" sz="3200" dirty="0" err="1" smtClean="0">
                <a:solidFill>
                  <a:srgbClr val="FF0000"/>
                </a:solidFill>
              </a:rPr>
              <a:t>Nature</a:t>
            </a:r>
            <a:r>
              <a:rPr lang="tr-TR" sz="3200" dirty="0" smtClean="0">
                <a:solidFill>
                  <a:srgbClr val="FF0000"/>
                </a:solidFill>
              </a:rPr>
              <a:t> of </a:t>
            </a:r>
            <a:r>
              <a:rPr lang="tr-TR" sz="3200" dirty="0" err="1" smtClean="0">
                <a:solidFill>
                  <a:srgbClr val="FF0000"/>
                </a:solidFill>
              </a:rPr>
              <a:t>the</a:t>
            </a:r>
            <a:r>
              <a:rPr lang="tr-TR" sz="3200" dirty="0" smtClean="0">
                <a:solidFill>
                  <a:srgbClr val="FF0000"/>
                </a:solidFill>
              </a:rPr>
              <a:t> </a:t>
            </a:r>
            <a:r>
              <a:rPr lang="tr-TR" sz="3200" dirty="0" err="1" smtClean="0">
                <a:solidFill>
                  <a:srgbClr val="FF0000"/>
                </a:solidFill>
              </a:rPr>
              <a:t>Reactive</a:t>
            </a:r>
            <a:r>
              <a:rPr lang="tr-TR" sz="3200" dirty="0" smtClean="0">
                <a:solidFill>
                  <a:srgbClr val="FF0000"/>
                </a:solidFill>
              </a:rPr>
              <a:t> </a:t>
            </a:r>
            <a:r>
              <a:rPr lang="tr-TR" sz="3200" dirty="0" err="1" smtClean="0">
                <a:solidFill>
                  <a:srgbClr val="FF0000"/>
                </a:solidFill>
              </a:rPr>
              <a:t>Substance</a:t>
            </a:r>
            <a:endParaRPr lang="tr-TR" sz="3200" dirty="0" smtClean="0">
              <a:solidFill>
                <a:srgbClr val="FF0000"/>
              </a:solidFill>
            </a:endParaRPr>
          </a:p>
          <a:p>
            <a:pPr marL="457200" indent="-457200" algn="just"/>
            <a:endParaRPr lang="tr-TR" sz="3200" dirty="0"/>
          </a:p>
          <a:p>
            <a:pPr marL="457200" indent="-457200" algn="just"/>
            <a:r>
              <a:rPr lang="tr-TR" sz="3200" dirty="0" smtClean="0"/>
              <a:t>       </a:t>
            </a:r>
            <a:r>
              <a:rPr lang="tr-TR" sz="3200" dirty="0" err="1" smtClean="0"/>
              <a:t>In</a:t>
            </a:r>
            <a:r>
              <a:rPr lang="tr-TR" sz="3200" dirty="0" smtClean="0"/>
              <a:t> a </a:t>
            </a:r>
            <a:r>
              <a:rPr lang="tr-TR" sz="3200" dirty="0" err="1" smtClean="0"/>
              <a:t>chemical</a:t>
            </a:r>
            <a:r>
              <a:rPr lang="tr-TR" sz="3200" dirty="0" smtClean="0"/>
              <a:t> </a:t>
            </a:r>
            <a:r>
              <a:rPr lang="tr-TR" sz="3200" dirty="0" err="1" smtClean="0"/>
              <a:t>reaction</a:t>
            </a:r>
            <a:r>
              <a:rPr lang="tr-TR" sz="3200" dirty="0" smtClean="0"/>
              <a:t>, </a:t>
            </a:r>
            <a:r>
              <a:rPr lang="tr-TR" sz="3200" dirty="0" err="1" smtClean="0"/>
              <a:t>the</a:t>
            </a:r>
            <a:r>
              <a:rPr lang="tr-TR" sz="3200" dirty="0" smtClean="0"/>
              <a:t> </a:t>
            </a:r>
            <a:r>
              <a:rPr lang="tr-TR" sz="3200" dirty="0" err="1" smtClean="0"/>
              <a:t>bonds</a:t>
            </a:r>
            <a:r>
              <a:rPr lang="tr-TR" sz="3200" dirty="0" smtClean="0"/>
              <a:t> </a:t>
            </a:r>
            <a:r>
              <a:rPr lang="tr-TR" sz="3200" dirty="0" err="1" smtClean="0"/>
              <a:t>between</a:t>
            </a:r>
            <a:r>
              <a:rPr lang="tr-TR" sz="3200" dirty="0" smtClean="0"/>
              <a:t> </a:t>
            </a:r>
            <a:r>
              <a:rPr lang="tr-TR" sz="3200" dirty="0" err="1" smtClean="0"/>
              <a:t>molecules</a:t>
            </a:r>
            <a:r>
              <a:rPr lang="tr-TR" sz="3200" dirty="0" smtClean="0"/>
              <a:t> </a:t>
            </a:r>
            <a:r>
              <a:rPr lang="tr-TR" sz="3200" dirty="0" err="1" smtClean="0"/>
              <a:t>are</a:t>
            </a:r>
            <a:r>
              <a:rPr lang="tr-TR" sz="3200" dirty="0" smtClean="0"/>
              <a:t> </a:t>
            </a:r>
            <a:r>
              <a:rPr lang="tr-TR" sz="3200" dirty="0" err="1" smtClean="0"/>
              <a:t>broken</a:t>
            </a:r>
            <a:r>
              <a:rPr lang="tr-TR" sz="3200" dirty="0" smtClean="0"/>
              <a:t> </a:t>
            </a:r>
            <a:r>
              <a:rPr lang="tr-TR" sz="3200" dirty="0" err="1" smtClean="0"/>
              <a:t>and</a:t>
            </a:r>
            <a:r>
              <a:rPr lang="tr-TR" sz="3200" dirty="0" smtClean="0"/>
              <a:t> </a:t>
            </a:r>
            <a:r>
              <a:rPr lang="tr-TR" sz="3200" dirty="0" err="1" smtClean="0"/>
              <a:t>new</a:t>
            </a:r>
            <a:r>
              <a:rPr lang="tr-TR" sz="3200" dirty="0" smtClean="0"/>
              <a:t> </a:t>
            </a:r>
            <a:r>
              <a:rPr lang="tr-TR" sz="3200" dirty="0" err="1" smtClean="0"/>
              <a:t>bonds</a:t>
            </a:r>
            <a:r>
              <a:rPr lang="tr-TR" sz="3200" dirty="0" smtClean="0"/>
              <a:t> </a:t>
            </a:r>
            <a:r>
              <a:rPr lang="tr-TR" sz="3200" dirty="0" err="1" smtClean="0"/>
              <a:t>are</a:t>
            </a:r>
            <a:r>
              <a:rPr lang="tr-TR" sz="3200" dirty="0" smtClean="0"/>
              <a:t> </a:t>
            </a:r>
            <a:r>
              <a:rPr lang="tr-TR" sz="3200" dirty="0" err="1" smtClean="0"/>
              <a:t>occured</a:t>
            </a:r>
            <a:r>
              <a:rPr lang="tr-TR" sz="3200" dirty="0" smtClean="0"/>
              <a:t>. Rate </a:t>
            </a:r>
            <a:r>
              <a:rPr lang="tr-TR" sz="3200" dirty="0" err="1" smtClean="0"/>
              <a:t>must</a:t>
            </a:r>
            <a:r>
              <a:rPr lang="tr-TR" sz="3200" dirty="0" smtClean="0"/>
              <a:t> be </a:t>
            </a:r>
            <a:r>
              <a:rPr lang="tr-TR" sz="3200" dirty="0" err="1" smtClean="0"/>
              <a:t>depend</a:t>
            </a:r>
            <a:r>
              <a:rPr lang="tr-TR" sz="3200" dirty="0" smtClean="0"/>
              <a:t> </a:t>
            </a:r>
            <a:r>
              <a:rPr lang="tr-TR" sz="3200" dirty="0" err="1" smtClean="0"/>
              <a:t>to</a:t>
            </a:r>
            <a:r>
              <a:rPr lang="tr-TR" sz="3200" dirty="0" smtClean="0"/>
              <a:t> </a:t>
            </a:r>
            <a:r>
              <a:rPr lang="tr-TR" sz="3200" dirty="0" err="1" smtClean="0"/>
              <a:t>special</a:t>
            </a:r>
            <a:r>
              <a:rPr lang="tr-TR" sz="3200" dirty="0" smtClean="0"/>
              <a:t> </a:t>
            </a:r>
            <a:r>
              <a:rPr lang="tr-TR" sz="3200" dirty="0" err="1" smtClean="0"/>
              <a:t>bondings</a:t>
            </a:r>
            <a:r>
              <a:rPr lang="tr-TR" sz="3200" dirty="0" smtClean="0"/>
              <a:t> </a:t>
            </a:r>
            <a:r>
              <a:rPr lang="tr-TR" sz="3200" dirty="0" err="1" smtClean="0"/>
              <a:t>that</a:t>
            </a:r>
            <a:r>
              <a:rPr lang="tr-TR" sz="3200" dirty="0" smtClean="0"/>
              <a:t> </a:t>
            </a:r>
            <a:r>
              <a:rPr lang="tr-TR" sz="3200" dirty="0" err="1" smtClean="0"/>
              <a:t>newly</a:t>
            </a:r>
            <a:r>
              <a:rPr lang="tr-TR" sz="3200" dirty="0" smtClean="0"/>
              <a:t> </a:t>
            </a:r>
            <a:r>
              <a:rPr lang="tr-TR" sz="3200" dirty="0" err="1" smtClean="0"/>
              <a:t>entering</a:t>
            </a:r>
            <a:r>
              <a:rPr lang="tr-TR" sz="3200" dirty="0" smtClean="0"/>
              <a:t> </a:t>
            </a:r>
            <a:r>
              <a:rPr lang="tr-TR" sz="3200" dirty="0" err="1" smtClean="0"/>
              <a:t>to</a:t>
            </a:r>
            <a:r>
              <a:rPr lang="tr-TR" sz="3200" dirty="0" smtClean="0"/>
              <a:t> </a:t>
            </a:r>
            <a:r>
              <a:rPr lang="tr-TR" sz="3200" dirty="0" err="1" smtClean="0"/>
              <a:t>the</a:t>
            </a:r>
            <a:r>
              <a:rPr lang="tr-TR" sz="3200" dirty="0" smtClean="0"/>
              <a:t> </a:t>
            </a:r>
            <a:r>
              <a:rPr lang="tr-TR" sz="3200" dirty="0" err="1" smtClean="0"/>
              <a:t>reaction</a:t>
            </a:r>
            <a:r>
              <a:rPr lang="tr-TR" sz="3200" dirty="0" smtClean="0"/>
              <a:t>. </a:t>
            </a:r>
            <a:r>
              <a:rPr lang="tr-TR" sz="3200" dirty="0" err="1" smtClean="0"/>
              <a:t>Experimental</a:t>
            </a:r>
            <a:r>
              <a:rPr lang="tr-TR" sz="3200" dirty="0" smtClean="0"/>
              <a:t> </a:t>
            </a:r>
            <a:r>
              <a:rPr lang="tr-TR" sz="3200" dirty="0" err="1" smtClean="0"/>
              <a:t>reaction</a:t>
            </a:r>
            <a:r>
              <a:rPr lang="tr-TR" sz="3200" dirty="0" smtClean="0"/>
              <a:t> rate is </a:t>
            </a:r>
            <a:r>
              <a:rPr lang="tr-TR" sz="3200" dirty="0" err="1" smtClean="0"/>
              <a:t>depended</a:t>
            </a:r>
            <a:r>
              <a:rPr lang="tr-TR" sz="3200" dirty="0" smtClean="0"/>
              <a:t> </a:t>
            </a:r>
            <a:r>
              <a:rPr lang="tr-TR" sz="3200" dirty="0" err="1" smtClean="0"/>
              <a:t>to</a:t>
            </a:r>
            <a:r>
              <a:rPr lang="tr-TR" sz="3200" dirty="0" smtClean="0"/>
              <a:t> </a:t>
            </a:r>
            <a:r>
              <a:rPr lang="tr-TR" sz="3200" dirty="0" err="1" smtClean="0"/>
              <a:t>the</a:t>
            </a:r>
            <a:r>
              <a:rPr lang="tr-TR" sz="3200" dirty="0" smtClean="0"/>
              <a:t> </a:t>
            </a:r>
            <a:r>
              <a:rPr lang="tr-TR" sz="3200" dirty="0" err="1" smtClean="0"/>
              <a:t>bringing</a:t>
            </a:r>
            <a:r>
              <a:rPr lang="tr-TR" sz="3200" dirty="0" smtClean="0"/>
              <a:t> </a:t>
            </a:r>
            <a:r>
              <a:rPr lang="tr-TR" sz="3200" dirty="0" err="1" smtClean="0"/>
              <a:t>together</a:t>
            </a:r>
            <a:r>
              <a:rPr lang="tr-TR" sz="3200" dirty="0" smtClean="0"/>
              <a:t> of </a:t>
            </a:r>
            <a:r>
              <a:rPr lang="tr-TR" sz="3200" dirty="0" err="1" smtClean="0"/>
              <a:t>definite</a:t>
            </a:r>
            <a:r>
              <a:rPr lang="tr-TR" sz="3200" dirty="0" smtClean="0"/>
              <a:t> </a:t>
            </a:r>
            <a:r>
              <a:rPr lang="tr-TR" sz="3200" dirty="0" err="1" smtClean="0"/>
              <a:t>substances</a:t>
            </a:r>
            <a:r>
              <a:rPr lang="tr-TR" sz="3200" dirty="0" smtClean="0"/>
              <a:t> in a </a:t>
            </a:r>
            <a:r>
              <a:rPr lang="tr-TR" sz="3200" dirty="0" err="1" smtClean="0"/>
              <a:t>reaction</a:t>
            </a:r>
            <a:r>
              <a:rPr lang="tr-TR" sz="3200" dirty="0" smtClean="0"/>
              <a:t>. </a:t>
            </a:r>
          </a:p>
          <a:p>
            <a:pPr algn="just"/>
            <a:endParaRPr lang="tr-TR" sz="2400" dirty="0" smtClean="0"/>
          </a:p>
          <a:p>
            <a:pPr marL="457200" indent="-457200" algn="just"/>
            <a:endParaRPr lang="tr-TR"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Dikdörtgen"/>
          <p:cNvSpPr/>
          <p:nvPr/>
        </p:nvSpPr>
        <p:spPr>
          <a:xfrm>
            <a:off x="323528" y="260648"/>
            <a:ext cx="8568952" cy="10064294"/>
          </a:xfrm>
          <a:prstGeom prst="rect">
            <a:avLst/>
          </a:prstGeom>
        </p:spPr>
        <p:txBody>
          <a:bodyPr wrap="square">
            <a:spAutoFit/>
          </a:bodyPr>
          <a:lstStyle/>
          <a:p>
            <a:pPr algn="just">
              <a:lnSpc>
                <a:spcPct val="150000"/>
              </a:lnSpc>
            </a:pPr>
            <a:r>
              <a:rPr lang="en-US" sz="3200" dirty="0" smtClean="0"/>
              <a:t>So the rate of reaction varies from substance to substance. Some reactions are so fast that their speed can not be measured (such as sedimentation reactions and neutralization reactions), and others are so slow that human life can not be enough to measure the speed (such as the combination of oxygen and hydrogen and geological reactions).</a:t>
            </a:r>
            <a:endParaRPr lang="tr-TR" sz="3200" dirty="0" smtClean="0"/>
          </a:p>
          <a:p>
            <a:pPr algn="just"/>
            <a:endParaRPr lang="tr-TR" sz="2400" dirty="0"/>
          </a:p>
          <a:p>
            <a:pPr algn="just"/>
            <a:endParaRPr lang="tr-TR" sz="2400" dirty="0" smtClean="0"/>
          </a:p>
          <a:p>
            <a:pPr algn="just"/>
            <a:endParaRPr lang="tr-TR" sz="2400" dirty="0"/>
          </a:p>
          <a:p>
            <a:pPr algn="just"/>
            <a:endParaRPr lang="tr-TR" sz="2400" dirty="0" smtClean="0"/>
          </a:p>
          <a:p>
            <a:pPr algn="just"/>
            <a:endParaRPr lang="tr-TR" sz="2400" dirty="0"/>
          </a:p>
          <a:p>
            <a:pPr algn="just"/>
            <a:endParaRPr lang="tr-TR" sz="2400" dirty="0" smtClean="0"/>
          </a:p>
          <a:p>
            <a:pPr algn="just"/>
            <a:endParaRPr lang="tr-TR" sz="2400" dirty="0"/>
          </a:p>
          <a:p>
            <a:pPr algn="just"/>
            <a:endParaRPr lang="tr-TR" sz="2400" dirty="0" smtClean="0"/>
          </a:p>
          <a:p>
            <a:pPr algn="ctr"/>
            <a:endParaRPr lang="tr-TR" sz="2400" dirty="0" smtClean="0"/>
          </a:p>
          <a:p>
            <a:pPr algn="ctr"/>
            <a:endParaRPr lang="tr-TR" sz="2400" dirty="0"/>
          </a:p>
          <a:p>
            <a:endParaRPr lang="tr-TR" sz="24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395536" y="260648"/>
            <a:ext cx="8424936" cy="369332"/>
          </a:xfrm>
          <a:prstGeom prst="rect">
            <a:avLst/>
          </a:prstGeom>
          <a:noFill/>
        </p:spPr>
        <p:txBody>
          <a:bodyPr wrap="square" rtlCol="0">
            <a:spAutoFit/>
          </a:bodyPr>
          <a:lstStyle/>
          <a:p>
            <a:endParaRPr lang="tr-TR" dirty="0"/>
          </a:p>
        </p:txBody>
      </p:sp>
      <p:sp>
        <p:nvSpPr>
          <p:cNvPr id="5" name="4 Metin kutusu"/>
          <p:cNvSpPr txBox="1"/>
          <p:nvPr/>
        </p:nvSpPr>
        <p:spPr>
          <a:xfrm>
            <a:off x="251520" y="260648"/>
            <a:ext cx="8640960" cy="3046988"/>
          </a:xfrm>
          <a:prstGeom prst="rect">
            <a:avLst/>
          </a:prstGeom>
          <a:noFill/>
        </p:spPr>
        <p:txBody>
          <a:bodyPr wrap="square" rtlCol="0">
            <a:spAutoFit/>
          </a:bodyPr>
          <a:lstStyle/>
          <a:p>
            <a:r>
              <a:rPr lang="tr-TR" sz="3200" dirty="0" err="1" smtClean="0">
                <a:solidFill>
                  <a:srgbClr val="FF0000"/>
                </a:solidFill>
              </a:rPr>
              <a:t>Concentration</a:t>
            </a:r>
            <a:r>
              <a:rPr lang="tr-TR" sz="3200" dirty="0" smtClean="0">
                <a:solidFill>
                  <a:srgbClr val="FF0000"/>
                </a:solidFill>
              </a:rPr>
              <a:t> of </a:t>
            </a:r>
            <a:r>
              <a:rPr lang="tr-TR" sz="3200" dirty="0" err="1" smtClean="0">
                <a:solidFill>
                  <a:srgbClr val="FF0000"/>
                </a:solidFill>
              </a:rPr>
              <a:t>reactive</a:t>
            </a:r>
            <a:r>
              <a:rPr lang="tr-TR" sz="3200" dirty="0" smtClean="0">
                <a:solidFill>
                  <a:srgbClr val="FF0000"/>
                </a:solidFill>
              </a:rPr>
              <a:t> </a:t>
            </a:r>
            <a:r>
              <a:rPr lang="tr-TR" sz="3200" dirty="0" err="1" smtClean="0">
                <a:solidFill>
                  <a:srgbClr val="FF0000"/>
                </a:solidFill>
              </a:rPr>
              <a:t>substances</a:t>
            </a:r>
            <a:endParaRPr lang="tr-TR" sz="3200" dirty="0">
              <a:solidFill>
                <a:srgbClr val="FF0000"/>
              </a:solidFill>
            </a:endParaRPr>
          </a:p>
          <a:p>
            <a:pPr algn="just"/>
            <a:r>
              <a:rPr lang="en-US" sz="3200" dirty="0" smtClean="0">
                <a:solidFill>
                  <a:srgbClr val="FF0000"/>
                </a:solidFill>
              </a:rPr>
              <a:t>In heterogeneous reactions: </a:t>
            </a:r>
            <a:endParaRPr lang="tr-TR" sz="3200" dirty="0" smtClean="0">
              <a:solidFill>
                <a:srgbClr val="FF0000"/>
              </a:solidFill>
            </a:endParaRPr>
          </a:p>
          <a:p>
            <a:pPr algn="just"/>
            <a:r>
              <a:rPr lang="tr-TR" sz="3200" dirty="0" smtClean="0"/>
              <a:t>I</a:t>
            </a:r>
            <a:r>
              <a:rPr lang="en-US" sz="3200" dirty="0" smtClean="0"/>
              <a:t>t covers more than one phase and the velocity is proportional to their contact surface. For example; the corrosion of iron with oxygen increases as the surface increases.</a:t>
            </a:r>
            <a:endParaRPr lang="tr-TR" sz="3200" dirty="0">
              <a:solidFill>
                <a:srgbClr val="FF0000"/>
              </a:solidFill>
            </a:endParaRPr>
          </a:p>
        </p:txBody>
      </p:sp>
      <p:sp>
        <p:nvSpPr>
          <p:cNvPr id="6" name="5 Dikdörtgen"/>
          <p:cNvSpPr/>
          <p:nvPr/>
        </p:nvSpPr>
        <p:spPr>
          <a:xfrm>
            <a:off x="323528" y="3501008"/>
            <a:ext cx="8496944" cy="2062103"/>
          </a:xfrm>
          <a:prstGeom prst="rect">
            <a:avLst/>
          </a:prstGeom>
        </p:spPr>
        <p:txBody>
          <a:bodyPr wrap="square">
            <a:spAutoFit/>
          </a:bodyPr>
          <a:lstStyle/>
          <a:p>
            <a:pPr algn="just"/>
            <a:r>
              <a:rPr lang="en-US" sz="3200" dirty="0" smtClean="0">
                <a:solidFill>
                  <a:srgbClr val="FF0000"/>
                </a:solidFill>
              </a:rPr>
              <a:t>In homogenous reactions: </a:t>
            </a:r>
            <a:endParaRPr lang="tr-TR" sz="3200" dirty="0" smtClean="0">
              <a:solidFill>
                <a:srgbClr val="FF0000"/>
              </a:solidFill>
            </a:endParaRPr>
          </a:p>
          <a:p>
            <a:pPr algn="just"/>
            <a:r>
              <a:rPr lang="en-US" sz="3200" dirty="0" smtClean="0"/>
              <a:t>It occurs in single phase and the reaction rate depends on the concentration of the</a:t>
            </a:r>
            <a:r>
              <a:rPr lang="tr-TR" sz="3200" dirty="0" smtClean="0"/>
              <a:t> </a:t>
            </a:r>
            <a:r>
              <a:rPr lang="tr-TR" sz="3200" dirty="0" err="1" smtClean="0"/>
              <a:t>reactive</a:t>
            </a:r>
            <a:r>
              <a:rPr lang="en-US" sz="3200" dirty="0" smtClean="0"/>
              <a:t> substances.</a:t>
            </a:r>
            <a:endParaRPr lang="tr-TR" sz="3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51520" y="260648"/>
            <a:ext cx="8496944" cy="6924973"/>
          </a:xfrm>
          <a:prstGeom prst="rect">
            <a:avLst/>
          </a:prstGeom>
          <a:noFill/>
        </p:spPr>
        <p:txBody>
          <a:bodyPr wrap="square" rtlCol="0">
            <a:spAutoFit/>
          </a:bodyPr>
          <a:lstStyle/>
          <a:p>
            <a:r>
              <a:rPr lang="tr-TR" sz="2400" dirty="0" err="1" smtClean="0"/>
              <a:t>Reaction</a:t>
            </a:r>
            <a:r>
              <a:rPr lang="tr-TR" sz="2400" dirty="0" smtClean="0"/>
              <a:t> rate is </a:t>
            </a:r>
            <a:r>
              <a:rPr lang="tr-TR" sz="2400" dirty="0" err="1" smtClean="0"/>
              <a:t>described</a:t>
            </a:r>
            <a:r>
              <a:rPr lang="tr-TR" sz="2400" dirty="0" smtClean="0"/>
              <a:t> as;</a:t>
            </a:r>
            <a:endParaRPr lang="tr-TR" sz="2400" dirty="0"/>
          </a:p>
          <a:p>
            <a:pPr algn="just">
              <a:lnSpc>
                <a:spcPct val="150000"/>
              </a:lnSpc>
            </a:pPr>
            <a:r>
              <a:rPr lang="tr-TR" sz="2400" b="1" dirty="0" err="1" smtClean="0"/>
              <a:t>nA</a:t>
            </a:r>
            <a:r>
              <a:rPr lang="tr-TR" sz="2400" b="1" dirty="0" smtClean="0"/>
              <a:t> + </a:t>
            </a:r>
            <a:r>
              <a:rPr lang="tr-TR" sz="2400" b="1" dirty="0" err="1" smtClean="0"/>
              <a:t>mB</a:t>
            </a:r>
            <a:r>
              <a:rPr lang="tr-TR" sz="2400" b="1" dirty="0" smtClean="0"/>
              <a:t> </a:t>
            </a:r>
            <a:r>
              <a:rPr lang="tr-TR" sz="2400" b="1" dirty="0" smtClean="0">
                <a:sym typeface="Symbol"/>
              </a:rPr>
              <a:t></a:t>
            </a:r>
            <a:r>
              <a:rPr lang="tr-TR" sz="2400" b="1" dirty="0" smtClean="0"/>
              <a:t> </a:t>
            </a:r>
            <a:r>
              <a:rPr lang="tr-TR" sz="2400" b="1" dirty="0" err="1" smtClean="0"/>
              <a:t>Product</a:t>
            </a:r>
            <a:endParaRPr lang="tr-TR" sz="2400" dirty="0"/>
          </a:p>
          <a:p>
            <a:pPr algn="just">
              <a:lnSpc>
                <a:spcPct val="150000"/>
              </a:lnSpc>
            </a:pPr>
            <a:r>
              <a:rPr lang="tr-TR" sz="2400" dirty="0" err="1" smtClean="0"/>
              <a:t>Reaction</a:t>
            </a:r>
            <a:r>
              <a:rPr lang="tr-TR" sz="2400" dirty="0" smtClean="0"/>
              <a:t> rate = k [A]</a:t>
            </a:r>
            <a:r>
              <a:rPr lang="tr-TR" sz="2400" baseline="30000" dirty="0" smtClean="0"/>
              <a:t>n</a:t>
            </a:r>
            <a:r>
              <a:rPr lang="tr-TR" sz="2400" dirty="0" smtClean="0"/>
              <a:t> [B]</a:t>
            </a:r>
            <a:r>
              <a:rPr lang="tr-TR" sz="2400" baseline="30000" dirty="0" smtClean="0"/>
              <a:t>m</a:t>
            </a:r>
          </a:p>
          <a:p>
            <a:pPr algn="just">
              <a:lnSpc>
                <a:spcPct val="150000"/>
              </a:lnSpc>
            </a:pPr>
            <a:r>
              <a:rPr lang="tr-TR" sz="2400" dirty="0" smtClean="0"/>
              <a:t>k: </a:t>
            </a:r>
            <a:r>
              <a:rPr lang="tr-TR" sz="2400" dirty="0" err="1" smtClean="0"/>
              <a:t>constant</a:t>
            </a:r>
            <a:r>
              <a:rPr lang="tr-TR" sz="2400" dirty="0" smtClean="0"/>
              <a:t> of </a:t>
            </a:r>
            <a:r>
              <a:rPr lang="tr-TR" sz="2400" dirty="0" err="1" smtClean="0"/>
              <a:t>reaction</a:t>
            </a:r>
            <a:r>
              <a:rPr lang="tr-TR" sz="2400" dirty="0" smtClean="0"/>
              <a:t> rate</a:t>
            </a:r>
          </a:p>
          <a:p>
            <a:pPr algn="just">
              <a:lnSpc>
                <a:spcPct val="150000"/>
              </a:lnSpc>
            </a:pPr>
            <a:r>
              <a:rPr lang="en-US" sz="2400" dirty="0" smtClean="0"/>
              <a:t>n and m are empirically found </a:t>
            </a:r>
            <a:r>
              <a:rPr lang="tr-TR" sz="2400" dirty="0" err="1" smtClean="0"/>
              <a:t>exponential</a:t>
            </a:r>
            <a:r>
              <a:rPr lang="en-US" sz="2400" dirty="0" smtClean="0"/>
              <a:t> expressions. These can be negative or fractional, which indicates the inverse proportion.</a:t>
            </a:r>
            <a:endParaRPr lang="tr-TR" sz="2400" dirty="0" smtClean="0"/>
          </a:p>
          <a:p>
            <a:pPr algn="just">
              <a:lnSpc>
                <a:spcPct val="150000"/>
              </a:lnSpc>
            </a:pPr>
            <a:r>
              <a:rPr lang="en-US" sz="2400" dirty="0" smtClean="0"/>
              <a:t>n + m is called the order and indicates the degree of reaction.</a:t>
            </a:r>
            <a:endParaRPr lang="tr-TR" sz="2400" dirty="0" smtClean="0"/>
          </a:p>
          <a:p>
            <a:pPr algn="just">
              <a:lnSpc>
                <a:spcPct val="150000"/>
              </a:lnSpc>
            </a:pPr>
            <a:endParaRPr lang="tr-TR" sz="2400" dirty="0" smtClean="0"/>
          </a:p>
          <a:p>
            <a:pPr algn="just">
              <a:lnSpc>
                <a:spcPct val="150000"/>
              </a:lnSpc>
            </a:pPr>
            <a:r>
              <a:rPr lang="en-US" sz="2400" dirty="0" smtClean="0"/>
              <a:t>Although the reaction rate depends on the concentration, the reaction rate can not be calculated only by looking at the structure of the molecules. The reaction rate is only found experimentally. </a:t>
            </a:r>
            <a:endParaRPr lang="tr-TR" sz="2400" baseline="30000" dirty="0" smtClean="0"/>
          </a:p>
          <a:p>
            <a:pPr algn="just">
              <a:lnSpc>
                <a:spcPct val="150000"/>
              </a:lnSpc>
            </a:pPr>
            <a:endParaRPr lang="tr-TR" sz="2400" dirty="0" smtClean="0"/>
          </a:p>
          <a:p>
            <a:endParaRPr lang="tr-TR"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51520" y="188640"/>
            <a:ext cx="8640960" cy="7402668"/>
          </a:xfrm>
          <a:prstGeom prst="rect">
            <a:avLst/>
          </a:prstGeom>
          <a:noFill/>
        </p:spPr>
        <p:txBody>
          <a:bodyPr wrap="square" rtlCol="0">
            <a:spAutoFit/>
          </a:bodyPr>
          <a:lstStyle/>
          <a:p>
            <a:pPr algn="just">
              <a:lnSpc>
                <a:spcPct val="150000"/>
              </a:lnSpc>
            </a:pPr>
            <a:r>
              <a:rPr lang="en-US" sz="3200" dirty="0" smtClean="0"/>
              <a:t>Experimentally, there can be a dependence of the rate by determining either the increase in the concentration of the </a:t>
            </a:r>
            <a:r>
              <a:rPr lang="tr-TR" sz="3200" dirty="0" err="1" smtClean="0"/>
              <a:t>product</a:t>
            </a:r>
            <a:r>
              <a:rPr lang="en-US" sz="3200" dirty="0" smtClean="0"/>
              <a:t> or the decrease in the concentration of the starting substance</a:t>
            </a:r>
            <a:r>
              <a:rPr lang="tr-TR" sz="3200" dirty="0" smtClean="0"/>
              <a:t>. </a:t>
            </a:r>
          </a:p>
          <a:p>
            <a:pPr algn="just">
              <a:lnSpc>
                <a:spcPct val="150000"/>
              </a:lnSpc>
            </a:pPr>
            <a:r>
              <a:rPr lang="en-US" sz="3200" dirty="0" smtClean="0"/>
              <a:t>For the rate of the reaction, what has been said so far is always over the initial concentration. However, since the concentrations will change continuously during the reaction, the reaction rate will also change. </a:t>
            </a:r>
            <a:endParaRPr lang="tr-TR" sz="3200" dirty="0" smtClean="0"/>
          </a:p>
          <a:p>
            <a:pPr algn="just">
              <a:lnSpc>
                <a:spcPct val="150000"/>
              </a:lnSpc>
            </a:pPr>
            <a:endParaRPr lang="tr-TR" sz="3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413</Words>
  <Application>Microsoft Office PowerPoint</Application>
  <PresentationFormat>Ekran Gösterisi (4:3)</PresentationFormat>
  <Paragraphs>36</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Slayt 1</vt:lpstr>
      <vt:lpstr>Slayt 2</vt:lpstr>
      <vt:lpstr>Slayt 3</vt:lpstr>
      <vt:lpstr>Slayt 4</vt:lpstr>
      <vt:lpstr>Slayt 5</vt:lpstr>
      <vt:lpstr>Slayt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mpalabiyik</dc:creator>
  <cp:lastModifiedBy>mpalabiyik</cp:lastModifiedBy>
  <cp:revision>1</cp:revision>
  <dcterms:created xsi:type="dcterms:W3CDTF">2018-04-12T12:23:58Z</dcterms:created>
  <dcterms:modified xsi:type="dcterms:W3CDTF">2018-04-12T12:24:30Z</dcterms:modified>
</cp:coreProperties>
</file>