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59" r:id="rId3"/>
    <p:sldId id="257" r:id="rId4"/>
    <p:sldId id="260"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1564189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6C41098-F4A2-4181-A7C4-EC33153C9EC0}" type="datetimeFigureOut">
              <a:rPr lang="tr-TR" smtClean="0"/>
              <a:t>16.1.2018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93146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14259426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9182091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29166534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17828127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13181438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24106277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650861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215134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286415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6C41098-F4A2-4181-A7C4-EC33153C9EC0}" type="datetimeFigureOut">
              <a:rPr lang="tr-TR" smtClean="0"/>
              <a:t>16.1.2018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951639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6C41098-F4A2-4181-A7C4-EC33153C9EC0}" type="datetimeFigureOut">
              <a:rPr lang="tr-TR" smtClean="0"/>
              <a:t>16.1.2018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893842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2520851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1407169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874485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6C41098-F4A2-4181-A7C4-EC33153C9EC0}" type="datetimeFigureOut">
              <a:rPr lang="tr-TR" smtClean="0"/>
              <a:t>16.1.2018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701531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6C41098-F4A2-4181-A7C4-EC33153C9EC0}" type="datetimeFigureOut">
              <a:rPr lang="tr-TR" smtClean="0"/>
              <a:t>16.1.2018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E7C52A1-FF1D-437E-95A1-36593A3C3352}" type="slidenum">
              <a:rPr lang="tr-TR" smtClean="0"/>
              <a:t>‹#›</a:t>
            </a:fld>
            <a:endParaRPr lang="tr-TR"/>
          </a:p>
        </p:txBody>
      </p:sp>
    </p:spTree>
    <p:extLst>
      <p:ext uri="{BB962C8B-B14F-4D97-AF65-F5344CB8AC3E}">
        <p14:creationId xmlns:p14="http://schemas.microsoft.com/office/powerpoint/2010/main" val="238404881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DAVA TÜRLERİ</a:t>
            </a:r>
          </a:p>
        </p:txBody>
      </p:sp>
      <p:sp>
        <p:nvSpPr>
          <p:cNvPr id="3" name="İçerik Yer Tutucusu 2"/>
          <p:cNvSpPr>
            <a:spLocks noGrp="1"/>
          </p:cNvSpPr>
          <p:nvPr>
            <p:ph idx="1"/>
          </p:nvPr>
        </p:nvSpPr>
        <p:spPr/>
        <p:txBody>
          <a:bodyPr/>
          <a:lstStyle/>
          <a:p>
            <a:pPr algn="just"/>
            <a:r>
              <a:rPr lang="tr-TR" dirty="0"/>
              <a:t>Bir kimsenin ihlal edilen bir hakkının yerine getirilmesi için mahkemeye başvurmasına dava denir.</a:t>
            </a:r>
          </a:p>
          <a:p>
            <a:pPr algn="just"/>
            <a:r>
              <a:rPr lang="tr-TR" dirty="0"/>
              <a:t>Davalar kişinin talebine göre hukuk davaları, ceza davaları ve idari davalar olmak üzere üç gruba ayrılır. Hukuk davaları boşanma, velayet nafaka gibi çeşitli şekillerde içeriklerine göre sınıflanır. Fakat temel olarak sağlanan korumanın niteliğine göre bir sınıflandırma yapılır. Bu açıdan eda davaları, tespit davaları ve </a:t>
            </a:r>
            <a:r>
              <a:rPr lang="tr-TR" dirty="0" err="1"/>
              <a:t>inşai</a:t>
            </a:r>
            <a:r>
              <a:rPr lang="tr-TR" dirty="0"/>
              <a:t> davalar olmak üzere çeşitlenir. </a:t>
            </a:r>
          </a:p>
          <a:p>
            <a:endParaRPr lang="tr-TR" dirty="0"/>
          </a:p>
        </p:txBody>
      </p:sp>
    </p:spTree>
    <p:extLst>
      <p:ext uri="{BB962C8B-B14F-4D97-AF65-F5344CB8AC3E}">
        <p14:creationId xmlns:p14="http://schemas.microsoft.com/office/powerpoint/2010/main" val="4232755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Ceza davası, </a:t>
            </a:r>
            <a:r>
              <a:rPr lang="tr-TR" dirty="0"/>
              <a:t>ceza hukukuna ilişkin uyuşmazlıkların görüldüğü </a:t>
            </a:r>
            <a:r>
              <a:rPr lang="tr-TR" dirty="0" smtClean="0"/>
              <a:t>davadır. </a:t>
            </a:r>
          </a:p>
          <a:p>
            <a:pPr marL="0" indent="0" algn="just">
              <a:buNone/>
            </a:pPr>
            <a:r>
              <a:rPr lang="tr-TR" dirty="0"/>
              <a:t>İ</a:t>
            </a:r>
            <a:r>
              <a:rPr lang="tr-TR" dirty="0" smtClean="0"/>
              <a:t>dari </a:t>
            </a:r>
            <a:r>
              <a:rPr lang="tr-TR" dirty="0"/>
              <a:t>davalar idarenin idare hukukuna dayanarak yaptığı eylem ve işlemlere karşı açılan </a:t>
            </a:r>
            <a:r>
              <a:rPr lang="tr-TR" dirty="0" smtClean="0"/>
              <a:t>davalardır. Bunlar </a:t>
            </a:r>
            <a:r>
              <a:rPr lang="tr-TR" dirty="0"/>
              <a:t>iptal davası ve tam yargı davası olmak üzere </a:t>
            </a:r>
            <a:r>
              <a:rPr lang="tr-TR" dirty="0" smtClean="0"/>
              <a:t>çeşitlenir.</a:t>
            </a:r>
          </a:p>
          <a:p>
            <a:pPr marL="0" indent="0" algn="just">
              <a:buNone/>
            </a:pPr>
            <a:r>
              <a:rPr lang="tr-TR" dirty="0"/>
              <a:t>H</a:t>
            </a:r>
            <a:r>
              <a:rPr lang="tr-TR" dirty="0" smtClean="0"/>
              <a:t>ukuk </a:t>
            </a:r>
            <a:r>
              <a:rPr lang="tr-TR" dirty="0"/>
              <a:t>davalarında iki taraf söz </a:t>
            </a:r>
            <a:r>
              <a:rPr lang="tr-TR" dirty="0" smtClean="0"/>
              <a:t>konusudur. Bunlardan </a:t>
            </a:r>
            <a:r>
              <a:rPr lang="tr-TR" dirty="0"/>
              <a:t>birisi </a:t>
            </a:r>
            <a:r>
              <a:rPr lang="tr-TR" dirty="0" smtClean="0"/>
              <a:t>hakkı </a:t>
            </a:r>
            <a:r>
              <a:rPr lang="tr-TR" dirty="0"/>
              <a:t>ihlal edilen </a:t>
            </a:r>
            <a:r>
              <a:rPr lang="tr-TR" dirty="0" smtClean="0"/>
              <a:t>davacı, diğeri </a:t>
            </a:r>
            <a:r>
              <a:rPr lang="tr-TR" dirty="0"/>
              <a:t>ise ihlal eden </a:t>
            </a:r>
            <a:r>
              <a:rPr lang="tr-TR" dirty="0" smtClean="0"/>
              <a:t>davalıdır. Buna </a:t>
            </a:r>
            <a:r>
              <a:rPr lang="tr-TR" dirty="0"/>
              <a:t>istisnai olarak bazen yalnızca davacının olduğu çekişmesiz yargı </a:t>
            </a:r>
            <a:r>
              <a:rPr lang="tr-TR" dirty="0" smtClean="0"/>
              <a:t>davaları da </a:t>
            </a:r>
            <a:r>
              <a:rPr lang="tr-TR" dirty="0"/>
              <a:t>söz </a:t>
            </a:r>
            <a:r>
              <a:rPr lang="tr-TR" dirty="0" smtClean="0"/>
              <a:t>konusudur. </a:t>
            </a:r>
            <a:endParaRPr lang="tr-TR" dirty="0"/>
          </a:p>
        </p:txBody>
      </p:sp>
    </p:spTree>
    <p:extLst>
      <p:ext uri="{BB962C8B-B14F-4D97-AF65-F5344CB8AC3E}">
        <p14:creationId xmlns:p14="http://schemas.microsoft.com/office/powerpoint/2010/main" val="928444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marL="0" indent="0">
              <a:buNone/>
            </a:pPr>
            <a:endParaRPr lang="tr-TR" dirty="0" smtClean="0"/>
          </a:p>
          <a:p>
            <a:pPr marL="0" indent="0" algn="just">
              <a:buNone/>
            </a:pPr>
            <a:r>
              <a:rPr lang="tr-TR" dirty="0" smtClean="0"/>
              <a:t>Bir </a:t>
            </a:r>
            <a:r>
              <a:rPr lang="tr-TR" dirty="0"/>
              <a:t>davada iddiasını ispat etmesi gereken </a:t>
            </a:r>
            <a:r>
              <a:rPr lang="tr-TR" dirty="0" smtClean="0"/>
              <a:t>kişi, </a:t>
            </a:r>
            <a:r>
              <a:rPr lang="tr-TR" dirty="0"/>
              <a:t>hakkının ihlal edildiğini iddia eden </a:t>
            </a:r>
            <a:r>
              <a:rPr lang="tr-TR" dirty="0" smtClean="0"/>
              <a:t>kişidir. Fakat </a:t>
            </a:r>
            <a:r>
              <a:rPr lang="tr-TR" dirty="0"/>
              <a:t>kanunda </a:t>
            </a:r>
            <a:r>
              <a:rPr lang="tr-TR" dirty="0" smtClean="0"/>
              <a:t>bunun </a:t>
            </a:r>
            <a:r>
              <a:rPr lang="tr-TR" dirty="0"/>
              <a:t>aksine düzenlemeler </a:t>
            </a:r>
            <a:r>
              <a:rPr lang="tr-TR" dirty="0" smtClean="0"/>
              <a:t>bulunabilir. İspat </a:t>
            </a:r>
            <a:r>
              <a:rPr lang="tr-TR" dirty="0"/>
              <a:t>yükü üzerine düşen </a:t>
            </a:r>
            <a:r>
              <a:rPr lang="tr-TR" dirty="0" smtClean="0"/>
              <a:t>kişi, delil </a:t>
            </a:r>
            <a:r>
              <a:rPr lang="tr-TR" dirty="0"/>
              <a:t>ileri sürerek ispat faaliyetini </a:t>
            </a:r>
            <a:r>
              <a:rPr lang="tr-TR" dirty="0" smtClean="0"/>
              <a:t>gerçekleştirir. </a:t>
            </a:r>
          </a:p>
          <a:p>
            <a:pPr marL="0" indent="0" algn="just">
              <a:buNone/>
            </a:pPr>
            <a:r>
              <a:rPr lang="tr-TR" dirty="0"/>
              <a:t>H</a:t>
            </a:r>
            <a:r>
              <a:rPr lang="tr-TR" dirty="0" smtClean="0"/>
              <a:t>ukuk </a:t>
            </a:r>
            <a:r>
              <a:rPr lang="tr-TR" dirty="0"/>
              <a:t>davalarında taraflarca hazırlama ilkesi yani </a:t>
            </a:r>
            <a:r>
              <a:rPr lang="tr-TR" dirty="0" smtClean="0"/>
              <a:t>delilleri tarafların </a:t>
            </a:r>
            <a:r>
              <a:rPr lang="tr-TR" dirty="0"/>
              <a:t>sunması ilkesi söz </a:t>
            </a:r>
            <a:r>
              <a:rPr lang="tr-TR" dirty="0" smtClean="0"/>
              <a:t>konusudur. Ayrıca </a:t>
            </a:r>
            <a:r>
              <a:rPr lang="tr-TR" dirty="0"/>
              <a:t>taraflarca tasarruf ilkesi söz </a:t>
            </a:r>
            <a:r>
              <a:rPr lang="tr-TR" dirty="0" smtClean="0"/>
              <a:t>konusudur, Yani </a:t>
            </a:r>
            <a:r>
              <a:rPr lang="tr-TR" dirty="0"/>
              <a:t>kimse dava açmaya </a:t>
            </a:r>
            <a:r>
              <a:rPr lang="tr-TR" dirty="0" smtClean="0"/>
              <a:t>zorlanamaz. </a:t>
            </a:r>
            <a:r>
              <a:rPr lang="tr-TR" dirty="0"/>
              <a:t>Hakim resen bir davaya </a:t>
            </a:r>
            <a:r>
              <a:rPr lang="tr-TR" dirty="0" smtClean="0"/>
              <a:t>bakamaz. </a:t>
            </a:r>
            <a:r>
              <a:rPr lang="tr-TR" dirty="0"/>
              <a:t>Davacı davasından </a:t>
            </a:r>
            <a:r>
              <a:rPr lang="tr-TR" dirty="0" smtClean="0"/>
              <a:t>vazgeçebilir. </a:t>
            </a:r>
            <a:r>
              <a:rPr lang="tr-TR" dirty="0"/>
              <a:t>Bunlar dava üzerinde taraflarca tasarruf </a:t>
            </a:r>
            <a:r>
              <a:rPr lang="tr-TR" dirty="0" smtClean="0"/>
              <a:t>ilkesini </a:t>
            </a:r>
            <a:r>
              <a:rPr lang="tr-TR" dirty="0"/>
              <a:t>ifade </a:t>
            </a:r>
            <a:r>
              <a:rPr lang="tr-TR" dirty="0" smtClean="0"/>
              <a:t>eder. Hukuk </a:t>
            </a:r>
            <a:r>
              <a:rPr lang="tr-TR" dirty="0"/>
              <a:t>davalarında hakim tarafların talepleri ile </a:t>
            </a:r>
            <a:r>
              <a:rPr lang="tr-TR" dirty="0" smtClean="0"/>
              <a:t>bağlıdır, </a:t>
            </a:r>
            <a:r>
              <a:rPr lang="tr-TR" dirty="0"/>
              <a:t>onların taleplerinden </a:t>
            </a:r>
            <a:r>
              <a:rPr lang="tr-TR" dirty="0" smtClean="0"/>
              <a:t>azına </a:t>
            </a:r>
            <a:r>
              <a:rPr lang="tr-TR" dirty="0"/>
              <a:t>ya da fazlasına </a:t>
            </a:r>
            <a:r>
              <a:rPr lang="tr-TR" dirty="0" smtClean="0"/>
              <a:t>hükmedemez. </a:t>
            </a:r>
          </a:p>
        </p:txBody>
      </p:sp>
    </p:spTree>
    <p:extLst>
      <p:ext uri="{BB962C8B-B14F-4D97-AF65-F5344CB8AC3E}">
        <p14:creationId xmlns:p14="http://schemas.microsoft.com/office/powerpoint/2010/main" val="971324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Ceza davalarında davayı Cumhuriyet Savcısı açar ve takip </a:t>
            </a:r>
            <a:r>
              <a:rPr lang="tr-TR" dirty="0" smtClean="0"/>
              <a:t>eder. Bu </a:t>
            </a:r>
            <a:r>
              <a:rPr lang="tr-TR" dirty="0"/>
              <a:t>anlamda davacı ve davalı kavramları söz konusu </a:t>
            </a:r>
            <a:r>
              <a:rPr lang="tr-TR" dirty="0" smtClean="0"/>
              <a:t>değildir.</a:t>
            </a:r>
          </a:p>
          <a:p>
            <a:pPr marL="0" indent="0" algn="just">
              <a:buNone/>
            </a:pPr>
            <a:r>
              <a:rPr lang="tr-TR" dirty="0" smtClean="0"/>
              <a:t>Ceza </a:t>
            </a:r>
            <a:r>
              <a:rPr lang="tr-TR" dirty="0"/>
              <a:t>davalarında hukuk davalarının aksine resen araştırma ilkesi </a:t>
            </a:r>
            <a:r>
              <a:rPr lang="tr-TR" dirty="0" smtClean="0"/>
              <a:t>söz konusudur.</a:t>
            </a:r>
          </a:p>
          <a:p>
            <a:pPr marL="0" indent="0" algn="just">
              <a:buNone/>
            </a:pPr>
            <a:r>
              <a:rPr lang="tr-TR" dirty="0" smtClean="0"/>
              <a:t>Delilleri </a:t>
            </a:r>
            <a:r>
              <a:rPr lang="tr-TR" dirty="0"/>
              <a:t>taraflar getirebilir fakat esas olan delillerin mahkemece </a:t>
            </a:r>
            <a:r>
              <a:rPr lang="tr-TR" dirty="0" smtClean="0"/>
              <a:t>toplanmasıdır. </a:t>
            </a:r>
            <a:endParaRPr lang="tr-TR" dirty="0"/>
          </a:p>
        </p:txBody>
      </p:sp>
    </p:spTree>
    <p:extLst>
      <p:ext uri="{BB962C8B-B14F-4D97-AF65-F5344CB8AC3E}">
        <p14:creationId xmlns:p14="http://schemas.microsoft.com/office/powerpoint/2010/main" val="14561698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129</TotalTime>
  <Words>279</Words>
  <Application>Microsoft Office PowerPoint</Application>
  <PresentationFormat>Geniş ekran</PresentationFormat>
  <Paragraphs>13</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Century Gothic</vt:lpstr>
      <vt:lpstr>Wingdings 3</vt:lpstr>
      <vt:lpstr>İyon</vt:lpstr>
      <vt:lpstr>DAVA TÜRLERİ</vt:lpstr>
      <vt:lpstr> </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BİLGİ KAYNAKLARI</dc:title>
  <dc:creator>duygu</dc:creator>
  <cp:lastModifiedBy>duygu</cp:lastModifiedBy>
  <cp:revision>14</cp:revision>
  <dcterms:created xsi:type="dcterms:W3CDTF">2018-01-14T22:14:10Z</dcterms:created>
  <dcterms:modified xsi:type="dcterms:W3CDTF">2018-01-16T02:03:04Z</dcterms:modified>
</cp:coreProperties>
</file>