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
  </p:notesMasterIdLst>
  <p:handoutMasterIdLst>
    <p:handoutMasterId r:id="rId13"/>
  </p:handoutMasterIdLst>
  <p:sldIdLst>
    <p:sldId id="256" r:id="rId2"/>
    <p:sldId id="257" r:id="rId3"/>
    <p:sldId id="258" r:id="rId4"/>
    <p:sldId id="265" r:id="rId5"/>
    <p:sldId id="266" r:id="rId6"/>
    <p:sldId id="267" r:id="rId7"/>
    <p:sldId id="268" r:id="rId8"/>
    <p:sldId id="270" r:id="rId9"/>
    <p:sldId id="263" r:id="rId10"/>
    <p:sldId id="271"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4" frameSlides="1"/>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44" d="100"/>
          <a:sy n="44" d="100"/>
        </p:scale>
        <p:origin x="-2416"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handoutMaster" Target="handoutMasters/handoutMaster1.xml"/><Relationship Id="rId14" Type="http://schemas.openxmlformats.org/officeDocument/2006/relationships/printerSettings" Target="printerSettings/printerSettings1.bin"/><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17F8908-7F81-8E48-9380-989DC1712882}" type="datetimeFigureOut">
              <a:rPr lang="en-US" smtClean="0"/>
              <a:t>4.05.20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BB945C6-B319-8942-A807-D73762F13255}" type="slidenum">
              <a:rPr lang="en-US" smtClean="0"/>
              <a:t>‹#›</a:t>
            </a:fld>
            <a:endParaRPr lang="en-US"/>
          </a:p>
        </p:txBody>
      </p:sp>
    </p:spTree>
    <p:extLst>
      <p:ext uri="{BB962C8B-B14F-4D97-AF65-F5344CB8AC3E}">
        <p14:creationId xmlns:p14="http://schemas.microsoft.com/office/powerpoint/2010/main" val="42179764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1167308-C0F2-5F4E-8237-0BE27A5773E6}" type="datetimeFigureOut">
              <a:rPr lang="en-US" smtClean="0"/>
              <a:t>4.05.20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5D63EBC-4D65-DE4D-9AC9-98D578E2BE10}" type="slidenum">
              <a:rPr lang="en-US" smtClean="0"/>
              <a:t>‹#›</a:t>
            </a:fld>
            <a:endParaRPr lang="en-US"/>
          </a:p>
        </p:txBody>
      </p:sp>
    </p:spTree>
    <p:extLst>
      <p:ext uri="{BB962C8B-B14F-4D97-AF65-F5344CB8AC3E}">
        <p14:creationId xmlns:p14="http://schemas.microsoft.com/office/powerpoint/2010/main" val="338338376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5D63EBC-4D65-DE4D-9AC9-98D578E2BE10}" type="slidenum">
              <a:rPr lang="en-US" smtClean="0"/>
              <a:t>4</a:t>
            </a:fld>
            <a:endParaRPr lang="en-US"/>
          </a:p>
        </p:txBody>
      </p:sp>
    </p:spTree>
    <p:extLst>
      <p:ext uri="{BB962C8B-B14F-4D97-AF65-F5344CB8AC3E}">
        <p14:creationId xmlns:p14="http://schemas.microsoft.com/office/powerpoint/2010/main" val="40924870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62466" name="Notes Placeholder 2"/>
          <p:cNvSpPr>
            <a:spLocks noGrp="1"/>
          </p:cNvSpPr>
          <p:nvPr>
            <p:ph type="body" idx="1"/>
          </p:nvPr>
        </p:nvSpPr>
        <p:spPr>
          <a:noFill/>
          <a:extLst>
            <a:ext uri="{FAA26D3D-D897-4be2-8F04-BA451C77F1D7}">
              <ma14:placeholderFlag xmlns:ma14="http://schemas.microsoft.com/office/mac/drawingml/2011/main" val="1"/>
            </a:ext>
          </a:extLst>
        </p:spPr>
        <p:txBody>
          <a:bodyPr/>
          <a:lstStyle/>
          <a:p>
            <a:endParaRPr lang="en-US">
              <a:latin typeface="Times New Roman" charset="0"/>
            </a:endParaRPr>
          </a:p>
        </p:txBody>
      </p:sp>
      <p:sp>
        <p:nvSpPr>
          <p:cNvPr id="4" name="Slide Number Placeholder 3"/>
          <p:cNvSpPr>
            <a:spLocks noGrp="1"/>
          </p:cNvSpPr>
          <p:nvPr>
            <p:ph type="sldNum" sz="quarter" idx="5"/>
          </p:nvPr>
        </p:nvSpPr>
        <p:spPr/>
        <p:txBody>
          <a:bodyPr/>
          <a:lstStyle/>
          <a:p>
            <a:pPr>
              <a:defRPr/>
            </a:pPr>
            <a:fld id="{C451F354-E5D6-DE41-A484-E7CC91425659}" type="slidenum">
              <a:rPr lang="tr-TR" smtClean="0"/>
              <a:pPr>
                <a:defRPr/>
              </a:pPr>
              <a:t>10</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tr-TR"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a:p>
        </p:txBody>
      </p:sp>
      <p:sp>
        <p:nvSpPr>
          <p:cNvPr id="4" name="Date Placeholder 3"/>
          <p:cNvSpPr>
            <a:spLocks noGrp="1"/>
          </p:cNvSpPr>
          <p:nvPr>
            <p:ph type="dt" sz="half" idx="10"/>
          </p:nvPr>
        </p:nvSpPr>
        <p:spPr/>
        <p:txBody>
          <a:bodyPr/>
          <a:lstStyle/>
          <a:p>
            <a:fld id="{B89BC7C9-C175-8D4B-A83B-AF4E7CF8D7DB}" type="datetimeFigureOut">
              <a:rPr lang="en-US" smtClean="0"/>
              <a:t>4.05.20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690636-C633-0E44-AFBE-57C09AC60D4F}" type="slidenum">
              <a:rPr lang="en-US" smtClean="0"/>
              <a:t>‹#›</a:t>
            </a:fld>
            <a:endParaRPr lang="en-US"/>
          </a:p>
        </p:txBody>
      </p:sp>
    </p:spTree>
    <p:extLst>
      <p:ext uri="{BB962C8B-B14F-4D97-AF65-F5344CB8AC3E}">
        <p14:creationId xmlns:p14="http://schemas.microsoft.com/office/powerpoint/2010/main" val="22082792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B89BC7C9-C175-8D4B-A83B-AF4E7CF8D7DB}" type="datetimeFigureOut">
              <a:rPr lang="en-US" smtClean="0"/>
              <a:t>4.05.20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690636-C633-0E44-AFBE-57C09AC60D4F}" type="slidenum">
              <a:rPr lang="en-US" smtClean="0"/>
              <a:t>‹#›</a:t>
            </a:fld>
            <a:endParaRPr lang="en-US"/>
          </a:p>
        </p:txBody>
      </p:sp>
    </p:spTree>
    <p:extLst>
      <p:ext uri="{BB962C8B-B14F-4D97-AF65-F5344CB8AC3E}">
        <p14:creationId xmlns:p14="http://schemas.microsoft.com/office/powerpoint/2010/main" val="32537256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B89BC7C9-C175-8D4B-A83B-AF4E7CF8D7DB}" type="datetimeFigureOut">
              <a:rPr lang="en-US" smtClean="0"/>
              <a:t>4.05.20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690636-C633-0E44-AFBE-57C09AC60D4F}" type="slidenum">
              <a:rPr lang="en-US" smtClean="0"/>
              <a:t>‹#›</a:t>
            </a:fld>
            <a:endParaRPr lang="en-US"/>
          </a:p>
        </p:txBody>
      </p:sp>
    </p:spTree>
    <p:extLst>
      <p:ext uri="{BB962C8B-B14F-4D97-AF65-F5344CB8AC3E}">
        <p14:creationId xmlns:p14="http://schemas.microsoft.com/office/powerpoint/2010/main" val="41006847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B89BC7C9-C175-8D4B-A83B-AF4E7CF8D7DB}" type="datetimeFigureOut">
              <a:rPr lang="en-US" smtClean="0"/>
              <a:t>4.05.20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690636-C633-0E44-AFBE-57C09AC60D4F}" type="slidenum">
              <a:rPr lang="en-US" smtClean="0"/>
              <a:t>‹#›</a:t>
            </a:fld>
            <a:endParaRPr lang="en-US"/>
          </a:p>
        </p:txBody>
      </p:sp>
    </p:spTree>
    <p:extLst>
      <p:ext uri="{BB962C8B-B14F-4D97-AF65-F5344CB8AC3E}">
        <p14:creationId xmlns:p14="http://schemas.microsoft.com/office/powerpoint/2010/main" val="41369969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tr-TR"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B89BC7C9-C175-8D4B-A83B-AF4E7CF8D7DB}" type="datetimeFigureOut">
              <a:rPr lang="en-US" smtClean="0"/>
              <a:t>4.05.20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690636-C633-0E44-AFBE-57C09AC60D4F}" type="slidenum">
              <a:rPr lang="en-US" smtClean="0"/>
              <a:t>‹#›</a:t>
            </a:fld>
            <a:endParaRPr lang="en-US"/>
          </a:p>
        </p:txBody>
      </p:sp>
    </p:spTree>
    <p:extLst>
      <p:ext uri="{BB962C8B-B14F-4D97-AF65-F5344CB8AC3E}">
        <p14:creationId xmlns:p14="http://schemas.microsoft.com/office/powerpoint/2010/main" val="19636039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Date Placeholder 4"/>
          <p:cNvSpPr>
            <a:spLocks noGrp="1"/>
          </p:cNvSpPr>
          <p:nvPr>
            <p:ph type="dt" sz="half" idx="10"/>
          </p:nvPr>
        </p:nvSpPr>
        <p:spPr/>
        <p:txBody>
          <a:bodyPr/>
          <a:lstStyle/>
          <a:p>
            <a:fld id="{B89BC7C9-C175-8D4B-A83B-AF4E7CF8D7DB}" type="datetimeFigureOut">
              <a:rPr lang="en-US" smtClean="0"/>
              <a:t>4.05.20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690636-C633-0E44-AFBE-57C09AC60D4F}" type="slidenum">
              <a:rPr lang="en-US" smtClean="0"/>
              <a:t>‹#›</a:t>
            </a:fld>
            <a:endParaRPr lang="en-US"/>
          </a:p>
        </p:txBody>
      </p:sp>
    </p:spTree>
    <p:extLst>
      <p:ext uri="{BB962C8B-B14F-4D97-AF65-F5344CB8AC3E}">
        <p14:creationId xmlns:p14="http://schemas.microsoft.com/office/powerpoint/2010/main" val="7334352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7" name="Date Placeholder 6"/>
          <p:cNvSpPr>
            <a:spLocks noGrp="1"/>
          </p:cNvSpPr>
          <p:nvPr>
            <p:ph type="dt" sz="half" idx="10"/>
          </p:nvPr>
        </p:nvSpPr>
        <p:spPr/>
        <p:txBody>
          <a:bodyPr/>
          <a:lstStyle/>
          <a:p>
            <a:fld id="{B89BC7C9-C175-8D4B-A83B-AF4E7CF8D7DB}" type="datetimeFigureOut">
              <a:rPr lang="en-US" smtClean="0"/>
              <a:t>4.05.20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8690636-C633-0E44-AFBE-57C09AC60D4F}" type="slidenum">
              <a:rPr lang="en-US" smtClean="0"/>
              <a:t>‹#›</a:t>
            </a:fld>
            <a:endParaRPr lang="en-US"/>
          </a:p>
        </p:txBody>
      </p:sp>
    </p:spTree>
    <p:extLst>
      <p:ext uri="{BB962C8B-B14F-4D97-AF65-F5344CB8AC3E}">
        <p14:creationId xmlns:p14="http://schemas.microsoft.com/office/powerpoint/2010/main" val="12966616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Date Placeholder 2"/>
          <p:cNvSpPr>
            <a:spLocks noGrp="1"/>
          </p:cNvSpPr>
          <p:nvPr>
            <p:ph type="dt" sz="half" idx="10"/>
          </p:nvPr>
        </p:nvSpPr>
        <p:spPr/>
        <p:txBody>
          <a:bodyPr/>
          <a:lstStyle/>
          <a:p>
            <a:fld id="{B89BC7C9-C175-8D4B-A83B-AF4E7CF8D7DB}" type="datetimeFigureOut">
              <a:rPr lang="en-US" smtClean="0"/>
              <a:t>4.05.20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8690636-C633-0E44-AFBE-57C09AC60D4F}" type="slidenum">
              <a:rPr lang="en-US" smtClean="0"/>
              <a:t>‹#›</a:t>
            </a:fld>
            <a:endParaRPr lang="en-US"/>
          </a:p>
        </p:txBody>
      </p:sp>
    </p:spTree>
    <p:extLst>
      <p:ext uri="{BB962C8B-B14F-4D97-AF65-F5344CB8AC3E}">
        <p14:creationId xmlns:p14="http://schemas.microsoft.com/office/powerpoint/2010/main" val="19206020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89BC7C9-C175-8D4B-A83B-AF4E7CF8D7DB}" type="datetimeFigureOut">
              <a:rPr lang="en-US" smtClean="0"/>
              <a:t>4.05.20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8690636-C633-0E44-AFBE-57C09AC60D4F}" type="slidenum">
              <a:rPr lang="en-US" smtClean="0"/>
              <a:t>‹#›</a:t>
            </a:fld>
            <a:endParaRPr lang="en-US"/>
          </a:p>
        </p:txBody>
      </p:sp>
    </p:spTree>
    <p:extLst>
      <p:ext uri="{BB962C8B-B14F-4D97-AF65-F5344CB8AC3E}">
        <p14:creationId xmlns:p14="http://schemas.microsoft.com/office/powerpoint/2010/main" val="28453960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tr-TR"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B89BC7C9-C175-8D4B-A83B-AF4E7CF8D7DB}" type="datetimeFigureOut">
              <a:rPr lang="en-US" smtClean="0"/>
              <a:t>4.05.20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690636-C633-0E44-AFBE-57C09AC60D4F}" type="slidenum">
              <a:rPr lang="en-US" smtClean="0"/>
              <a:t>‹#›</a:t>
            </a:fld>
            <a:endParaRPr lang="en-US"/>
          </a:p>
        </p:txBody>
      </p:sp>
    </p:spTree>
    <p:extLst>
      <p:ext uri="{BB962C8B-B14F-4D97-AF65-F5344CB8AC3E}">
        <p14:creationId xmlns:p14="http://schemas.microsoft.com/office/powerpoint/2010/main" val="7370123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tr-TR"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B89BC7C9-C175-8D4B-A83B-AF4E7CF8D7DB}" type="datetimeFigureOut">
              <a:rPr lang="en-US" smtClean="0"/>
              <a:t>4.05.20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690636-C633-0E44-AFBE-57C09AC60D4F}" type="slidenum">
              <a:rPr lang="en-US" smtClean="0"/>
              <a:t>‹#›</a:t>
            </a:fld>
            <a:endParaRPr lang="en-US"/>
          </a:p>
        </p:txBody>
      </p:sp>
    </p:spTree>
    <p:extLst>
      <p:ext uri="{BB962C8B-B14F-4D97-AF65-F5344CB8AC3E}">
        <p14:creationId xmlns:p14="http://schemas.microsoft.com/office/powerpoint/2010/main" val="101607442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89BC7C9-C175-8D4B-A83B-AF4E7CF8D7DB}" type="datetimeFigureOut">
              <a:rPr lang="en-US" smtClean="0"/>
              <a:t>4.05.20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8690636-C633-0E44-AFBE-57C09AC60D4F}" type="slidenum">
              <a:rPr lang="en-US" smtClean="0"/>
              <a:t>‹#›</a:t>
            </a:fld>
            <a:endParaRPr lang="en-US"/>
          </a:p>
        </p:txBody>
      </p:sp>
    </p:spTree>
    <p:extLst>
      <p:ext uri="{BB962C8B-B14F-4D97-AF65-F5344CB8AC3E}">
        <p14:creationId xmlns:p14="http://schemas.microsoft.com/office/powerpoint/2010/main" val="25099274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334114"/>
            <a:ext cx="7772400" cy="1470025"/>
          </a:xfrm>
        </p:spPr>
        <p:txBody>
          <a:bodyPr/>
          <a:lstStyle/>
          <a:p>
            <a:r>
              <a:rPr lang="en-US" b="1" dirty="0" smtClean="0">
                <a:solidFill>
                  <a:srgbClr val="FF0000"/>
                </a:solidFill>
              </a:rPr>
              <a:t>DNA isolation</a:t>
            </a:r>
            <a:endParaRPr lang="en-US" b="1" dirty="0">
              <a:solidFill>
                <a:srgbClr val="FF0000"/>
              </a:solidFill>
            </a:endParaRPr>
          </a:p>
        </p:txBody>
      </p:sp>
    </p:spTree>
    <p:extLst>
      <p:ext uri="{BB962C8B-B14F-4D97-AF65-F5344CB8AC3E}">
        <p14:creationId xmlns:p14="http://schemas.microsoft.com/office/powerpoint/2010/main" val="32796097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Title 1"/>
          <p:cNvSpPr>
            <a:spLocks noGrp="1"/>
          </p:cNvSpPr>
          <p:nvPr>
            <p:ph type="title"/>
          </p:nvPr>
        </p:nvSpPr>
        <p:spPr>
          <a:xfrm>
            <a:off x="1148133" y="290506"/>
            <a:ext cx="6589712" cy="1281112"/>
          </a:xfrm>
        </p:spPr>
        <p:txBody>
          <a:bodyPr/>
          <a:lstStyle/>
          <a:p>
            <a:r>
              <a:rPr lang="en-US" dirty="0" smtClean="0">
                <a:solidFill>
                  <a:srgbClr val="FF0000"/>
                </a:solidFill>
                <a:latin typeface="Century Gothic" charset="0"/>
              </a:rPr>
              <a:t>References</a:t>
            </a:r>
            <a:endParaRPr lang="en-US" dirty="0">
              <a:solidFill>
                <a:srgbClr val="FF0000"/>
              </a:solidFill>
              <a:latin typeface="Century Gothic" charset="0"/>
            </a:endParaRPr>
          </a:p>
        </p:txBody>
      </p:sp>
      <p:sp>
        <p:nvSpPr>
          <p:cNvPr id="3" name="Content Placeholder 2"/>
          <p:cNvSpPr>
            <a:spLocks noGrp="1"/>
          </p:cNvSpPr>
          <p:nvPr>
            <p:ph idx="1"/>
          </p:nvPr>
        </p:nvSpPr>
        <p:spPr>
          <a:xfrm>
            <a:off x="323850" y="1571618"/>
            <a:ext cx="8229600" cy="4530725"/>
          </a:xfrm>
        </p:spPr>
        <p:txBody>
          <a:bodyPr/>
          <a:lstStyle/>
          <a:p>
            <a:pPr>
              <a:defRPr/>
            </a:pPr>
            <a:r>
              <a:rPr lang="en-US" sz="2000" dirty="0" smtClean="0"/>
              <a:t>Ankara University Faculty of Pharmacy Biochemistry Practice Book-2004</a:t>
            </a:r>
          </a:p>
          <a:p>
            <a:pPr>
              <a:defRPr/>
            </a:pPr>
            <a:r>
              <a:rPr lang="en-US" sz="2000" dirty="0" smtClean="0"/>
              <a:t>Practical Biochemistry (2015). </a:t>
            </a:r>
            <a:r>
              <a:rPr lang="en-US" sz="2000" dirty="0" err="1" smtClean="0"/>
              <a:t>Aljebory</a:t>
            </a:r>
            <a:r>
              <a:rPr lang="en-US" sz="2000" dirty="0" smtClean="0"/>
              <a:t>, A., And </a:t>
            </a:r>
            <a:r>
              <a:rPr lang="en-US" sz="2000" dirty="0" err="1" smtClean="0"/>
              <a:t>Alsalman</a:t>
            </a:r>
            <a:r>
              <a:rPr lang="en-US" sz="2000" dirty="0" smtClean="0"/>
              <a:t>, A. </a:t>
            </a:r>
          </a:p>
          <a:p>
            <a:pPr>
              <a:defRPr/>
            </a:pPr>
            <a:r>
              <a:rPr lang="en-US" sz="2000" dirty="0" smtClean="0"/>
              <a:t>A Laboratory Text Book of Biochemistry, Molecular Biology and Microbiology (2014)</a:t>
            </a:r>
          </a:p>
          <a:p>
            <a:pPr>
              <a:defRPr/>
            </a:pPr>
            <a:r>
              <a:rPr lang="en-US" sz="2000" dirty="0" err="1" smtClean="0"/>
              <a:t>Lehninger</a:t>
            </a:r>
            <a:r>
              <a:rPr lang="en-US" sz="2000" dirty="0" smtClean="0"/>
              <a:t> Principles of Biochemistry- 5th Edition (2008)</a:t>
            </a:r>
          </a:p>
          <a:p>
            <a:pPr>
              <a:defRPr/>
            </a:pPr>
            <a:r>
              <a:rPr lang="en-US" sz="2000" dirty="0" smtClean="0"/>
              <a:t>Elkins</a:t>
            </a:r>
            <a:r>
              <a:rPr lang="en-US" sz="2000" dirty="0"/>
              <a:t>, K. M. (2013). </a:t>
            </a:r>
            <a:r>
              <a:rPr lang="en-US" sz="2000" i="1" dirty="0"/>
              <a:t>DNA Extraction. Forensic DNA Biology, 39–52</a:t>
            </a:r>
            <a:r>
              <a:rPr lang="en-US" sz="2000" i="1" dirty="0" smtClean="0"/>
              <a:t>.</a:t>
            </a:r>
            <a:endParaRPr lang="en-US" sz="2000" dirty="0"/>
          </a:p>
          <a:p>
            <a:pPr marL="0" indent="0">
              <a:buNone/>
              <a:defRPr/>
            </a:pPr>
            <a:endParaRPr lang="en-US" sz="2000" dirty="0"/>
          </a:p>
          <a:p>
            <a:pPr marL="0" indent="0">
              <a:buFont typeface="Wingdings 3" charset="0"/>
              <a:buNone/>
              <a:defRPr/>
            </a:pPr>
            <a:endParaRPr lang="en-US" sz="2000" dirty="0"/>
          </a:p>
          <a:p>
            <a:pPr>
              <a:defRPr/>
            </a:pPr>
            <a:endParaRPr lang="en-US" sz="2000" dirty="0" smtClean="0"/>
          </a:p>
          <a:p>
            <a:pPr>
              <a:defRPr/>
            </a:pPr>
            <a:endParaRPr lang="en-US" sz="2000" dirty="0" smtClean="0"/>
          </a:p>
          <a:p>
            <a:pPr marL="0" indent="0">
              <a:buFont typeface="Wingdings 3" charset="0"/>
              <a:buNone/>
              <a:defRPr/>
            </a:pPr>
            <a:endParaRPr lang="en-US" sz="2000" dirty="0"/>
          </a:p>
          <a:p>
            <a:pPr>
              <a:defRPr/>
            </a:pPr>
            <a:endParaRPr lang="en-US" sz="2000" dirty="0"/>
          </a:p>
          <a:p>
            <a:pPr>
              <a:defRPr/>
            </a:pPr>
            <a:endParaRPr lang="en-US" sz="2000" dirty="0"/>
          </a:p>
        </p:txBody>
      </p:sp>
    </p:spTree>
    <p:extLst>
      <p:ext uri="{BB962C8B-B14F-4D97-AF65-F5344CB8AC3E}">
        <p14:creationId xmlns:p14="http://schemas.microsoft.com/office/powerpoint/2010/main" val="13294491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8198"/>
            <a:ext cx="8229600" cy="1143000"/>
          </a:xfrm>
        </p:spPr>
        <p:txBody>
          <a:bodyPr/>
          <a:lstStyle/>
          <a:p>
            <a:r>
              <a:rPr lang="en-US" dirty="0" smtClean="0">
                <a:solidFill>
                  <a:srgbClr val="FF0000"/>
                </a:solidFill>
              </a:rPr>
              <a:t>DNA isolation</a:t>
            </a:r>
            <a:endParaRPr lang="en-US" dirty="0">
              <a:solidFill>
                <a:srgbClr val="FF0000"/>
              </a:solidFill>
            </a:endParaRPr>
          </a:p>
        </p:txBody>
      </p:sp>
      <p:sp>
        <p:nvSpPr>
          <p:cNvPr id="3" name="Content Placeholder 2"/>
          <p:cNvSpPr>
            <a:spLocks noGrp="1"/>
          </p:cNvSpPr>
          <p:nvPr>
            <p:ph idx="1"/>
          </p:nvPr>
        </p:nvSpPr>
        <p:spPr>
          <a:xfrm>
            <a:off x="319617" y="1333643"/>
            <a:ext cx="8533860" cy="4525963"/>
          </a:xfrm>
        </p:spPr>
        <p:txBody>
          <a:bodyPr>
            <a:normAutofit fontScale="85000" lnSpcReduction="10000"/>
          </a:bodyPr>
          <a:lstStyle/>
          <a:p>
            <a:pPr marL="0" indent="0">
              <a:buNone/>
            </a:pPr>
            <a:endParaRPr lang="en-US" sz="2400" dirty="0" smtClean="0"/>
          </a:p>
          <a:p>
            <a:r>
              <a:rPr lang="en-US" sz="2600" dirty="0"/>
              <a:t>Nucleic acids store and transmit hereditary </a:t>
            </a:r>
            <a:r>
              <a:rPr lang="en-US" sz="2600" dirty="0" smtClean="0"/>
              <a:t>information.</a:t>
            </a:r>
            <a:r>
              <a:rPr lang="en-US" sz="2600" dirty="0"/>
              <a:t> </a:t>
            </a:r>
            <a:endParaRPr lang="en-US" sz="2600" dirty="0" smtClean="0"/>
          </a:p>
          <a:p>
            <a:r>
              <a:rPr lang="tr-TR" sz="2600" dirty="0" err="1"/>
              <a:t>D</a:t>
            </a:r>
            <a:r>
              <a:rPr lang="tr-TR" sz="2600" dirty="0" err="1" smtClean="0"/>
              <a:t>eoxyribonucleic</a:t>
            </a:r>
            <a:r>
              <a:rPr lang="tr-TR" sz="2600" dirty="0" smtClean="0"/>
              <a:t> </a:t>
            </a:r>
            <a:r>
              <a:rPr lang="tr-TR" sz="2600" dirty="0" err="1" smtClean="0"/>
              <a:t>acid</a:t>
            </a:r>
            <a:r>
              <a:rPr lang="tr-TR" sz="2600" dirty="0"/>
              <a:t> </a:t>
            </a:r>
            <a:r>
              <a:rPr lang="tr-TR" sz="2600" dirty="0" smtClean="0"/>
              <a:t>(DNA) is a </a:t>
            </a:r>
            <a:r>
              <a:rPr lang="tr-TR" sz="2600" dirty="0" err="1" smtClean="0"/>
              <a:t>molecule</a:t>
            </a:r>
            <a:r>
              <a:rPr lang="tr-TR" sz="2600" dirty="0" smtClean="0"/>
              <a:t> </a:t>
            </a:r>
            <a:r>
              <a:rPr lang="tr-TR" sz="2600" dirty="0" err="1" smtClean="0"/>
              <a:t>within</a:t>
            </a:r>
            <a:r>
              <a:rPr lang="tr-TR" sz="2600" dirty="0" smtClean="0"/>
              <a:t> </a:t>
            </a:r>
            <a:r>
              <a:rPr lang="tr-TR" sz="2600" dirty="0" err="1" smtClean="0"/>
              <a:t>the</a:t>
            </a:r>
            <a:r>
              <a:rPr lang="tr-TR" sz="2600" dirty="0" smtClean="0"/>
              <a:t> </a:t>
            </a:r>
            <a:r>
              <a:rPr lang="tr-TR" sz="2600" dirty="0" err="1" smtClean="0"/>
              <a:t>nucleus</a:t>
            </a:r>
            <a:r>
              <a:rPr lang="tr-TR" sz="2600" dirty="0" smtClean="0"/>
              <a:t> of a </a:t>
            </a:r>
            <a:r>
              <a:rPr lang="tr-TR" sz="2600" dirty="0" err="1" smtClean="0"/>
              <a:t>cell</a:t>
            </a:r>
            <a:r>
              <a:rPr lang="tr-TR" sz="2600" dirty="0" smtClean="0"/>
              <a:t> </a:t>
            </a:r>
            <a:r>
              <a:rPr lang="tr-TR" sz="2600" dirty="0" err="1" smtClean="0"/>
              <a:t>that</a:t>
            </a:r>
            <a:r>
              <a:rPr lang="tr-TR" sz="2600" dirty="0" smtClean="0"/>
              <a:t> </a:t>
            </a:r>
            <a:r>
              <a:rPr lang="tr-TR" sz="2600" dirty="0" err="1" smtClean="0"/>
              <a:t>contains</a:t>
            </a:r>
            <a:r>
              <a:rPr lang="tr-TR" sz="2600" dirty="0" smtClean="0"/>
              <a:t> </a:t>
            </a:r>
            <a:r>
              <a:rPr lang="tr-TR" sz="2600" dirty="0" err="1" smtClean="0"/>
              <a:t>genetic</a:t>
            </a:r>
            <a:r>
              <a:rPr lang="tr-TR" sz="2600" dirty="0" smtClean="0"/>
              <a:t> </a:t>
            </a:r>
            <a:r>
              <a:rPr lang="tr-TR" sz="2600" dirty="0" err="1" smtClean="0"/>
              <a:t>information</a:t>
            </a:r>
            <a:r>
              <a:rPr lang="tr-TR" sz="2600" dirty="0" smtClean="0"/>
              <a:t>. </a:t>
            </a:r>
          </a:p>
          <a:p>
            <a:r>
              <a:rPr lang="en-US" sz="2600" dirty="0" smtClean="0"/>
              <a:t>Deoxyribonucleic </a:t>
            </a:r>
            <a:r>
              <a:rPr lang="en-US" sz="2600" dirty="0"/>
              <a:t>acid (DNA) is wrapped around proteins called histones and arranged into chromosomes. Protein is not bound to prokaryotic DNA, but histone proteins are bound to the core DNA of eukaryotes</a:t>
            </a:r>
            <a:r>
              <a:rPr lang="en-US" sz="2600" dirty="0" smtClean="0"/>
              <a:t>.</a:t>
            </a:r>
            <a:endParaRPr lang="en-US" sz="2600" dirty="0"/>
          </a:p>
          <a:p>
            <a:r>
              <a:rPr lang="en-US" sz="2600" dirty="0" smtClean="0"/>
              <a:t>DNA extraction is the first step for subsequent molecular or forensic analysis. DNA can be extracted from almost any intact cellular tissue such as skin, blood, saliva, mucus, muscle tissue, bone marrow, etc.</a:t>
            </a:r>
            <a:endParaRPr lang="en-US" sz="2600" dirty="0"/>
          </a:p>
          <a:p>
            <a:r>
              <a:rPr lang="en-US" sz="2600" dirty="0" smtClean="0"/>
              <a:t>DNA </a:t>
            </a:r>
            <a:r>
              <a:rPr lang="en-US" sz="2600" dirty="0"/>
              <a:t>extraction is the process by which DNA is separated from proteins, membranes and other cellular materials in the cell.</a:t>
            </a:r>
            <a:endParaRPr lang="en-US" sz="2600" dirty="0" smtClean="0"/>
          </a:p>
        </p:txBody>
      </p:sp>
    </p:spTree>
    <p:extLst>
      <p:ext uri="{BB962C8B-B14F-4D97-AF65-F5344CB8AC3E}">
        <p14:creationId xmlns:p14="http://schemas.microsoft.com/office/powerpoint/2010/main" val="6453525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1063" y="11042"/>
            <a:ext cx="8229600" cy="1143000"/>
          </a:xfrm>
        </p:spPr>
        <p:txBody>
          <a:bodyPr/>
          <a:lstStyle/>
          <a:p>
            <a:r>
              <a:rPr lang="en-US" dirty="0" smtClean="0">
                <a:solidFill>
                  <a:srgbClr val="FF0000"/>
                </a:solidFill>
              </a:rPr>
              <a:t>DNA isolation</a:t>
            </a:r>
            <a:endParaRPr lang="en-US" dirty="0">
              <a:solidFill>
                <a:srgbClr val="FF0000"/>
              </a:solidFill>
            </a:endParaRPr>
          </a:p>
        </p:txBody>
      </p:sp>
      <p:sp>
        <p:nvSpPr>
          <p:cNvPr id="3" name="Content Placeholder 2"/>
          <p:cNvSpPr>
            <a:spLocks noGrp="1"/>
          </p:cNvSpPr>
          <p:nvPr>
            <p:ph idx="1"/>
          </p:nvPr>
        </p:nvSpPr>
        <p:spPr>
          <a:xfrm>
            <a:off x="295530" y="1001117"/>
            <a:ext cx="8475133" cy="4525963"/>
          </a:xfrm>
        </p:spPr>
        <p:txBody>
          <a:bodyPr>
            <a:normAutofit/>
          </a:bodyPr>
          <a:lstStyle/>
          <a:p>
            <a:pPr marL="0" indent="0">
              <a:buNone/>
            </a:pPr>
            <a:r>
              <a:rPr lang="en-US" sz="2000" dirty="0"/>
              <a:t>Many of the available DNA extraction </a:t>
            </a:r>
            <a:r>
              <a:rPr lang="en-US" sz="2000" dirty="0" smtClean="0"/>
              <a:t>methods </a:t>
            </a:r>
            <a:r>
              <a:rPr lang="en-US" sz="2000" dirty="0"/>
              <a:t>have common </a:t>
            </a:r>
            <a:r>
              <a:rPr lang="en-US" sz="2000" dirty="0" smtClean="0"/>
              <a:t>procedures.</a:t>
            </a:r>
          </a:p>
          <a:p>
            <a:pPr marL="0" indent="0">
              <a:buNone/>
            </a:pPr>
            <a:r>
              <a:rPr lang="en-US" sz="2000" dirty="0" smtClean="0"/>
              <a:t>The extraction </a:t>
            </a:r>
            <a:r>
              <a:rPr lang="en-US" sz="2000" dirty="0"/>
              <a:t>of DNA generally follows three basic steps:</a:t>
            </a:r>
          </a:p>
          <a:p>
            <a:pPr marL="0" indent="0">
              <a:buNone/>
            </a:pPr>
            <a:r>
              <a:rPr lang="en-US" sz="2000" dirty="0">
                <a:solidFill>
                  <a:srgbClr val="FF0000"/>
                </a:solidFill>
              </a:rPr>
              <a:t>1.</a:t>
            </a:r>
            <a:r>
              <a:rPr lang="en-US" sz="2000" dirty="0"/>
              <a:t> Lyse the cells.</a:t>
            </a:r>
          </a:p>
          <a:p>
            <a:pPr marL="0" indent="0">
              <a:buNone/>
            </a:pPr>
            <a:r>
              <a:rPr lang="en-US" sz="2000" dirty="0">
                <a:solidFill>
                  <a:srgbClr val="FF0000"/>
                </a:solidFill>
              </a:rPr>
              <a:t>2</a:t>
            </a:r>
            <a:r>
              <a:rPr lang="en-US" sz="2000" dirty="0" smtClean="0">
                <a:solidFill>
                  <a:srgbClr val="FF0000"/>
                </a:solidFill>
              </a:rPr>
              <a:t>. </a:t>
            </a:r>
            <a:r>
              <a:rPr lang="en-US" sz="2000" dirty="0" smtClean="0"/>
              <a:t>Separate </a:t>
            </a:r>
            <a:r>
              <a:rPr lang="en-US" sz="2000" dirty="0"/>
              <a:t>the DNA from the other cell components. Digest/denature the proteins and separate contaminants from DNA </a:t>
            </a:r>
          </a:p>
          <a:p>
            <a:pPr marL="0" indent="0">
              <a:buNone/>
            </a:pPr>
            <a:r>
              <a:rPr lang="en-US" sz="2000" dirty="0">
                <a:solidFill>
                  <a:srgbClr val="FF0000"/>
                </a:solidFill>
              </a:rPr>
              <a:t>3. </a:t>
            </a:r>
            <a:r>
              <a:rPr lang="en-US" sz="2000" dirty="0"/>
              <a:t>Precipitate and isolate the </a:t>
            </a:r>
            <a:r>
              <a:rPr lang="en-US" sz="2000" dirty="0" smtClean="0"/>
              <a:t>DNA by centrifugation and chemicals (isopropanol)</a:t>
            </a:r>
          </a:p>
          <a:p>
            <a:pPr marL="0" indent="0">
              <a:buNone/>
            </a:pPr>
            <a:endParaRPr lang="en-US" sz="2000" dirty="0"/>
          </a:p>
          <a:p>
            <a:pPr marL="0" indent="0">
              <a:buNone/>
            </a:pPr>
            <a:r>
              <a:rPr lang="en-US" sz="2000" dirty="0" smtClean="0"/>
              <a:t>-The </a:t>
            </a:r>
            <a:r>
              <a:rPr lang="en-US" sz="2000" dirty="0"/>
              <a:t>cell membrane is disrupted by any of the following methods: </a:t>
            </a:r>
            <a:r>
              <a:rPr lang="en-US" sz="2000" dirty="0" smtClean="0"/>
              <a:t>heat </a:t>
            </a:r>
            <a:r>
              <a:rPr lang="en-US" sz="2000" dirty="0"/>
              <a:t>to increase fluidity, </a:t>
            </a:r>
            <a:r>
              <a:rPr lang="en-US" sz="2000" dirty="0" err="1"/>
              <a:t>dithiothreitol</a:t>
            </a:r>
            <a:r>
              <a:rPr lang="en-US" sz="2000" dirty="0"/>
              <a:t> (DTT) to </a:t>
            </a:r>
            <a:r>
              <a:rPr lang="en-US" sz="2000" dirty="0" smtClean="0"/>
              <a:t>break disulfide </a:t>
            </a:r>
            <a:r>
              <a:rPr lang="en-US" sz="2000" dirty="0"/>
              <a:t>bonds, or using a detergent such as </a:t>
            </a:r>
            <a:r>
              <a:rPr lang="en-US" sz="2000" dirty="0" smtClean="0"/>
              <a:t>sodium </a:t>
            </a:r>
            <a:r>
              <a:rPr lang="en-US" sz="2000" dirty="0"/>
              <a:t>dodecyl sulfate (SDS) to disrupt the membrane</a:t>
            </a:r>
            <a:r>
              <a:rPr lang="en-US" sz="2000" dirty="0" smtClean="0"/>
              <a:t>.</a:t>
            </a:r>
          </a:p>
          <a:p>
            <a:pPr marL="0" indent="0">
              <a:buNone/>
            </a:pPr>
            <a:r>
              <a:rPr lang="en-US" sz="2000" dirty="0" smtClean="0"/>
              <a:t>-</a:t>
            </a:r>
            <a:r>
              <a:rPr lang="en-US" sz="2000" dirty="0"/>
              <a:t>Heat denaturation </a:t>
            </a:r>
            <a:r>
              <a:rPr lang="en-US" sz="2000" dirty="0" smtClean="0"/>
              <a:t>or digestive </a:t>
            </a:r>
            <a:r>
              <a:rPr lang="en-US" sz="2000" dirty="0"/>
              <a:t>enzymes such as proteinase K </a:t>
            </a:r>
            <a:r>
              <a:rPr lang="en-US" sz="2000" dirty="0" smtClean="0"/>
              <a:t>can </a:t>
            </a:r>
            <a:r>
              <a:rPr lang="en-US" sz="2000" dirty="0"/>
              <a:t>be </a:t>
            </a:r>
            <a:r>
              <a:rPr lang="en-US" sz="2000" dirty="0" smtClean="0"/>
              <a:t>used to </a:t>
            </a:r>
            <a:r>
              <a:rPr lang="en-US" sz="2000" dirty="0"/>
              <a:t>remove proteins from </a:t>
            </a:r>
            <a:r>
              <a:rPr lang="en-US" sz="2000" dirty="0" smtClean="0"/>
              <a:t>DNA. </a:t>
            </a:r>
            <a:r>
              <a:rPr lang="tr-TR" sz="2000" dirty="0"/>
              <a:t> </a:t>
            </a:r>
            <a:endParaRPr lang="en-US" sz="2000" dirty="0"/>
          </a:p>
          <a:p>
            <a:pPr marL="0" indent="0">
              <a:buNone/>
            </a:pPr>
            <a:endParaRPr lang="en-US" sz="2000" dirty="0"/>
          </a:p>
          <a:p>
            <a:pPr marL="0" indent="0">
              <a:buNone/>
            </a:pPr>
            <a:endParaRPr lang="en-US" sz="2000" dirty="0"/>
          </a:p>
          <a:p>
            <a:endParaRPr lang="en-US" sz="2800" dirty="0" smtClean="0"/>
          </a:p>
          <a:p>
            <a:endParaRPr lang="en-US" sz="2800" dirty="0"/>
          </a:p>
        </p:txBody>
      </p:sp>
    </p:spTree>
    <p:extLst>
      <p:ext uri="{BB962C8B-B14F-4D97-AF65-F5344CB8AC3E}">
        <p14:creationId xmlns:p14="http://schemas.microsoft.com/office/powerpoint/2010/main" val="26061386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0858"/>
            <a:ext cx="8229600" cy="1143000"/>
          </a:xfrm>
        </p:spPr>
        <p:txBody>
          <a:bodyPr/>
          <a:lstStyle/>
          <a:p>
            <a:r>
              <a:rPr lang="en-US" dirty="0">
                <a:solidFill>
                  <a:srgbClr val="FF0000"/>
                </a:solidFill>
              </a:rPr>
              <a:t>DNA isolation</a:t>
            </a:r>
            <a:endParaRPr lang="en-US" dirty="0"/>
          </a:p>
        </p:txBody>
      </p:sp>
      <p:sp>
        <p:nvSpPr>
          <p:cNvPr id="3" name="Content Placeholder 2"/>
          <p:cNvSpPr>
            <a:spLocks noGrp="1"/>
          </p:cNvSpPr>
          <p:nvPr>
            <p:ph idx="1"/>
          </p:nvPr>
        </p:nvSpPr>
        <p:spPr>
          <a:xfrm>
            <a:off x="323470" y="1417638"/>
            <a:ext cx="8482086" cy="4920658"/>
          </a:xfrm>
        </p:spPr>
        <p:txBody>
          <a:bodyPr>
            <a:normAutofit/>
          </a:bodyPr>
          <a:lstStyle/>
          <a:p>
            <a:r>
              <a:rPr lang="en-US" sz="2800" dirty="0"/>
              <a:t>The structure of the DNA molecule is different from the protein </a:t>
            </a:r>
            <a:r>
              <a:rPr lang="en-US" sz="2800" dirty="0" smtClean="0"/>
              <a:t>and </a:t>
            </a:r>
            <a:r>
              <a:rPr lang="en-US" sz="2800" dirty="0"/>
              <a:t>membrane in the cell</a:t>
            </a:r>
            <a:r>
              <a:rPr lang="en-US" sz="2800" dirty="0" smtClean="0"/>
              <a:t>, this situation gives </a:t>
            </a:r>
            <a:r>
              <a:rPr lang="en-US" sz="2800" dirty="0"/>
              <a:t>us the chance to separate </a:t>
            </a:r>
            <a:r>
              <a:rPr lang="en-US" sz="2800" dirty="0" smtClean="0"/>
              <a:t>DNA </a:t>
            </a:r>
            <a:r>
              <a:rPr lang="en-US" sz="2800" dirty="0"/>
              <a:t>from other molecules. </a:t>
            </a:r>
            <a:endParaRPr lang="en-US" sz="2800" dirty="0" smtClean="0"/>
          </a:p>
          <a:p>
            <a:r>
              <a:rPr lang="en-US" sz="2800" dirty="0" smtClean="0"/>
              <a:t>Detergent (</a:t>
            </a:r>
            <a:r>
              <a:rPr lang="en-US" sz="2800" dirty="0"/>
              <a:t>sodium dodecyl </a:t>
            </a:r>
            <a:r>
              <a:rPr lang="en-US" sz="2800" dirty="0" smtClean="0"/>
              <a:t>sulfate, SDS</a:t>
            </a:r>
            <a:r>
              <a:rPr lang="en-US" sz="2800" dirty="0"/>
              <a:t>) disrupts the cell </a:t>
            </a:r>
            <a:r>
              <a:rPr lang="en-US" sz="2800" dirty="0" smtClean="0"/>
              <a:t>structure and membrane</a:t>
            </a:r>
            <a:r>
              <a:rPr lang="en-US" sz="2800" dirty="0"/>
              <a:t>. </a:t>
            </a:r>
            <a:endParaRPr lang="en-US" sz="2800" dirty="0" smtClean="0"/>
          </a:p>
          <a:p>
            <a:r>
              <a:rPr lang="en-US" sz="2800" dirty="0" err="1" smtClean="0"/>
              <a:t>NaCl</a:t>
            </a:r>
            <a:r>
              <a:rPr lang="en-US" sz="2800" dirty="0" smtClean="0"/>
              <a:t> binds DNA and selectively precipitates proteins . </a:t>
            </a:r>
            <a:r>
              <a:rPr lang="en-US" sz="2800" dirty="0" err="1" smtClean="0"/>
              <a:t>NaCl</a:t>
            </a:r>
            <a:r>
              <a:rPr lang="en-US" sz="2800" dirty="0" smtClean="0"/>
              <a:t> is also used to stabilize DNA after the removal of proteins. </a:t>
            </a:r>
          </a:p>
          <a:p>
            <a:endParaRPr lang="en-US" dirty="0"/>
          </a:p>
        </p:txBody>
      </p:sp>
    </p:spTree>
    <p:extLst>
      <p:ext uri="{BB962C8B-B14F-4D97-AF65-F5344CB8AC3E}">
        <p14:creationId xmlns:p14="http://schemas.microsoft.com/office/powerpoint/2010/main" val="22844469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a:solidFill>
                  <a:srgbClr val="FF0000"/>
                </a:solidFill>
              </a:rPr>
              <a:t>DNA isolation</a:t>
            </a:r>
            <a:endParaRPr lang="en-US" dirty="0"/>
          </a:p>
        </p:txBody>
      </p:sp>
      <p:sp>
        <p:nvSpPr>
          <p:cNvPr id="3" name="Content Placeholder 2"/>
          <p:cNvSpPr>
            <a:spLocks noGrp="1"/>
          </p:cNvSpPr>
          <p:nvPr>
            <p:ph idx="1"/>
          </p:nvPr>
        </p:nvSpPr>
        <p:spPr>
          <a:xfrm>
            <a:off x="361357" y="1329964"/>
            <a:ext cx="8432218" cy="5047814"/>
          </a:xfrm>
        </p:spPr>
        <p:txBody>
          <a:bodyPr/>
          <a:lstStyle/>
          <a:p>
            <a:r>
              <a:rPr lang="en-US" dirty="0"/>
              <a:t>Denaturation of proteins is </a:t>
            </a:r>
            <a:r>
              <a:rPr lang="en-US" dirty="0" smtClean="0"/>
              <a:t>achieved </a:t>
            </a:r>
            <a:r>
              <a:rPr lang="en-US" dirty="0"/>
              <a:t>by using sodium dodecyl </a:t>
            </a:r>
            <a:r>
              <a:rPr lang="en-US" dirty="0" smtClean="0"/>
              <a:t>sulfate</a:t>
            </a:r>
            <a:r>
              <a:rPr lang="en-US" dirty="0"/>
              <a:t> </a:t>
            </a:r>
            <a:r>
              <a:rPr lang="en-US" dirty="0" smtClean="0"/>
              <a:t>(SDS</a:t>
            </a:r>
            <a:r>
              <a:rPr lang="en-US" dirty="0"/>
              <a:t>)</a:t>
            </a:r>
            <a:r>
              <a:rPr lang="en-US" dirty="0" smtClean="0"/>
              <a:t>, </a:t>
            </a:r>
            <a:r>
              <a:rPr lang="en-US" dirty="0"/>
              <a:t>proteinase K, phenol and organic solvents</a:t>
            </a:r>
            <a:r>
              <a:rPr lang="en-US" dirty="0" smtClean="0"/>
              <a:t>.</a:t>
            </a:r>
          </a:p>
          <a:p>
            <a:r>
              <a:rPr lang="en-US" dirty="0"/>
              <a:t>SDS is a powerful detergent </a:t>
            </a:r>
            <a:r>
              <a:rPr lang="en-US" dirty="0" smtClean="0"/>
              <a:t>which separates </a:t>
            </a:r>
            <a:r>
              <a:rPr lang="en-US" dirty="0"/>
              <a:t>proteins from </a:t>
            </a:r>
            <a:r>
              <a:rPr lang="en-US" dirty="0" smtClean="0"/>
              <a:t>DNA and denatures proteins.</a:t>
            </a:r>
            <a:endParaRPr lang="en-US" dirty="0"/>
          </a:p>
          <a:p>
            <a:r>
              <a:rPr lang="en-US" dirty="0"/>
              <a:t>Proteinase K is an enzyme that is active with SDS and breaks down proteins at 65</a:t>
            </a:r>
            <a:r>
              <a:rPr lang="en-US" baseline="30000" dirty="0"/>
              <a:t>o</a:t>
            </a:r>
            <a:r>
              <a:rPr lang="en-US" dirty="0"/>
              <a:t>C.</a:t>
            </a:r>
          </a:p>
        </p:txBody>
      </p:sp>
    </p:spTree>
    <p:extLst>
      <p:ext uri="{BB962C8B-B14F-4D97-AF65-F5344CB8AC3E}">
        <p14:creationId xmlns:p14="http://schemas.microsoft.com/office/powerpoint/2010/main" val="35108799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DNA isolation</a:t>
            </a:r>
            <a:endParaRPr lang="en-US" dirty="0"/>
          </a:p>
        </p:txBody>
      </p:sp>
      <p:sp>
        <p:nvSpPr>
          <p:cNvPr id="3" name="Content Placeholder 2"/>
          <p:cNvSpPr>
            <a:spLocks noGrp="1"/>
          </p:cNvSpPr>
          <p:nvPr>
            <p:ph idx="1"/>
          </p:nvPr>
        </p:nvSpPr>
        <p:spPr>
          <a:xfrm>
            <a:off x="287528" y="1600200"/>
            <a:ext cx="8399272" cy="4525963"/>
          </a:xfrm>
        </p:spPr>
        <p:txBody>
          <a:bodyPr>
            <a:normAutofit/>
          </a:bodyPr>
          <a:lstStyle/>
          <a:p>
            <a:r>
              <a:rPr lang="en-US" sz="2800" dirty="0"/>
              <a:t>The precipitation of DNA is done chemically with some chemicals that increase precipitation, such as isopropanol. DNA is more soluble in the aqueous phase than in the organic phase. DNA is polar and therefore insoluble in organic </a:t>
            </a:r>
            <a:r>
              <a:rPr lang="en-US" sz="2800" dirty="0" smtClean="0"/>
              <a:t>solvents.</a:t>
            </a:r>
          </a:p>
          <a:p>
            <a:r>
              <a:rPr lang="en-US" sz="2800" dirty="0" smtClean="0"/>
              <a:t>For example, the precipitation of DNA </a:t>
            </a:r>
            <a:r>
              <a:rPr lang="en-US" sz="2800" dirty="0"/>
              <a:t>is easier </a:t>
            </a:r>
            <a:r>
              <a:rPr lang="en-US" sz="2800" dirty="0" smtClean="0"/>
              <a:t>with isopropanol</a:t>
            </a:r>
            <a:r>
              <a:rPr lang="en-US" sz="2800" dirty="0"/>
              <a:t>.</a:t>
            </a:r>
          </a:p>
        </p:txBody>
      </p:sp>
    </p:spTree>
    <p:extLst>
      <p:ext uri="{BB962C8B-B14F-4D97-AF65-F5344CB8AC3E}">
        <p14:creationId xmlns:p14="http://schemas.microsoft.com/office/powerpoint/2010/main" val="33765608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023"/>
            <a:ext cx="8229600" cy="1143000"/>
          </a:xfrm>
        </p:spPr>
        <p:txBody>
          <a:bodyPr>
            <a:normAutofit fontScale="90000"/>
          </a:bodyPr>
          <a:lstStyle/>
          <a:p>
            <a:r>
              <a:rPr lang="en-US" dirty="0">
                <a:solidFill>
                  <a:srgbClr val="FF0000"/>
                </a:solidFill>
              </a:rPr>
              <a:t>The devices used in the DNA isolation</a:t>
            </a:r>
          </a:p>
        </p:txBody>
      </p:sp>
      <p:sp>
        <p:nvSpPr>
          <p:cNvPr id="3" name="Content Placeholder 2"/>
          <p:cNvSpPr>
            <a:spLocks noGrp="1"/>
          </p:cNvSpPr>
          <p:nvPr>
            <p:ph idx="1"/>
          </p:nvPr>
        </p:nvSpPr>
        <p:spPr>
          <a:xfrm>
            <a:off x="457200" y="1166024"/>
            <a:ext cx="8229600" cy="4960140"/>
          </a:xfrm>
        </p:spPr>
        <p:txBody>
          <a:bodyPr>
            <a:normAutofit fontScale="85000" lnSpcReduction="10000"/>
          </a:bodyPr>
          <a:lstStyle/>
          <a:p>
            <a:pPr marL="0" indent="0">
              <a:buNone/>
            </a:pPr>
            <a:r>
              <a:rPr lang="en-US" dirty="0"/>
              <a:t> </a:t>
            </a:r>
            <a:r>
              <a:rPr lang="en-US" dirty="0" smtClean="0"/>
              <a:t>     </a:t>
            </a:r>
            <a:r>
              <a:rPr lang="en-US" dirty="0" smtClean="0">
                <a:solidFill>
                  <a:srgbClr val="FF0000"/>
                </a:solidFill>
              </a:rPr>
              <a:t>Homogenizer</a:t>
            </a:r>
            <a:endParaRPr lang="en-US" dirty="0">
              <a:solidFill>
                <a:srgbClr val="FF0000"/>
              </a:solidFill>
            </a:endParaRPr>
          </a:p>
          <a:p>
            <a:r>
              <a:rPr lang="en-US" dirty="0"/>
              <a:t>It is a device that allows micro-spreading and dispersing of particles </a:t>
            </a:r>
            <a:r>
              <a:rPr lang="en-US" dirty="0" smtClean="0"/>
              <a:t>in </a:t>
            </a:r>
            <a:r>
              <a:rPr lang="en-US" dirty="0"/>
              <a:t>the liquid.</a:t>
            </a:r>
          </a:p>
          <a:p>
            <a:r>
              <a:rPr lang="en-US" dirty="0"/>
              <a:t>The </a:t>
            </a:r>
            <a:r>
              <a:rPr lang="en-US" dirty="0" smtClean="0"/>
              <a:t>material </a:t>
            </a:r>
            <a:r>
              <a:rPr lang="en-US" dirty="0"/>
              <a:t>remains under the influence of high pressure </a:t>
            </a:r>
            <a:r>
              <a:rPr lang="en-US" dirty="0" smtClean="0"/>
              <a:t>and breaks </a:t>
            </a:r>
            <a:r>
              <a:rPr lang="en-US" dirty="0"/>
              <a:t>down into micro-</a:t>
            </a:r>
            <a:r>
              <a:rPr lang="en-US" dirty="0" smtClean="0"/>
              <a:t>dimensions by homogenizer.</a:t>
            </a:r>
            <a:endParaRPr lang="en-US" dirty="0"/>
          </a:p>
          <a:p>
            <a:r>
              <a:rPr lang="en-US" dirty="0"/>
              <a:t>With this method, the wall and membrane structures of the tissue or cells </a:t>
            </a:r>
            <a:r>
              <a:rPr lang="en-US" dirty="0" smtClean="0"/>
              <a:t>are destroyed.</a:t>
            </a:r>
            <a:endParaRPr lang="en-US" dirty="0"/>
          </a:p>
          <a:p>
            <a:r>
              <a:rPr lang="en-US" dirty="0"/>
              <a:t>The mixture obtained is called "</a:t>
            </a:r>
            <a:r>
              <a:rPr lang="en-US" dirty="0">
                <a:solidFill>
                  <a:srgbClr val="FF0000"/>
                </a:solidFill>
              </a:rPr>
              <a:t>homogenate</a:t>
            </a:r>
            <a:r>
              <a:rPr lang="en-US" dirty="0"/>
              <a:t>". In the homogenate, the cell structure </a:t>
            </a:r>
            <a:r>
              <a:rPr lang="en-US" dirty="0" smtClean="0"/>
              <a:t>is disappeared and </a:t>
            </a:r>
            <a:r>
              <a:rPr lang="en-US" dirty="0"/>
              <a:t>the cell components (membrane pieces and some unbroken cells) </a:t>
            </a:r>
            <a:r>
              <a:rPr lang="en-US" dirty="0" smtClean="0"/>
              <a:t>are </a:t>
            </a:r>
            <a:r>
              <a:rPr lang="en-US" dirty="0"/>
              <a:t>present as a dispersed </a:t>
            </a:r>
            <a:r>
              <a:rPr lang="en-US" dirty="0" smtClean="0"/>
              <a:t>suspension.</a:t>
            </a:r>
            <a:endParaRPr lang="en-US" dirty="0"/>
          </a:p>
        </p:txBody>
      </p:sp>
    </p:spTree>
    <p:extLst>
      <p:ext uri="{BB962C8B-B14F-4D97-AF65-F5344CB8AC3E}">
        <p14:creationId xmlns:p14="http://schemas.microsoft.com/office/powerpoint/2010/main" val="11718223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9377" y="35005"/>
            <a:ext cx="8229600" cy="1143000"/>
          </a:xfrm>
        </p:spPr>
        <p:txBody>
          <a:bodyPr/>
          <a:lstStyle/>
          <a:p>
            <a:r>
              <a:rPr lang="en-US" dirty="0">
                <a:solidFill>
                  <a:srgbClr val="FF0000"/>
                </a:solidFill>
              </a:rPr>
              <a:t>Solutions used in DNA isolation</a:t>
            </a:r>
          </a:p>
        </p:txBody>
      </p:sp>
      <p:sp>
        <p:nvSpPr>
          <p:cNvPr id="3" name="Content Placeholder 2"/>
          <p:cNvSpPr>
            <a:spLocks noGrp="1"/>
          </p:cNvSpPr>
          <p:nvPr>
            <p:ph idx="1"/>
          </p:nvPr>
        </p:nvSpPr>
        <p:spPr>
          <a:xfrm>
            <a:off x="457200" y="1178006"/>
            <a:ext cx="8229600" cy="4948158"/>
          </a:xfrm>
        </p:spPr>
        <p:txBody>
          <a:bodyPr/>
          <a:lstStyle/>
          <a:p>
            <a:r>
              <a:rPr lang="en-US" dirty="0" smtClean="0"/>
              <a:t>Core dissolution buffer</a:t>
            </a:r>
          </a:p>
          <a:p>
            <a:endParaRPr lang="en-US" dirty="0" smtClean="0"/>
          </a:p>
          <a:p>
            <a:r>
              <a:rPr lang="en-US" dirty="0" smtClean="0"/>
              <a:t>-</a:t>
            </a:r>
            <a:r>
              <a:rPr lang="en-US" dirty="0"/>
              <a:t>SDS (sodium dodecyl sulfate) solution</a:t>
            </a:r>
          </a:p>
          <a:p>
            <a:endParaRPr lang="en-US" dirty="0"/>
          </a:p>
          <a:p>
            <a:r>
              <a:rPr lang="en-US" dirty="0"/>
              <a:t>-</a:t>
            </a:r>
            <a:r>
              <a:rPr lang="en-US" dirty="0" err="1"/>
              <a:t>NaCl</a:t>
            </a:r>
            <a:r>
              <a:rPr lang="en-US" dirty="0"/>
              <a:t> solution</a:t>
            </a:r>
          </a:p>
          <a:p>
            <a:endParaRPr lang="en-US" dirty="0"/>
          </a:p>
          <a:p>
            <a:r>
              <a:rPr lang="en-US" dirty="0" smtClean="0"/>
              <a:t>-Isopropanol</a:t>
            </a:r>
            <a:endParaRPr lang="en-US" dirty="0"/>
          </a:p>
        </p:txBody>
      </p:sp>
    </p:spTree>
    <p:extLst>
      <p:ext uri="{BB962C8B-B14F-4D97-AF65-F5344CB8AC3E}">
        <p14:creationId xmlns:p14="http://schemas.microsoft.com/office/powerpoint/2010/main" val="38529062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4908"/>
            <a:ext cx="8229600" cy="1143000"/>
          </a:xfrm>
        </p:spPr>
        <p:txBody>
          <a:bodyPr/>
          <a:lstStyle/>
          <a:p>
            <a:r>
              <a:rPr lang="en-US" dirty="0" smtClean="0">
                <a:solidFill>
                  <a:srgbClr val="FF0000"/>
                </a:solidFill>
              </a:rPr>
              <a:t>DNA isolation</a:t>
            </a:r>
            <a:endParaRPr lang="en-US" dirty="0"/>
          </a:p>
        </p:txBody>
      </p:sp>
      <p:sp>
        <p:nvSpPr>
          <p:cNvPr id="3" name="Content Placeholder 2"/>
          <p:cNvSpPr>
            <a:spLocks noGrp="1"/>
          </p:cNvSpPr>
          <p:nvPr>
            <p:ph idx="1"/>
          </p:nvPr>
        </p:nvSpPr>
        <p:spPr>
          <a:xfrm>
            <a:off x="325416" y="1187908"/>
            <a:ext cx="8229600" cy="5270204"/>
          </a:xfrm>
        </p:spPr>
        <p:txBody>
          <a:bodyPr>
            <a:noAutofit/>
          </a:bodyPr>
          <a:lstStyle/>
          <a:p>
            <a:pPr marL="0" lvl="0" indent="0" hangingPunct="0">
              <a:buNone/>
            </a:pPr>
            <a:r>
              <a:rPr lang="tr-TR" sz="2400" b="1" dirty="0" err="1" smtClean="0"/>
              <a:t>Material</a:t>
            </a:r>
            <a:r>
              <a:rPr lang="tr-TR" sz="2400" b="1" dirty="0" smtClean="0"/>
              <a:t>:</a:t>
            </a:r>
            <a:r>
              <a:rPr lang="tr-TR" sz="2400" dirty="0" smtClean="0"/>
              <a:t> </a:t>
            </a:r>
            <a:r>
              <a:rPr lang="tr-TR" sz="2400" dirty="0" err="1" smtClean="0"/>
              <a:t>Rat</a:t>
            </a:r>
            <a:r>
              <a:rPr lang="tr-TR" sz="2400" dirty="0" smtClean="0"/>
              <a:t> </a:t>
            </a:r>
            <a:r>
              <a:rPr lang="tr-TR" sz="2400" dirty="0" err="1" smtClean="0"/>
              <a:t>liver</a:t>
            </a:r>
            <a:endParaRPr lang="tr-TR" sz="2400" dirty="0" smtClean="0"/>
          </a:p>
          <a:p>
            <a:pPr lvl="0" hangingPunct="0"/>
            <a:r>
              <a:rPr lang="tr-TR" sz="2400" dirty="0" err="1" smtClean="0"/>
              <a:t>The</a:t>
            </a:r>
            <a:r>
              <a:rPr lang="tr-TR" sz="2400" dirty="0" smtClean="0"/>
              <a:t> </a:t>
            </a:r>
            <a:r>
              <a:rPr lang="tr-TR" sz="2400" dirty="0" err="1" smtClean="0"/>
              <a:t>liver</a:t>
            </a:r>
            <a:r>
              <a:rPr lang="tr-TR" sz="2400" dirty="0" smtClean="0"/>
              <a:t> </a:t>
            </a:r>
            <a:r>
              <a:rPr lang="tr-TR" sz="2400" dirty="0" err="1" smtClean="0"/>
              <a:t>tissue</a:t>
            </a:r>
            <a:r>
              <a:rPr lang="tr-TR" sz="2400" dirty="0" smtClean="0"/>
              <a:t> is </a:t>
            </a:r>
            <a:r>
              <a:rPr lang="tr-TR" sz="2400" dirty="0" err="1" smtClean="0"/>
              <a:t>homogenized</a:t>
            </a:r>
            <a:r>
              <a:rPr lang="tr-TR" sz="2400" dirty="0" smtClean="0"/>
              <a:t> </a:t>
            </a:r>
            <a:r>
              <a:rPr lang="tr-TR" sz="2400" dirty="0" err="1" smtClean="0"/>
              <a:t>with</a:t>
            </a:r>
            <a:r>
              <a:rPr lang="tr-TR" sz="2400" dirty="0" smtClean="0"/>
              <a:t> </a:t>
            </a:r>
            <a:r>
              <a:rPr lang="tr-TR" sz="2400" dirty="0" err="1" smtClean="0"/>
              <a:t>the</a:t>
            </a:r>
            <a:r>
              <a:rPr lang="tr-TR" sz="2400" dirty="0" smtClean="0"/>
              <a:t> </a:t>
            </a:r>
            <a:r>
              <a:rPr lang="tr-TR" sz="2400" dirty="0" err="1" smtClean="0">
                <a:solidFill>
                  <a:srgbClr val="FF0000"/>
                </a:solidFill>
              </a:rPr>
              <a:t>core</a:t>
            </a:r>
            <a:r>
              <a:rPr lang="tr-TR" sz="2400" dirty="0" smtClean="0">
                <a:solidFill>
                  <a:srgbClr val="FF0000"/>
                </a:solidFill>
              </a:rPr>
              <a:t> </a:t>
            </a:r>
            <a:r>
              <a:rPr lang="tr-TR" sz="2400" dirty="0" err="1" smtClean="0">
                <a:solidFill>
                  <a:srgbClr val="FF0000"/>
                </a:solidFill>
              </a:rPr>
              <a:t>dissolution</a:t>
            </a:r>
            <a:r>
              <a:rPr lang="tr-TR" sz="2400" dirty="0" smtClean="0">
                <a:solidFill>
                  <a:srgbClr val="FF0000"/>
                </a:solidFill>
              </a:rPr>
              <a:t> </a:t>
            </a:r>
            <a:r>
              <a:rPr lang="tr-TR" sz="2400" dirty="0" err="1" smtClean="0">
                <a:solidFill>
                  <a:srgbClr val="FF0000"/>
                </a:solidFill>
              </a:rPr>
              <a:t>buffer</a:t>
            </a:r>
            <a:r>
              <a:rPr lang="tr-TR" sz="2400" dirty="0" smtClean="0"/>
              <a:t> in </a:t>
            </a:r>
            <a:r>
              <a:rPr lang="tr-TR" sz="2400" dirty="0" err="1" smtClean="0"/>
              <a:t>the</a:t>
            </a:r>
            <a:r>
              <a:rPr lang="tr-TR" sz="2400" dirty="0" smtClean="0"/>
              <a:t> </a:t>
            </a:r>
            <a:r>
              <a:rPr lang="tr-TR" sz="2400" dirty="0" err="1" smtClean="0"/>
              <a:t>ice</a:t>
            </a:r>
            <a:r>
              <a:rPr lang="tr-TR" sz="2400" dirty="0" smtClean="0"/>
              <a:t> </a:t>
            </a:r>
            <a:r>
              <a:rPr lang="tr-TR" sz="2400" dirty="0" err="1" smtClean="0"/>
              <a:t>bath</a:t>
            </a:r>
            <a:r>
              <a:rPr lang="tr-TR" sz="2400" dirty="0" smtClean="0"/>
              <a:t>.</a:t>
            </a:r>
          </a:p>
          <a:p>
            <a:pPr lvl="0" hangingPunct="0"/>
            <a:r>
              <a:rPr lang="tr-TR" sz="2400" dirty="0" err="1" smtClean="0"/>
              <a:t>Add</a:t>
            </a:r>
            <a:r>
              <a:rPr lang="tr-TR" sz="2400" dirty="0" smtClean="0"/>
              <a:t> 0.5 ml of </a:t>
            </a:r>
            <a:r>
              <a:rPr lang="tr-TR" sz="2400" dirty="0" err="1" smtClean="0">
                <a:solidFill>
                  <a:srgbClr val="FF0000"/>
                </a:solidFill>
              </a:rPr>
              <a:t>sodium</a:t>
            </a:r>
            <a:r>
              <a:rPr lang="tr-TR" sz="2400" dirty="0" smtClean="0">
                <a:solidFill>
                  <a:srgbClr val="FF0000"/>
                </a:solidFill>
              </a:rPr>
              <a:t> </a:t>
            </a:r>
            <a:r>
              <a:rPr lang="tr-TR" sz="2400" dirty="0" err="1" smtClean="0">
                <a:solidFill>
                  <a:srgbClr val="FF0000"/>
                </a:solidFill>
              </a:rPr>
              <a:t>dodecyl</a:t>
            </a:r>
            <a:r>
              <a:rPr lang="tr-TR" sz="2400" dirty="0" smtClean="0">
                <a:solidFill>
                  <a:srgbClr val="FF0000"/>
                </a:solidFill>
              </a:rPr>
              <a:t> </a:t>
            </a:r>
            <a:r>
              <a:rPr lang="tr-TR" sz="2400" dirty="0" err="1" smtClean="0">
                <a:solidFill>
                  <a:srgbClr val="FF0000"/>
                </a:solidFill>
              </a:rPr>
              <a:t>sulfate</a:t>
            </a:r>
            <a:r>
              <a:rPr lang="tr-TR" sz="2400" dirty="0" smtClean="0">
                <a:solidFill>
                  <a:srgbClr val="FF0000"/>
                </a:solidFill>
              </a:rPr>
              <a:t> (SDS) </a:t>
            </a:r>
            <a:r>
              <a:rPr lang="tr-TR" sz="2400" dirty="0" err="1" smtClean="0"/>
              <a:t>solution</a:t>
            </a:r>
            <a:r>
              <a:rPr lang="tr-TR" sz="2400" dirty="0" smtClean="0"/>
              <a:t> </a:t>
            </a:r>
            <a:r>
              <a:rPr lang="tr-TR" sz="2400" dirty="0" err="1" smtClean="0"/>
              <a:t>onto</a:t>
            </a:r>
            <a:r>
              <a:rPr lang="tr-TR" sz="2400" dirty="0" smtClean="0"/>
              <a:t> </a:t>
            </a:r>
            <a:r>
              <a:rPr lang="tr-TR" sz="2400" dirty="0" err="1" smtClean="0"/>
              <a:t>the</a:t>
            </a:r>
            <a:r>
              <a:rPr lang="tr-TR" sz="2400" dirty="0" smtClean="0"/>
              <a:t> </a:t>
            </a:r>
            <a:r>
              <a:rPr lang="tr-TR" sz="2400" dirty="0" err="1" smtClean="0"/>
              <a:t>homogenate</a:t>
            </a:r>
            <a:r>
              <a:rPr lang="tr-TR" sz="2400" dirty="0" smtClean="0"/>
              <a:t>.</a:t>
            </a:r>
          </a:p>
          <a:p>
            <a:pPr lvl="0" hangingPunct="0"/>
            <a:r>
              <a:rPr lang="tr-TR" sz="2400" dirty="0" err="1" smtClean="0"/>
              <a:t>It</a:t>
            </a:r>
            <a:r>
              <a:rPr lang="tr-TR" sz="2400" dirty="0" smtClean="0"/>
              <a:t> is </a:t>
            </a:r>
            <a:r>
              <a:rPr lang="tr-TR" sz="2400" dirty="0" err="1" smtClean="0"/>
              <a:t>kept</a:t>
            </a:r>
            <a:r>
              <a:rPr lang="tr-TR" sz="2400" dirty="0" smtClean="0"/>
              <a:t> on </a:t>
            </a:r>
            <a:r>
              <a:rPr lang="tr-TR" sz="2400" dirty="0" err="1" smtClean="0"/>
              <a:t>ice</a:t>
            </a:r>
            <a:r>
              <a:rPr lang="tr-TR" sz="2400" dirty="0" smtClean="0"/>
              <a:t> </a:t>
            </a:r>
            <a:r>
              <a:rPr lang="tr-TR" sz="2400" dirty="0" err="1" smtClean="0"/>
              <a:t>bath</a:t>
            </a:r>
            <a:r>
              <a:rPr lang="tr-TR" sz="2400" dirty="0" smtClean="0"/>
              <a:t> </a:t>
            </a:r>
            <a:r>
              <a:rPr lang="tr-TR" sz="2400" dirty="0" err="1" smtClean="0"/>
              <a:t>for</a:t>
            </a:r>
            <a:r>
              <a:rPr lang="tr-TR" sz="2400" dirty="0" smtClean="0"/>
              <a:t> 10 </a:t>
            </a:r>
            <a:r>
              <a:rPr lang="tr-TR" sz="2400" dirty="0" err="1" smtClean="0"/>
              <a:t>min</a:t>
            </a:r>
            <a:r>
              <a:rPr lang="tr-TR" sz="2400" dirty="0" smtClean="0"/>
              <a:t> </a:t>
            </a:r>
            <a:r>
              <a:rPr lang="tr-TR" sz="2400" dirty="0" err="1" smtClean="0"/>
              <a:t>and</a:t>
            </a:r>
            <a:r>
              <a:rPr lang="tr-TR" sz="2400" dirty="0" smtClean="0"/>
              <a:t> 2 ml of 6 M </a:t>
            </a:r>
            <a:r>
              <a:rPr lang="tr-TR" sz="2400" dirty="0" err="1" smtClean="0">
                <a:solidFill>
                  <a:srgbClr val="FF0000"/>
                </a:solidFill>
              </a:rPr>
              <a:t>NaCl</a:t>
            </a:r>
            <a:r>
              <a:rPr lang="tr-TR" sz="2400" dirty="0" smtClean="0"/>
              <a:t> </a:t>
            </a:r>
            <a:r>
              <a:rPr lang="tr-TR" sz="2400" dirty="0" err="1" smtClean="0"/>
              <a:t>solution</a:t>
            </a:r>
            <a:r>
              <a:rPr lang="tr-TR" sz="2400" dirty="0" smtClean="0"/>
              <a:t> is </a:t>
            </a:r>
            <a:r>
              <a:rPr lang="tr-TR" sz="2400" dirty="0" err="1" smtClean="0"/>
              <a:t>added</a:t>
            </a:r>
            <a:r>
              <a:rPr lang="tr-TR" sz="2400" dirty="0" smtClean="0"/>
              <a:t>.</a:t>
            </a:r>
          </a:p>
          <a:p>
            <a:pPr lvl="0" hangingPunct="0"/>
            <a:r>
              <a:rPr lang="tr-TR" sz="2400" dirty="0" err="1" smtClean="0"/>
              <a:t>The</a:t>
            </a:r>
            <a:r>
              <a:rPr lang="tr-TR" sz="2400" dirty="0" smtClean="0"/>
              <a:t> </a:t>
            </a:r>
            <a:r>
              <a:rPr lang="tr-TR" sz="2400" dirty="0" err="1" smtClean="0"/>
              <a:t>solution</a:t>
            </a:r>
            <a:r>
              <a:rPr lang="tr-TR" sz="2400" dirty="0" smtClean="0"/>
              <a:t> is </a:t>
            </a:r>
            <a:r>
              <a:rPr lang="tr-TR" sz="2400" dirty="0" err="1" smtClean="0"/>
              <a:t>thoroughly</a:t>
            </a:r>
            <a:r>
              <a:rPr lang="tr-TR" sz="2400" dirty="0" smtClean="0"/>
              <a:t> </a:t>
            </a:r>
            <a:r>
              <a:rPr lang="tr-TR" sz="2400" dirty="0" err="1" smtClean="0"/>
              <a:t>mixed</a:t>
            </a:r>
            <a:r>
              <a:rPr lang="tr-TR" sz="2400" dirty="0" smtClean="0"/>
              <a:t> </a:t>
            </a:r>
            <a:r>
              <a:rPr lang="tr-TR" sz="2400" dirty="0" err="1" smtClean="0"/>
              <a:t>with</a:t>
            </a:r>
            <a:r>
              <a:rPr lang="tr-TR" sz="2400" dirty="0" smtClean="0"/>
              <a:t> </a:t>
            </a:r>
            <a:r>
              <a:rPr lang="tr-TR" sz="2400" dirty="0" err="1" smtClean="0"/>
              <a:t>vortex</a:t>
            </a:r>
            <a:r>
              <a:rPr lang="tr-TR" sz="2400" dirty="0" smtClean="0"/>
              <a:t>.</a:t>
            </a:r>
          </a:p>
          <a:p>
            <a:pPr lvl="0" hangingPunct="0"/>
            <a:r>
              <a:rPr lang="tr-TR" sz="2400" dirty="0" err="1" smtClean="0"/>
              <a:t>After</a:t>
            </a:r>
            <a:r>
              <a:rPr lang="tr-TR" sz="2400" dirty="0" smtClean="0"/>
              <a:t> </a:t>
            </a:r>
            <a:r>
              <a:rPr lang="tr-TR" sz="2400" dirty="0" err="1" smtClean="0"/>
              <a:t>mixing</a:t>
            </a:r>
            <a:r>
              <a:rPr lang="tr-TR" sz="2400" dirty="0" smtClean="0"/>
              <a:t>, </a:t>
            </a:r>
            <a:r>
              <a:rPr lang="tr-TR" sz="2400" dirty="0" err="1" smtClean="0"/>
              <a:t>centrifuge</a:t>
            </a:r>
            <a:r>
              <a:rPr lang="tr-TR" sz="2400" dirty="0" smtClean="0"/>
              <a:t> is </a:t>
            </a:r>
            <a:r>
              <a:rPr lang="tr-TR" sz="2400" dirty="0" err="1" smtClean="0"/>
              <a:t>performed</a:t>
            </a:r>
            <a:r>
              <a:rPr lang="tr-TR" sz="2400" dirty="0" smtClean="0"/>
              <a:t>.</a:t>
            </a:r>
          </a:p>
          <a:p>
            <a:pPr lvl="0" hangingPunct="0"/>
            <a:r>
              <a:rPr lang="tr-TR" sz="2400" dirty="0" err="1" smtClean="0"/>
              <a:t>After</a:t>
            </a:r>
            <a:r>
              <a:rPr lang="tr-TR" sz="2400" dirty="0" smtClean="0"/>
              <a:t> </a:t>
            </a:r>
            <a:r>
              <a:rPr lang="tr-TR" sz="2400" dirty="0" err="1" smtClean="0"/>
              <a:t>centrifugation</a:t>
            </a:r>
            <a:r>
              <a:rPr lang="tr-TR" sz="2400" dirty="0" smtClean="0"/>
              <a:t>, </a:t>
            </a:r>
            <a:r>
              <a:rPr lang="tr-TR" sz="2400" dirty="0" err="1" smtClean="0"/>
              <a:t>the</a:t>
            </a:r>
            <a:r>
              <a:rPr lang="tr-TR" sz="2400" dirty="0" smtClean="0"/>
              <a:t> </a:t>
            </a:r>
            <a:r>
              <a:rPr lang="tr-TR" sz="2400" dirty="0" err="1" smtClean="0"/>
              <a:t>upper</a:t>
            </a:r>
            <a:r>
              <a:rPr lang="tr-TR" sz="2400" dirty="0" smtClean="0"/>
              <a:t> </a:t>
            </a:r>
            <a:r>
              <a:rPr lang="tr-TR" sz="2400" dirty="0" err="1" smtClean="0"/>
              <a:t>liquid</a:t>
            </a:r>
            <a:r>
              <a:rPr lang="tr-TR" sz="2400" dirty="0" smtClean="0"/>
              <a:t> </a:t>
            </a:r>
            <a:r>
              <a:rPr lang="tr-TR" sz="2400" dirty="0" err="1" smtClean="0"/>
              <a:t>part</a:t>
            </a:r>
            <a:r>
              <a:rPr lang="tr-TR" sz="2400" dirty="0" smtClean="0"/>
              <a:t> (</a:t>
            </a:r>
            <a:r>
              <a:rPr lang="tr-TR" sz="2400" dirty="0" err="1" smtClean="0"/>
              <a:t>supernatant</a:t>
            </a:r>
            <a:r>
              <a:rPr lang="tr-TR" sz="2400" dirty="0" smtClean="0"/>
              <a:t>) is </a:t>
            </a:r>
            <a:r>
              <a:rPr lang="tr-TR" sz="2400" dirty="0" err="1" smtClean="0"/>
              <a:t>taken</a:t>
            </a:r>
            <a:r>
              <a:rPr lang="tr-TR" sz="2400" dirty="0" smtClean="0"/>
              <a:t> </a:t>
            </a:r>
            <a:r>
              <a:rPr lang="tr-TR" sz="2400" dirty="0" err="1" smtClean="0"/>
              <a:t>up</a:t>
            </a:r>
            <a:r>
              <a:rPr lang="tr-TR" sz="2400" dirty="0" smtClean="0"/>
              <a:t> in </a:t>
            </a:r>
            <a:r>
              <a:rPr lang="tr-TR" sz="2400" dirty="0" err="1" smtClean="0"/>
              <a:t>another</a:t>
            </a:r>
            <a:r>
              <a:rPr lang="tr-TR" sz="2400" dirty="0" smtClean="0"/>
              <a:t> </a:t>
            </a:r>
            <a:r>
              <a:rPr lang="tr-TR" sz="2400" dirty="0" err="1" smtClean="0"/>
              <a:t>tube</a:t>
            </a:r>
            <a:r>
              <a:rPr lang="tr-TR" sz="2400" dirty="0" smtClean="0"/>
              <a:t>.</a:t>
            </a:r>
          </a:p>
          <a:p>
            <a:pPr lvl="0" hangingPunct="0"/>
            <a:r>
              <a:rPr lang="tr-TR" sz="2400" dirty="0" smtClean="0"/>
              <a:t>An </a:t>
            </a:r>
            <a:r>
              <a:rPr lang="tr-TR" sz="2400" dirty="0" err="1" smtClean="0"/>
              <a:t>equal</a:t>
            </a:r>
            <a:r>
              <a:rPr lang="tr-TR" sz="2400" dirty="0" smtClean="0"/>
              <a:t> </a:t>
            </a:r>
            <a:r>
              <a:rPr lang="tr-TR" sz="2400" dirty="0" err="1" smtClean="0"/>
              <a:t>volume</a:t>
            </a:r>
            <a:r>
              <a:rPr lang="tr-TR" sz="2400" dirty="0" smtClean="0"/>
              <a:t> of </a:t>
            </a:r>
            <a:r>
              <a:rPr lang="tr-TR" sz="2400" dirty="0" err="1" smtClean="0">
                <a:solidFill>
                  <a:srgbClr val="FF0000"/>
                </a:solidFill>
              </a:rPr>
              <a:t>isopropanol</a:t>
            </a:r>
            <a:r>
              <a:rPr lang="tr-TR" sz="2400" dirty="0" smtClean="0">
                <a:solidFill>
                  <a:srgbClr val="FF0000"/>
                </a:solidFill>
              </a:rPr>
              <a:t> </a:t>
            </a:r>
            <a:r>
              <a:rPr lang="tr-TR" sz="2400" dirty="0" smtClean="0"/>
              <a:t>is </a:t>
            </a:r>
            <a:r>
              <a:rPr lang="tr-TR" sz="2400" dirty="0" err="1" smtClean="0"/>
              <a:t>added</a:t>
            </a:r>
            <a:r>
              <a:rPr lang="tr-TR" sz="2400" dirty="0" smtClean="0"/>
              <a:t> </a:t>
            </a:r>
            <a:r>
              <a:rPr lang="tr-TR" sz="2400" dirty="0" err="1" smtClean="0"/>
              <a:t>and</a:t>
            </a:r>
            <a:r>
              <a:rPr lang="tr-TR" sz="2400" dirty="0" smtClean="0"/>
              <a:t> </a:t>
            </a:r>
            <a:r>
              <a:rPr lang="tr-TR" sz="2400" dirty="0" err="1" smtClean="0"/>
              <a:t>the</a:t>
            </a:r>
            <a:r>
              <a:rPr lang="tr-TR" sz="2400" dirty="0" smtClean="0"/>
              <a:t> </a:t>
            </a:r>
            <a:r>
              <a:rPr lang="tr-TR" sz="2400" dirty="0" err="1" smtClean="0"/>
              <a:t>tube</a:t>
            </a:r>
            <a:r>
              <a:rPr lang="tr-TR" sz="2400" dirty="0" smtClean="0"/>
              <a:t> is </a:t>
            </a:r>
            <a:r>
              <a:rPr lang="tr-TR" sz="2400" dirty="0" err="1" smtClean="0"/>
              <a:t>turned</a:t>
            </a:r>
            <a:r>
              <a:rPr lang="tr-TR" sz="2400" dirty="0" smtClean="0"/>
              <a:t> </a:t>
            </a:r>
            <a:r>
              <a:rPr lang="tr-TR" sz="2400" dirty="0" err="1" smtClean="0"/>
              <a:t>upside</a:t>
            </a:r>
            <a:r>
              <a:rPr lang="tr-TR" sz="2400" dirty="0" smtClean="0"/>
              <a:t> </a:t>
            </a:r>
            <a:r>
              <a:rPr lang="tr-TR" sz="2400" dirty="0" err="1" smtClean="0"/>
              <a:t>down</a:t>
            </a:r>
            <a:r>
              <a:rPr lang="tr-TR" sz="2400" dirty="0" smtClean="0"/>
              <a:t> </a:t>
            </a:r>
            <a:r>
              <a:rPr lang="tr-TR" sz="2400" dirty="0" err="1" smtClean="0"/>
              <a:t>to</a:t>
            </a:r>
            <a:r>
              <a:rPr lang="tr-TR" sz="2400" dirty="0" smtClean="0"/>
              <a:t> </a:t>
            </a:r>
            <a:r>
              <a:rPr lang="tr-TR" sz="2400" dirty="0" err="1" smtClean="0"/>
              <a:t>make</a:t>
            </a:r>
            <a:r>
              <a:rPr lang="tr-TR" sz="2400" dirty="0" smtClean="0"/>
              <a:t> </a:t>
            </a:r>
            <a:r>
              <a:rPr lang="tr-TR" sz="2400" dirty="0" err="1" smtClean="0"/>
              <a:t>the</a:t>
            </a:r>
            <a:r>
              <a:rPr lang="tr-TR" sz="2400" dirty="0" smtClean="0"/>
              <a:t> DNA </a:t>
            </a:r>
            <a:r>
              <a:rPr lang="tr-TR" sz="2400" dirty="0" err="1" smtClean="0"/>
              <a:t>strands</a:t>
            </a:r>
            <a:r>
              <a:rPr lang="tr-TR" sz="2400" dirty="0" smtClean="0"/>
              <a:t> </a:t>
            </a:r>
            <a:r>
              <a:rPr lang="tr-TR" sz="2400" dirty="0" err="1" smtClean="0"/>
              <a:t>visible</a:t>
            </a:r>
            <a:r>
              <a:rPr lang="tr-TR" sz="2400" dirty="0" smtClean="0"/>
              <a:t>.</a:t>
            </a:r>
            <a:endParaRPr lang="en-US" sz="2400" dirty="0"/>
          </a:p>
        </p:txBody>
      </p:sp>
    </p:spTree>
    <p:extLst>
      <p:ext uri="{BB962C8B-B14F-4D97-AF65-F5344CB8AC3E}">
        <p14:creationId xmlns:p14="http://schemas.microsoft.com/office/powerpoint/2010/main" val="12714828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827</TotalTime>
  <Words>592</Words>
  <Application>Microsoft Macintosh PowerPoint</Application>
  <PresentationFormat>On-screen Show (4:3)</PresentationFormat>
  <Paragraphs>66</Paragraphs>
  <Slides>10</Slides>
  <Notes>2</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DNA isolation</vt:lpstr>
      <vt:lpstr>DNA isolation</vt:lpstr>
      <vt:lpstr>DNA isolation</vt:lpstr>
      <vt:lpstr>DNA isolation</vt:lpstr>
      <vt:lpstr>DNA isolation</vt:lpstr>
      <vt:lpstr>DNA isolation</vt:lpstr>
      <vt:lpstr>The devices used in the DNA isolation</vt:lpstr>
      <vt:lpstr>Solutions used in DNA isolation</vt:lpstr>
      <vt:lpstr>DNA isolation</vt:lpstr>
      <vt:lpstr>References</vt:lpstr>
    </vt:vector>
  </TitlesOfParts>
  <Company>au</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DNA isolation</dc:title>
  <dc:creator>ecem kaya</dc:creator>
  <cp:lastModifiedBy>ecem kaya</cp:lastModifiedBy>
  <cp:revision>51</cp:revision>
  <cp:lastPrinted>2019-04-11T07:08:58Z</cp:lastPrinted>
  <dcterms:created xsi:type="dcterms:W3CDTF">2019-04-11T06:33:07Z</dcterms:created>
  <dcterms:modified xsi:type="dcterms:W3CDTF">2020-05-04T19:28:44Z</dcterms:modified>
</cp:coreProperties>
</file>