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62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92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19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22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831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08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81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81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46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3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21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DE3C1-CC83-4BA5-A40E-06C47C2F5E97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3CA9A-A321-4C2F-880B-827B827B0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77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Viking Çağı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69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9. </a:t>
            </a:r>
            <a:r>
              <a:rPr lang="en-US" dirty="0" err="1" smtClean="0"/>
              <a:t>yüzyıldaki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gelişme</a:t>
            </a:r>
            <a:r>
              <a:rPr lang="en-US" dirty="0" smtClean="0"/>
              <a:t>, </a:t>
            </a:r>
            <a:r>
              <a:rPr lang="en-US" dirty="0" err="1" smtClean="0"/>
              <a:t>Wessex</a:t>
            </a:r>
            <a:r>
              <a:rPr lang="en-US" dirty="0" smtClean="0"/>
              <a:t> </a:t>
            </a:r>
            <a:r>
              <a:rPr lang="en-US" dirty="0" err="1" smtClean="0"/>
              <a:t>Krallığının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r>
              <a:rPr lang="en-US" dirty="0" smtClean="0"/>
              <a:t>; </a:t>
            </a:r>
            <a:r>
              <a:rPr lang="en-US" dirty="0" err="1" smtClean="0"/>
              <a:t>saltanatının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Alfred, </a:t>
            </a:r>
            <a:r>
              <a:rPr lang="en-US" dirty="0" err="1" smtClean="0"/>
              <a:t>birkaç</a:t>
            </a:r>
            <a:r>
              <a:rPr lang="en-US" dirty="0" smtClean="0"/>
              <a:t> </a:t>
            </a:r>
            <a:r>
              <a:rPr lang="en-US" dirty="0" err="1" smtClean="0"/>
              <a:t>güney</a:t>
            </a:r>
            <a:r>
              <a:rPr lang="en-US" dirty="0" smtClean="0"/>
              <a:t> </a:t>
            </a:r>
            <a:r>
              <a:rPr lang="en-US" dirty="0" err="1" smtClean="0"/>
              <a:t>krallığı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yağmalandığı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sonra</a:t>
            </a:r>
            <a:r>
              <a:rPr lang="en-GB" dirty="0" smtClean="0"/>
              <a:t>, </a:t>
            </a:r>
            <a:r>
              <a:rPr lang="en-GB" dirty="0" err="1" smtClean="0"/>
              <a:t>elsstelstan</a:t>
            </a:r>
            <a:r>
              <a:rPr lang="en-GB" dirty="0" smtClean="0"/>
              <a:t> </a:t>
            </a:r>
            <a:r>
              <a:rPr lang="en-GB" dirty="0" err="1" smtClean="0"/>
              <a:t>veya</a:t>
            </a:r>
            <a:r>
              <a:rPr lang="en-GB" dirty="0" smtClean="0"/>
              <a:t> Athelstan, 927’de </a:t>
            </a:r>
            <a:r>
              <a:rPr lang="en-GB" dirty="0" err="1" smtClean="0"/>
              <a:t>Eamont</a:t>
            </a:r>
            <a:r>
              <a:rPr lang="en-GB" dirty="0" smtClean="0"/>
              <a:t> </a:t>
            </a:r>
            <a:r>
              <a:rPr lang="en-GB" dirty="0" err="1" smtClean="0"/>
              <a:t>Köprüsü</a:t>
            </a:r>
            <a:r>
              <a:rPr lang="en-GB" dirty="0" smtClean="0"/>
              <a:t> </a:t>
            </a:r>
            <a:r>
              <a:rPr lang="en-GB" dirty="0" err="1" smtClean="0"/>
              <a:t>Antlaşması’ndaki</a:t>
            </a:r>
            <a:r>
              <a:rPr lang="en-GB" dirty="0" smtClean="0"/>
              <a:t> II. </a:t>
            </a:r>
            <a:r>
              <a:rPr lang="en-GB" dirty="0" err="1" smtClean="0"/>
              <a:t>İskoç</a:t>
            </a:r>
            <a:r>
              <a:rPr lang="en-GB" dirty="0" smtClean="0"/>
              <a:t> </a:t>
            </a:r>
            <a:r>
              <a:rPr lang="en-GB" dirty="0" err="1" smtClean="0"/>
              <a:t>Kralı</a:t>
            </a:r>
            <a:r>
              <a:rPr lang="en-GB" dirty="0" smtClean="0"/>
              <a:t> </a:t>
            </a:r>
            <a:r>
              <a:rPr lang="en-GB" dirty="0" err="1" smtClean="0"/>
              <a:t>Konstantin’in</a:t>
            </a:r>
            <a:r>
              <a:rPr lang="en-GB" dirty="0" smtClean="0"/>
              <a:t> </a:t>
            </a:r>
            <a:r>
              <a:rPr lang="en-GB" dirty="0" err="1" smtClean="0"/>
              <a:t>sunulmasını</a:t>
            </a:r>
            <a:r>
              <a:rPr lang="en-GB" dirty="0" smtClean="0"/>
              <a:t> </a:t>
            </a:r>
            <a:r>
              <a:rPr lang="en-GB" dirty="0" err="1" smtClean="0"/>
              <a:t>güvence</a:t>
            </a:r>
            <a:r>
              <a:rPr lang="en-GB" dirty="0" smtClean="0"/>
              <a:t> </a:t>
            </a:r>
            <a:r>
              <a:rPr lang="en-GB" dirty="0" err="1" smtClean="0"/>
              <a:t>altına</a:t>
            </a:r>
            <a:r>
              <a:rPr lang="en-GB" dirty="0" smtClean="0"/>
              <a:t> </a:t>
            </a:r>
            <a:r>
              <a:rPr lang="en-GB" dirty="0" err="1" smtClean="0"/>
              <a:t>aldı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onu</a:t>
            </a:r>
            <a:r>
              <a:rPr lang="en-GB" dirty="0" smtClean="0"/>
              <a:t> </a:t>
            </a:r>
            <a:r>
              <a:rPr lang="en-GB" dirty="0" err="1" smtClean="0"/>
              <a:t>İngiltere’nin</a:t>
            </a:r>
            <a:r>
              <a:rPr lang="en-GB" dirty="0" smtClean="0"/>
              <a:t> 1. </a:t>
            </a:r>
            <a:r>
              <a:rPr lang="en-GB" dirty="0" err="1" smtClean="0"/>
              <a:t>kralı</a:t>
            </a:r>
            <a:r>
              <a:rPr lang="en-GB" dirty="0" smtClean="0"/>
              <a:t> </a:t>
            </a:r>
            <a:r>
              <a:rPr lang="en-GB" dirty="0" err="1" smtClean="0"/>
              <a:t>yaptı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US" dirty="0" err="1" smtClean="0"/>
              <a:t>Saltanatı</a:t>
            </a:r>
            <a:r>
              <a:rPr lang="en-US" dirty="0" smtClean="0"/>
              <a:t>, </a:t>
            </a:r>
            <a:r>
              <a:rPr lang="en-US" dirty="0" err="1" smtClean="0"/>
              <a:t>dedesi</a:t>
            </a:r>
            <a:r>
              <a:rPr lang="en-US" dirty="0" smtClean="0"/>
              <a:t> </a:t>
            </a:r>
            <a:r>
              <a:rPr lang="en-US" dirty="0" err="1" smtClean="0"/>
              <a:t>Alfred'in</a:t>
            </a:r>
            <a:r>
              <a:rPr lang="en-US" dirty="0" smtClean="0"/>
              <a:t> </a:t>
            </a:r>
            <a:r>
              <a:rPr lang="en-US" dirty="0" err="1" smtClean="0"/>
              <a:t>başarısı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gölgede</a:t>
            </a:r>
            <a:r>
              <a:rPr lang="en-US" dirty="0" smtClean="0"/>
              <a:t> </a:t>
            </a:r>
            <a:r>
              <a:rPr lang="en-US" dirty="0" err="1" smtClean="0"/>
              <a:t>bırakılmış</a:t>
            </a:r>
            <a:r>
              <a:rPr lang="en-US" dirty="0" smtClean="0"/>
              <a:t>,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ardı</a:t>
            </a:r>
            <a:r>
              <a:rPr lang="en-US" dirty="0" smtClean="0"/>
              <a:t> </a:t>
            </a:r>
            <a:r>
              <a:rPr lang="en-US" dirty="0" err="1" smtClean="0"/>
              <a:t>edilmiştir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541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err="1" smtClean="0"/>
              <a:t>Kemiksiz</a:t>
            </a:r>
            <a:r>
              <a:rPr lang="en-GB" b="1" dirty="0" smtClean="0"/>
              <a:t> Ivar, </a:t>
            </a:r>
            <a:r>
              <a:rPr lang="en-GB" b="1" dirty="0" err="1" smtClean="0"/>
              <a:t>Guthrum</a:t>
            </a:r>
            <a:r>
              <a:rPr lang="en-GB" b="1" dirty="0" smtClean="0"/>
              <a:t> </a:t>
            </a:r>
            <a:r>
              <a:rPr lang="en-GB" b="1" dirty="0" err="1" smtClean="0"/>
              <a:t>tarafından</a:t>
            </a:r>
            <a:r>
              <a:rPr lang="en-GB" b="1" dirty="0" smtClean="0"/>
              <a:t> </a:t>
            </a:r>
            <a:r>
              <a:rPr lang="en-GB" b="1" dirty="0" err="1" smtClean="0"/>
              <a:t>başarıldı</a:t>
            </a:r>
            <a:r>
              <a:rPr lang="en-GB" b="1" dirty="0" smtClean="0"/>
              <a:t>, On </a:t>
            </a:r>
            <a:r>
              <a:rPr lang="en-GB" b="1" dirty="0" err="1" smtClean="0"/>
              <a:t>yılda</a:t>
            </a:r>
            <a:r>
              <a:rPr lang="en-GB" b="1" dirty="0" smtClean="0"/>
              <a:t> </a:t>
            </a:r>
            <a:r>
              <a:rPr lang="en-GB" b="1" dirty="0" err="1" smtClean="0"/>
              <a:t>Danimarkalılar</a:t>
            </a:r>
            <a:r>
              <a:rPr lang="en-GB" b="1" dirty="0" smtClean="0"/>
              <a:t> </a:t>
            </a:r>
            <a:r>
              <a:rPr lang="en-GB" b="1" dirty="0" err="1" smtClean="0"/>
              <a:t>Doğu</a:t>
            </a:r>
            <a:r>
              <a:rPr lang="en-GB" b="1" dirty="0" smtClean="0"/>
              <a:t> Anglia, Northumbria </a:t>
            </a:r>
            <a:r>
              <a:rPr lang="en-GB" b="1" dirty="0" err="1" smtClean="0"/>
              <a:t>ve</a:t>
            </a:r>
            <a:r>
              <a:rPr lang="en-GB" b="1" dirty="0" smtClean="0"/>
              <a:t> </a:t>
            </a:r>
            <a:r>
              <a:rPr lang="en-GB" b="1" dirty="0" err="1" smtClean="0"/>
              <a:t>Mercia'yı</a:t>
            </a:r>
            <a:r>
              <a:rPr lang="en-GB" b="1" dirty="0" smtClean="0"/>
              <a:t> </a:t>
            </a:r>
            <a:r>
              <a:rPr lang="en-GB" b="1" dirty="0" err="1" smtClean="0"/>
              <a:t>kontrol</a:t>
            </a:r>
            <a:r>
              <a:rPr lang="en-GB" b="1" dirty="0" smtClean="0"/>
              <a:t> </a:t>
            </a:r>
            <a:r>
              <a:rPr lang="en-GB" b="1" dirty="0" err="1" smtClean="0"/>
              <a:t>altına</a:t>
            </a:r>
            <a:r>
              <a:rPr lang="en-GB" b="1" dirty="0" smtClean="0"/>
              <a:t> </a:t>
            </a:r>
            <a:r>
              <a:rPr lang="en-GB" b="1" dirty="0" err="1" smtClean="0"/>
              <a:t>aldı</a:t>
            </a:r>
            <a:r>
              <a:rPr lang="en-GB" b="1" dirty="0" smtClean="0"/>
              <a:t> </a:t>
            </a:r>
            <a:r>
              <a:rPr lang="en-GB" b="1" dirty="0" err="1" smtClean="0"/>
              <a:t>ve</a:t>
            </a:r>
            <a:r>
              <a:rPr lang="en-GB" b="1" dirty="0" smtClean="0"/>
              <a:t> </a:t>
            </a:r>
            <a:r>
              <a:rPr lang="en-GB" b="1" dirty="0" err="1" smtClean="0"/>
              <a:t>sadece</a:t>
            </a:r>
            <a:r>
              <a:rPr lang="en-GB" b="1" dirty="0" smtClean="0"/>
              <a:t> </a:t>
            </a:r>
            <a:r>
              <a:rPr lang="en-GB" b="1" dirty="0" err="1" smtClean="0"/>
              <a:t>Wessex'e</a:t>
            </a:r>
            <a:r>
              <a:rPr lang="en-GB" b="1" dirty="0" smtClean="0"/>
              <a:t> </a:t>
            </a:r>
            <a:r>
              <a:rPr lang="en-GB" b="1" dirty="0" err="1" smtClean="0"/>
              <a:t>direndi</a:t>
            </a:r>
            <a:r>
              <a:rPr lang="en-GB" b="1" dirty="0" smtClean="0"/>
              <a:t>.</a:t>
            </a:r>
            <a:endParaRPr lang="en-US" dirty="0" smtClean="0"/>
          </a:p>
          <a:p>
            <a:r>
              <a:rPr lang="en-US" b="1" dirty="0" err="1" smtClean="0"/>
              <a:t>Guthrum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Danimarkalılar</a:t>
            </a:r>
            <a:r>
              <a:rPr lang="en-US" b="1" dirty="0" smtClean="0"/>
              <a:t>, Wareham </a:t>
            </a:r>
            <a:r>
              <a:rPr lang="en-US" b="1" dirty="0" err="1" smtClean="0"/>
              <a:t>ve</a:t>
            </a:r>
            <a:r>
              <a:rPr lang="en-US" b="1" dirty="0" smtClean="0"/>
              <a:t> Exeter </a:t>
            </a:r>
            <a:r>
              <a:rPr lang="en-US" b="1" dirty="0" err="1" smtClean="0"/>
              <a:t>kalelerini</a:t>
            </a:r>
            <a:r>
              <a:rPr lang="en-US" b="1" dirty="0" smtClean="0"/>
              <a:t> </a:t>
            </a:r>
            <a:r>
              <a:rPr lang="en-US" b="1" dirty="0" err="1" smtClean="0"/>
              <a:t>ele</a:t>
            </a:r>
            <a:r>
              <a:rPr lang="en-US" b="1" dirty="0" smtClean="0"/>
              <a:t> </a:t>
            </a:r>
            <a:r>
              <a:rPr lang="en-US" b="1" dirty="0" err="1" smtClean="0"/>
              <a:t>geçirdiklerinde</a:t>
            </a:r>
            <a:r>
              <a:rPr lang="en-US" b="1" dirty="0" smtClean="0"/>
              <a:t> 876'da </a:t>
            </a:r>
            <a:r>
              <a:rPr lang="en-US" b="1" dirty="0" err="1" smtClean="0"/>
              <a:t>Wessex</a:t>
            </a:r>
            <a:r>
              <a:rPr lang="en-US" b="1" dirty="0" smtClean="0"/>
              <a:t> </a:t>
            </a:r>
            <a:r>
              <a:rPr lang="en-US" b="1" dirty="0" err="1" smtClean="0"/>
              <a:t>ile</a:t>
            </a:r>
            <a:r>
              <a:rPr lang="en-US" b="1" dirty="0" smtClean="0"/>
              <a:t> </a:t>
            </a:r>
            <a:r>
              <a:rPr lang="en-US" b="1" dirty="0" err="1" smtClean="0"/>
              <a:t>barışı</a:t>
            </a:r>
            <a:r>
              <a:rPr lang="en-US" b="1" dirty="0" smtClean="0"/>
              <a:t> </a:t>
            </a:r>
            <a:r>
              <a:rPr lang="en-US" b="1" dirty="0" err="1" smtClean="0"/>
              <a:t>başlattılar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dirty="0" smtClean="0"/>
              <a:t>Alfred,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Danimarkalılara</a:t>
            </a:r>
            <a:r>
              <a:rPr lang="en-US" dirty="0" smtClean="0"/>
              <a:t> </a:t>
            </a:r>
            <a:r>
              <a:rPr lang="en-US" dirty="0" err="1" smtClean="0"/>
              <a:t>kuşattı</a:t>
            </a:r>
            <a:r>
              <a:rPr lang="en-US" dirty="0" smtClean="0"/>
              <a:t>, </a:t>
            </a:r>
            <a:r>
              <a:rPr lang="en-US" dirty="0" err="1" smtClean="0"/>
              <a:t>Guthrum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Alfred'e</a:t>
            </a:r>
            <a:r>
              <a:rPr lang="en-US" dirty="0" smtClean="0"/>
              <a:t> </a:t>
            </a:r>
            <a:r>
              <a:rPr lang="en-US" dirty="0" err="1" smtClean="0"/>
              <a:t>saldırdı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</a:t>
            </a:r>
            <a:r>
              <a:rPr lang="en-US" dirty="0" smtClean="0"/>
              <a:t> </a:t>
            </a:r>
            <a:r>
              <a:rPr lang="en-US" dirty="0" err="1" smtClean="0"/>
              <a:t>şaşırttı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toplamak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Ethandun'daki</a:t>
            </a:r>
            <a:r>
              <a:rPr lang="en-US" dirty="0" smtClean="0"/>
              <a:t> </a:t>
            </a:r>
            <a:r>
              <a:rPr lang="en-US" dirty="0" err="1" smtClean="0"/>
              <a:t>Guthrum'a</a:t>
            </a:r>
            <a:r>
              <a:rPr lang="en-US" dirty="0" smtClean="0"/>
              <a:t> </a:t>
            </a:r>
            <a:r>
              <a:rPr lang="en-US" dirty="0" err="1" smtClean="0"/>
              <a:t>saldırmak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878 </a:t>
            </a:r>
            <a:r>
              <a:rPr lang="en-US" dirty="0" err="1" smtClean="0"/>
              <a:t>baharına</a:t>
            </a:r>
            <a:r>
              <a:rPr lang="en-US" dirty="0" smtClean="0"/>
              <a:t> </a:t>
            </a:r>
            <a:r>
              <a:rPr lang="en-US" dirty="0" err="1" smtClean="0"/>
              <a:t>dönmeden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saklanmak</a:t>
            </a:r>
            <a:r>
              <a:rPr lang="en-US" dirty="0" smtClean="0"/>
              <a:t> </a:t>
            </a:r>
            <a:r>
              <a:rPr lang="en-US" dirty="0" err="1" smtClean="0"/>
              <a:t>zorunda</a:t>
            </a:r>
            <a:r>
              <a:rPr lang="en-US" dirty="0" smtClean="0"/>
              <a:t> </a:t>
            </a:r>
            <a:r>
              <a:rPr lang="en-US" dirty="0" err="1" smtClean="0"/>
              <a:t>kaldı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7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Eski İngilizcenin bazı </a:t>
            </a:r>
            <a:r>
              <a:rPr lang="tr-TR" dirty="0" err="1"/>
              <a:t>karakteristlik</a:t>
            </a:r>
            <a:r>
              <a:rPr lang="tr-TR" dirty="0"/>
              <a:t>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az Latincedir ve 12. ve 14. yüzyıllarda kaybedilen birçok morfolojik özelliği (nominal ve sözlü çekim) korur.</a:t>
            </a:r>
            <a:endParaRPr lang="en-GB" dirty="0" smtClean="0"/>
          </a:p>
          <a:p>
            <a:endParaRPr lang="en-US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Eski İngilizce basılı ve düzenlenmiş metinlerde düzenli olarak kullanılan harfler şunlardır:</a:t>
            </a:r>
          </a:p>
          <a:p>
            <a:r>
              <a:rPr lang="en-US" dirty="0" smtClean="0"/>
              <a:t>a æ b c d ð e f g h </a:t>
            </a:r>
            <a:r>
              <a:rPr lang="en-US" dirty="0" err="1" smtClean="0"/>
              <a:t>i</a:t>
            </a:r>
            <a:r>
              <a:rPr lang="en-US" dirty="0" smtClean="0"/>
              <a:t> l m n o p r s t þ u w x y</a:t>
            </a:r>
          </a:p>
          <a:p>
            <a:r>
              <a:rPr lang="en-US" dirty="0" smtClean="0"/>
              <a:t>with only rare occurrences of j, k, q, v, and z.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268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İngilizcenin tarihi geleneksel olarak üç ana döneme ayrılmıştır: Eski İngilizce (MS 450-1100), Orta İngilizce (MS 1500'den yaklaşık 1100) ve Modern İngilizce (1500'den beri). Yüzyıllar boyunca, İngilizce dili bir dizi başka dilden etkilenmiştir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281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Eski İngilizce (MS 450 - 1100): MS 5. Yüzyıl boyunca, üç Germen kabilesi (</a:t>
            </a:r>
            <a:r>
              <a:rPr lang="tr-TR" dirty="0" err="1" smtClean="0"/>
              <a:t>Saksonlar</a:t>
            </a:r>
            <a:r>
              <a:rPr lang="tr-TR" dirty="0" smtClean="0"/>
              <a:t>, </a:t>
            </a:r>
            <a:r>
              <a:rPr lang="tr-TR" dirty="0" err="1" smtClean="0"/>
              <a:t>Angiller</a:t>
            </a:r>
            <a:r>
              <a:rPr lang="tr-TR" dirty="0" smtClean="0"/>
              <a:t> ve Jütler) kuzeybatı Almanya'nın yanı sıra Danimarka'nın da çeşitli bölgelerinden Britanya Adaları'na geldi. Bu kabileler savaş gibiydi ve İngiltere'den </a:t>
            </a:r>
            <a:r>
              <a:rPr lang="tr-TR" dirty="0" err="1" smtClean="0"/>
              <a:t>Kelt</a:t>
            </a:r>
            <a:r>
              <a:rPr lang="tr-TR" dirty="0" smtClean="0"/>
              <a:t> dilli asıl sakinlerinin çoğunu İskoçya, Galler ve </a:t>
            </a:r>
            <a:r>
              <a:rPr lang="tr-TR" dirty="0" err="1" smtClean="0"/>
              <a:t>Cornwall'a</a:t>
            </a:r>
            <a:r>
              <a:rPr lang="tr-TR" dirty="0" smtClean="0"/>
              <a:t> itti. Bir grup, Fransa’nın </a:t>
            </a:r>
            <a:r>
              <a:rPr lang="tr-TR" dirty="0" err="1" smtClean="0"/>
              <a:t>Bretanya</a:t>
            </a:r>
            <a:r>
              <a:rPr lang="tr-TR" dirty="0" smtClean="0"/>
              <a:t> </a:t>
            </a:r>
            <a:r>
              <a:rPr lang="tr-TR" dirty="0" err="1" smtClean="0"/>
              <a:t>Kıyısı’na</a:t>
            </a:r>
            <a:r>
              <a:rPr lang="tr-TR" dirty="0" smtClean="0"/>
              <a:t> göç ettiler ve soyundan gelenler bugün hala </a:t>
            </a:r>
            <a:r>
              <a:rPr lang="tr-TR" dirty="0" err="1" smtClean="0"/>
              <a:t>Kelt</a:t>
            </a:r>
            <a:r>
              <a:rPr lang="tr-TR" dirty="0" smtClean="0"/>
              <a:t> Dilini konuşuyor.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3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Yıllar boyunca </a:t>
            </a:r>
            <a:r>
              <a:rPr lang="tr-TR" dirty="0" err="1" smtClean="0"/>
              <a:t>Saksonlar</a:t>
            </a:r>
            <a:r>
              <a:rPr lang="tr-TR" dirty="0" smtClean="0"/>
              <a:t>, </a:t>
            </a:r>
            <a:r>
              <a:rPr lang="tr-TR" dirty="0" err="1" smtClean="0"/>
              <a:t>Anglii</a:t>
            </a:r>
            <a:r>
              <a:rPr lang="tr-TR" dirty="0" smtClean="0"/>
              <a:t> ve Jütler farklı Cermen lehçelerini karıştırdı. Bu lehçeler grubu, dilbilimcilerin Eski İngiliz veya </a:t>
            </a:r>
            <a:r>
              <a:rPr lang="tr-TR" dirty="0" err="1" smtClean="0"/>
              <a:t>Anglo-Sakson</a:t>
            </a:r>
            <a:r>
              <a:rPr lang="tr-TR" dirty="0" smtClean="0"/>
              <a:t> olarak adlandırdığı şeyi oluşturur. "İngilizce" kelimesi Eski İngilizce "</a:t>
            </a:r>
            <a:r>
              <a:rPr lang="tr-TR" dirty="0" err="1" smtClean="0"/>
              <a:t>Englisc</a:t>
            </a:r>
            <a:r>
              <a:rPr lang="tr-TR" dirty="0" smtClean="0"/>
              <a:t>" kelimesiydi ve bu </a:t>
            </a:r>
            <a:r>
              <a:rPr lang="tr-TR" dirty="0" err="1" smtClean="0"/>
              <a:t>Angles'ın</a:t>
            </a:r>
            <a:r>
              <a:rPr lang="tr-TR" dirty="0" smtClean="0"/>
              <a:t> adından geliyor. Açılar, kökenleri olan </a:t>
            </a:r>
            <a:r>
              <a:rPr lang="tr-TR" dirty="0" err="1" smtClean="0"/>
              <a:t>Engle'den</a:t>
            </a:r>
            <a:r>
              <a:rPr lang="tr-TR" dirty="0" smtClean="0"/>
              <a:t> seçildi.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042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Saxonlardan</a:t>
            </a:r>
            <a:r>
              <a:rPr lang="tr-TR" dirty="0" smtClean="0"/>
              <a:t> önce şu anki dilde konuşulan dil, Romalılar İngiltere'ye gelmeden önce konuşulan Latince ve çeşitli </a:t>
            </a:r>
            <a:r>
              <a:rPr lang="tr-TR" dirty="0" err="1" smtClean="0"/>
              <a:t>Kelt</a:t>
            </a:r>
            <a:r>
              <a:rPr lang="tr-TR" dirty="0" smtClean="0"/>
              <a:t> dillerinin bir karışımıydı (54-5BC). Romalılar, Latinceyi 400 yıldan uzun bir süredir Roma İmparatorluğu'nun bir parçası olan Britanya'ya getirdiler. Bu dönemden geçen kelimelerin çoğu Roma tüccarları ve askerleri tarafından yazılanlardır. Bunlara </a:t>
            </a:r>
            <a:r>
              <a:rPr lang="tr-TR" dirty="0" err="1" smtClean="0"/>
              <a:t>win</a:t>
            </a:r>
            <a:r>
              <a:rPr lang="tr-TR" dirty="0" smtClean="0"/>
              <a:t> (şarap), </a:t>
            </a:r>
            <a:r>
              <a:rPr lang="tr-TR" dirty="0" err="1" smtClean="0"/>
              <a:t>candel</a:t>
            </a:r>
            <a:r>
              <a:rPr lang="tr-TR" dirty="0" smtClean="0"/>
              <a:t> (mum), </a:t>
            </a:r>
            <a:r>
              <a:rPr lang="tr-TR" dirty="0" err="1" smtClean="0"/>
              <a:t>belt</a:t>
            </a:r>
            <a:r>
              <a:rPr lang="tr-TR" dirty="0" smtClean="0"/>
              <a:t> (kemer), </a:t>
            </a:r>
            <a:r>
              <a:rPr lang="tr-TR" dirty="0" err="1" smtClean="0"/>
              <a:t>weall</a:t>
            </a:r>
            <a:r>
              <a:rPr lang="tr-TR" smtClean="0"/>
              <a:t> (duvar) dahildir.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04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400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Viking Çağı</vt:lpstr>
      <vt:lpstr>PowerPoint Sunusu</vt:lpstr>
      <vt:lpstr>PowerPoint Sunusu</vt:lpstr>
      <vt:lpstr>Eski İngilizcenin bazı karakteristlik özellikleri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Viking Çağı</dc:title>
  <dc:creator>Mert kozan</dc:creator>
  <cp:lastModifiedBy>Mert kozan</cp:lastModifiedBy>
  <cp:revision>1</cp:revision>
  <dcterms:created xsi:type="dcterms:W3CDTF">2019-03-22T10:14:21Z</dcterms:created>
  <dcterms:modified xsi:type="dcterms:W3CDTF">2019-03-22T10:16:17Z</dcterms:modified>
</cp:coreProperties>
</file>