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89" r:id="rId2"/>
    <p:sldId id="298" r:id="rId3"/>
    <p:sldId id="307" r:id="rId4"/>
    <p:sldId id="308" r:id="rId5"/>
    <p:sldId id="313" r:id="rId6"/>
    <p:sldId id="314"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99" autoAdjust="0"/>
    <p:restoredTop sz="94660"/>
  </p:normalViewPr>
  <p:slideViewPr>
    <p:cSldViewPr>
      <p:cViewPr varScale="1">
        <p:scale>
          <a:sx n="58" d="100"/>
          <a:sy n="58" d="100"/>
        </p:scale>
        <p:origin x="42" y="3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87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D2AEDB-B0CE-4AAF-8066-4F7A878AC37F}"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AF0C0E-4DB9-4D5F-8323-BC0F5BE895B6}" type="slidenum">
              <a:rPr lang="tr-TR" smtClean="0"/>
              <a:pPr/>
              <a:t>‹#›</a:t>
            </a:fld>
            <a:endParaRPr lang="tr-TR"/>
          </a:p>
        </p:txBody>
      </p:sp>
    </p:spTree>
    <p:extLst>
      <p:ext uri="{BB962C8B-B14F-4D97-AF65-F5344CB8AC3E}">
        <p14:creationId xmlns:p14="http://schemas.microsoft.com/office/powerpoint/2010/main" val="3752003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a:t>
            </a:fld>
            <a:endParaRPr lang="tr-TR"/>
          </a:p>
        </p:txBody>
      </p:sp>
    </p:spTree>
    <p:extLst>
      <p:ext uri="{BB962C8B-B14F-4D97-AF65-F5344CB8AC3E}">
        <p14:creationId xmlns:p14="http://schemas.microsoft.com/office/powerpoint/2010/main" val="38147328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3023052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3</a:t>
            </a:fld>
            <a:endParaRPr lang="tr-TR"/>
          </a:p>
        </p:txBody>
      </p:sp>
    </p:spTree>
    <p:extLst>
      <p:ext uri="{BB962C8B-B14F-4D97-AF65-F5344CB8AC3E}">
        <p14:creationId xmlns:p14="http://schemas.microsoft.com/office/powerpoint/2010/main" val="154895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4</a:t>
            </a:fld>
            <a:endParaRPr lang="tr-TR"/>
          </a:p>
        </p:txBody>
      </p:sp>
    </p:spTree>
    <p:extLst>
      <p:ext uri="{BB962C8B-B14F-4D97-AF65-F5344CB8AC3E}">
        <p14:creationId xmlns:p14="http://schemas.microsoft.com/office/powerpoint/2010/main" val="3824377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5</a:t>
            </a:fld>
            <a:endParaRPr lang="tr-TR"/>
          </a:p>
        </p:txBody>
      </p:sp>
    </p:spTree>
    <p:extLst>
      <p:ext uri="{BB962C8B-B14F-4D97-AF65-F5344CB8AC3E}">
        <p14:creationId xmlns:p14="http://schemas.microsoft.com/office/powerpoint/2010/main" val="2502709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6</a:t>
            </a:fld>
            <a:endParaRPr lang="tr-TR"/>
          </a:p>
        </p:txBody>
      </p:sp>
    </p:spTree>
    <p:extLst>
      <p:ext uri="{BB962C8B-B14F-4D97-AF65-F5344CB8AC3E}">
        <p14:creationId xmlns:p14="http://schemas.microsoft.com/office/powerpoint/2010/main" val="23287403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E6FBAC1-73DD-4B38-B17C-55F9284D3A56}" type="datetime1">
              <a:rPr lang="tr-TR" smtClean="0"/>
              <a:pPr/>
              <a:t>10.8.2017</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tr-TR" smtClean="0"/>
              <a:t>Prof. Dr. Fehmi TUNCEL</a:t>
            </a:r>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6ADCD13-84DA-42A4-A958-97C9356AF409}"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7CE82CD7-489B-4410-9F44-E5EB0EC9789E}" type="datetime1">
              <a:rPr lang="tr-TR" smtClean="0"/>
              <a:pPr/>
              <a:t>10.8.2017</a:t>
            </a:fld>
            <a:endParaRPr lang="tr-TR"/>
          </a:p>
        </p:txBody>
      </p:sp>
      <p:sp>
        <p:nvSpPr>
          <p:cNvPr id="5" name="4 Altbilgi Yer Tutucusu"/>
          <p:cNvSpPr>
            <a:spLocks noGrp="1"/>
          </p:cNvSpPr>
          <p:nvPr>
            <p:ph type="ftr" sz="quarter" idx="11"/>
          </p:nvPr>
        </p:nvSpPr>
        <p:spPr>
          <a:xfrm>
            <a:off x="457201" y="6248207"/>
            <a:ext cx="5573483" cy="365125"/>
          </a:xfrm>
        </p:spPr>
        <p:txBody>
          <a:bodyPr/>
          <a:lstStyle/>
          <a:p>
            <a:r>
              <a:rPr lang="tr-TR" smtClean="0"/>
              <a:t>Prof. Dr. Fehmi TUNCEL</a:t>
            </a:r>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F80567C-7F1D-46FD-A76A-FF2881E36947}" type="datetime1">
              <a:rPr lang="tr-TR" smtClean="0"/>
              <a:pPr/>
              <a:t>10.8.2017</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p:txBody>
          <a:bodyPr/>
          <a:lstStyle/>
          <a:p>
            <a:r>
              <a:rPr lang="tr-TR" smtClean="0"/>
              <a:t>Prof. Dr. Fehmi TUNCEL</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8" name="7 Veri Yer Tutucusu"/>
          <p:cNvSpPr>
            <a:spLocks noGrp="1"/>
          </p:cNvSpPr>
          <p:nvPr>
            <p:ph type="dt" sz="half" idx="15"/>
          </p:nvPr>
        </p:nvSpPr>
        <p:spPr/>
        <p:txBody>
          <a:bodyPr rtlCol="0"/>
          <a:lstStyle/>
          <a:p>
            <a:fld id="{4E833CC4-A3CB-4C31-9446-43466BEE90C5}" type="datetime1">
              <a:rPr lang="tr-TR" smtClean="0"/>
              <a:pPr/>
              <a:t>10.8.2017</a:t>
            </a:fld>
            <a:endParaRPr lang="tr-TR"/>
          </a:p>
        </p:txBody>
      </p:sp>
      <p:sp>
        <p:nvSpPr>
          <p:cNvPr id="10" name="9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2" name="11 Altbilgi Yer Tutucusu"/>
          <p:cNvSpPr>
            <a:spLocks noGrp="1"/>
          </p:cNvSpPr>
          <p:nvPr>
            <p:ph type="ftr" sz="quarter" idx="17"/>
          </p:nvPr>
        </p:nvSpPr>
        <p:spPr/>
        <p:txBody>
          <a:bodyPr rtlCol="0"/>
          <a:lstStyle/>
          <a:p>
            <a:r>
              <a:rPr lang="tr-TR" smtClean="0"/>
              <a:t>Prof. Dr. Fehmi TUNCEL</a:t>
            </a:r>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smtClean="0"/>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5"/>
          </p:nvPr>
        </p:nvSpPr>
        <p:spPr/>
        <p:txBody>
          <a:bodyPr rtlCol="0"/>
          <a:lstStyle/>
          <a:p>
            <a:fld id="{189D2D78-4262-4D74-A02C-F3B97DBA166C}" type="datetime1">
              <a:rPr lang="tr-TR" smtClean="0"/>
              <a:pPr/>
              <a:t>10.8.2017</a:t>
            </a:fld>
            <a:endParaRPr lang="tr-TR"/>
          </a:p>
        </p:txBody>
      </p:sp>
      <p:sp>
        <p:nvSpPr>
          <p:cNvPr id="12" name="11 Slayt Numarası Yer Tutucusu"/>
          <p:cNvSpPr>
            <a:spLocks noGrp="1"/>
          </p:cNvSpPr>
          <p:nvPr>
            <p:ph type="sldNum" sz="quarter" idx="16"/>
          </p:nvPr>
        </p:nvSpPr>
        <p:spPr/>
        <p:txBody>
          <a:bodyPr rtlCol="0"/>
          <a:lstStyle/>
          <a:p>
            <a:fld id="{B1DEFA8C-F947-479F-BE07-76B6B3F80BF1}" type="slidenum">
              <a:rPr lang="tr-TR" smtClean="0"/>
              <a:pPr/>
              <a:t>‹#›</a:t>
            </a:fld>
            <a:endParaRPr lang="tr-TR"/>
          </a:p>
        </p:txBody>
      </p:sp>
      <p:sp>
        <p:nvSpPr>
          <p:cNvPr id="14" name="13 Altbilgi Yer Tutucusu"/>
          <p:cNvSpPr>
            <a:spLocks noGrp="1"/>
          </p:cNvSpPr>
          <p:nvPr>
            <p:ph type="ftr" sz="quarter" idx="17"/>
          </p:nvPr>
        </p:nvSpPr>
        <p:spPr/>
        <p:txBody>
          <a:bodyPr rtlCol="0"/>
          <a:lstStyle/>
          <a:p>
            <a:r>
              <a:rPr lang="tr-TR" smtClean="0"/>
              <a:t>Prof. Dr. Fehmi TUNCEL</a:t>
            </a:r>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AED772E-6462-46F7-A3BB-61A42EC06594}"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CFED68FD-0066-415A-9EAA-7C26489CAFBB}" type="datetime1">
              <a:rPr lang="tr-TR" smtClean="0"/>
              <a:pPr/>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584DCA0B-0311-4F8A-9E6C-20B57D8BD108}" type="datetime1">
              <a:rPr lang="tr-TR" smtClean="0"/>
              <a:pPr/>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B1DEFA8C-F947-479F-BE07-76B6B3F80BF1}"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smtClean="0"/>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smtClean="0"/>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FFC86162-4F9E-4D81-AE63-F73A122514CF}" type="datetime1">
              <a:rPr lang="tr-TR" smtClean="0"/>
              <a:pPr/>
              <a:t>10.8.2017</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B1DEFA8C-F947-479F-BE07-76B6B3F80BF1}"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r>
              <a:rPr lang="tr-TR" smtClean="0"/>
              <a:t>Prof. Dr. Fehmi TUNCEL</a:t>
            </a:r>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smtClean="0"/>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47FF601-AA5B-4F6F-BD36-FB9EE55BDAEA}" type="datetime1">
              <a:rPr lang="tr-TR" smtClean="0"/>
              <a:pPr/>
              <a:t>10.8.2017</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tr-TR" smtClean="0"/>
              <a:t>Prof. Dr. Fehmi TUNCEL</a:t>
            </a:r>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43042" y="1000108"/>
            <a:ext cx="7196158" cy="4867292"/>
          </a:xfrm>
        </p:spPr>
        <p:txBody>
          <a:bodyPr>
            <a:normAutofit fontScale="90000"/>
          </a:bodyPr>
          <a:lstStyle/>
          <a:p>
            <a:pPr algn="ct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solidFill>
                  <a:srgbClr val="FF0000"/>
                </a:solidFill>
              </a:rPr>
              <a:t/>
            </a:r>
            <a:br>
              <a:rPr lang="tr-TR" dirty="0" smtClean="0">
                <a:solidFill>
                  <a:srgbClr val="FF0000"/>
                </a:solidFill>
              </a:rPr>
            </a:br>
            <a:r>
              <a:rPr lang="tr-TR" dirty="0" smtClean="0"/>
              <a:t/>
            </a:r>
            <a:br>
              <a:rPr lang="tr-TR" dirty="0" smtClean="0"/>
            </a:br>
            <a:r>
              <a:rPr lang="tr-TR" dirty="0" smtClean="0">
                <a:solidFill>
                  <a:srgbClr val="FF0000"/>
                </a:solidFill>
              </a:rPr>
              <a:t/>
            </a:r>
            <a:br>
              <a:rPr lang="tr-TR" dirty="0" smtClean="0">
                <a:solidFill>
                  <a:srgbClr val="FF0000"/>
                </a:solidFill>
              </a:rPr>
            </a:br>
            <a:endParaRPr lang="tr-TR" dirty="0">
              <a:solidFill>
                <a:srgbClr val="FF0000"/>
              </a:solidFill>
            </a:endParaRPr>
          </a:p>
        </p:txBody>
      </p:sp>
      <p:sp>
        <p:nvSpPr>
          <p:cNvPr id="3" name="2 Alt Başlık"/>
          <p:cNvSpPr>
            <a:spLocks noGrp="1"/>
          </p:cNvSpPr>
          <p:nvPr>
            <p:ph type="subTitle" idx="1"/>
          </p:nvPr>
        </p:nvSpPr>
        <p:spPr/>
        <p:txBody>
          <a:bodyPr>
            <a:normAutofit fontScale="92500"/>
          </a:bodyPr>
          <a:lstStyle/>
          <a:p>
            <a:r>
              <a:rPr lang="tr-TR" b="1" dirty="0" smtClean="0">
                <a:solidFill>
                  <a:srgbClr val="FF0000"/>
                </a:solidFill>
              </a:rPr>
              <a:t>BAÖ 107 İnsan Anatomisi ve </a:t>
            </a:r>
            <a:r>
              <a:rPr lang="tr-TR" b="1" dirty="0" err="1" smtClean="0">
                <a:solidFill>
                  <a:srgbClr val="FF0000"/>
                </a:solidFill>
              </a:rPr>
              <a:t>Kinesiyolojisi</a:t>
            </a:r>
            <a:r>
              <a:rPr lang="tr-TR" b="1" dirty="0" smtClean="0">
                <a:solidFill>
                  <a:srgbClr val="FF0000"/>
                </a:solidFill>
              </a:rPr>
              <a:t> (4 0) 4</a:t>
            </a:r>
            <a:endParaRPr lang="tr-TR" dirty="0">
              <a:solidFill>
                <a:srgbClr val="FF0000"/>
              </a:solidFill>
            </a:endParaRPr>
          </a:p>
        </p:txBody>
      </p:sp>
      <p:sp>
        <p:nvSpPr>
          <p:cNvPr id="4" name="3 Veri Yer Tutucusu"/>
          <p:cNvSpPr>
            <a:spLocks noGrp="1"/>
          </p:cNvSpPr>
          <p:nvPr>
            <p:ph type="dt" sz="half" idx="10"/>
          </p:nvPr>
        </p:nvSpPr>
        <p:spPr/>
        <p:txBody>
          <a:bodyPr/>
          <a:lstStyle/>
          <a:p>
            <a:fld id="{BE6FBAC1-73DD-4B38-B17C-55F9284D3A56}"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sp>
        <p:nvSpPr>
          <p:cNvPr id="7" name="6 Dikdörtgen"/>
          <p:cNvSpPr/>
          <p:nvPr/>
        </p:nvSpPr>
        <p:spPr>
          <a:xfrm>
            <a:off x="2000232" y="1714488"/>
            <a:ext cx="5214974" cy="3785652"/>
          </a:xfrm>
          <a:prstGeom prst="rect">
            <a:avLst/>
          </a:prstGeom>
        </p:spPr>
        <p:txBody>
          <a:bodyPr wrap="square">
            <a:spAutoFit/>
          </a:bodyPr>
          <a:lstStyle/>
          <a:p>
            <a:pPr algn="ctr"/>
            <a:r>
              <a:rPr lang="tr-TR" sz="4000" b="1" dirty="0" smtClean="0">
                <a:solidFill>
                  <a:srgbClr val="002060"/>
                </a:solidFill>
              </a:rPr>
              <a:t>Ankara üniversitesi</a:t>
            </a:r>
            <a:br>
              <a:rPr lang="tr-TR" sz="4000" b="1" dirty="0" smtClean="0">
                <a:solidFill>
                  <a:srgbClr val="002060"/>
                </a:solidFill>
              </a:rPr>
            </a:br>
            <a:r>
              <a:rPr lang="tr-TR" sz="4000" b="1" dirty="0" smtClean="0">
                <a:solidFill>
                  <a:srgbClr val="002060"/>
                </a:solidFill>
              </a:rPr>
              <a:t> </a:t>
            </a:r>
            <a:r>
              <a:rPr lang="tr-TR" sz="4000" b="1" dirty="0" smtClean="0">
                <a:solidFill>
                  <a:srgbClr val="7030A0"/>
                </a:solidFill>
              </a:rPr>
              <a:t>spor bilimleri fakültesi</a:t>
            </a:r>
            <a:r>
              <a:rPr lang="tr-TR" sz="4000" b="1" dirty="0" smtClean="0">
                <a:solidFill>
                  <a:srgbClr val="002060"/>
                </a:solidFill>
              </a:rPr>
              <a:t/>
            </a:r>
            <a:br>
              <a:rPr lang="tr-TR" sz="4000" b="1" dirty="0" smtClean="0">
                <a:solidFill>
                  <a:srgbClr val="002060"/>
                </a:solidFill>
              </a:rPr>
            </a:br>
            <a:endParaRPr lang="tr-TR" sz="4000" b="1" dirty="0" smtClean="0">
              <a:solidFill>
                <a:srgbClr val="002060"/>
              </a:solidFill>
            </a:endParaRPr>
          </a:p>
          <a:p>
            <a:pPr algn="ctr"/>
            <a:r>
              <a:rPr lang="tr-TR" sz="4000" b="1" dirty="0" smtClean="0">
                <a:solidFill>
                  <a:srgbClr val="002060"/>
                </a:solidFill>
              </a:rPr>
              <a:t/>
            </a:r>
            <a:br>
              <a:rPr lang="tr-TR" sz="4000" b="1" dirty="0" smtClean="0">
                <a:solidFill>
                  <a:srgbClr val="002060"/>
                </a:solidFill>
              </a:rPr>
            </a:br>
            <a:r>
              <a:rPr lang="tr-TR" sz="4000" b="1" dirty="0" smtClean="0">
                <a:solidFill>
                  <a:srgbClr val="C00000"/>
                </a:solidFill>
              </a:rPr>
              <a:t>Beden Eğitimi ve spor</a:t>
            </a:r>
            <a:br>
              <a:rPr lang="tr-TR" sz="4000" b="1" dirty="0" smtClean="0">
                <a:solidFill>
                  <a:srgbClr val="C00000"/>
                </a:solidFill>
              </a:rPr>
            </a:br>
            <a:r>
              <a:rPr lang="tr-TR" sz="4000" b="1" dirty="0" smtClean="0">
                <a:solidFill>
                  <a:srgbClr val="C00000"/>
                </a:solidFill>
              </a:rPr>
              <a:t> Öğretmenliği bölümü </a:t>
            </a:r>
            <a:endParaRPr lang="tr-TR" sz="4000" b="1" dirty="0">
              <a:solidFill>
                <a:srgbClr val="C00000"/>
              </a:solidFill>
            </a:endParaRPr>
          </a:p>
        </p:txBody>
      </p:sp>
      <p:pic>
        <p:nvPicPr>
          <p:cNvPr id="8" name="Picture 4" descr="unvamblem2"/>
          <p:cNvPicPr>
            <a:picLocks noChangeAspect="1" noChangeArrowheads="1"/>
          </p:cNvPicPr>
          <p:nvPr/>
        </p:nvPicPr>
        <p:blipFill>
          <a:blip r:embed="rId3" cstate="print"/>
          <a:srcRect/>
          <a:stretch>
            <a:fillRect/>
          </a:stretch>
        </p:blipFill>
        <p:spPr bwMode="auto">
          <a:xfrm>
            <a:off x="4071934" y="2928934"/>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642918"/>
            <a:ext cx="8153400" cy="428628"/>
          </a:xfrm>
        </p:spPr>
        <p:txBody>
          <a:bodyPr>
            <a:normAutofit fontScale="90000"/>
          </a:bodyPr>
          <a:lstStyle/>
          <a:p>
            <a:pPr algn="ctr"/>
            <a:r>
              <a:rPr lang="tr-TR" b="1" dirty="0" smtClean="0">
                <a:solidFill>
                  <a:srgbClr val="7030A0"/>
                </a:solidFill>
              </a:rPr>
              <a:t>SOLUNUM SİSTEMİ </a:t>
            </a:r>
            <a:r>
              <a:rPr lang="tr-TR" b="1" i="1" dirty="0" smtClean="0"/>
              <a:t/>
            </a:r>
            <a:br>
              <a:rPr lang="tr-TR" b="1" i="1" dirty="0" smtClean="0"/>
            </a:b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2</a:t>
            </a:fld>
            <a:endParaRPr lang="tr-TR"/>
          </a:p>
        </p:txBody>
      </p:sp>
      <p:sp>
        <p:nvSpPr>
          <p:cNvPr id="6" name="5 İçerik Yer Tutucusu"/>
          <p:cNvSpPr>
            <a:spLocks noGrp="1"/>
          </p:cNvSpPr>
          <p:nvPr>
            <p:ph sz="quarter" idx="1"/>
          </p:nvPr>
        </p:nvSpPr>
        <p:spPr/>
        <p:txBody>
          <a:bodyPr>
            <a:normAutofit lnSpcReduction="10000"/>
          </a:bodyPr>
          <a:lstStyle/>
          <a:p>
            <a:pPr algn="ctr">
              <a:buNone/>
            </a:pPr>
            <a:r>
              <a:rPr lang="tr-TR" b="1" dirty="0" smtClean="0">
                <a:solidFill>
                  <a:srgbClr val="C00000"/>
                </a:solidFill>
              </a:rPr>
              <a:t>SOLUNUM SİSTEMİ, VÜCUDA OKSİJEN SAĞLAR, KARBONDİOKSİTİ UZAKLAŞTIRIR VE ASİT-BAZ (PH) DENGESİNİ DÜZENLEMEYE YARDIM EDER. SOLUNUM SİSTEMİNDE AKCİĞERLER VE HAVANIN İLERİ GERİ GEÇİŞİNE İZİN VEREN BİR TAKIM (AĞIZ, BOĞAZ, TRAKE [SOLUK BORUSU], BRONŞ) BULUNUR. </a:t>
            </a:r>
          </a:p>
          <a:p>
            <a:pPr algn="ctr">
              <a:buNone/>
            </a:pPr>
            <a:endParaRPr lang="tr-TR" b="1" dirty="0" smtClean="0">
              <a:solidFill>
                <a:srgbClr val="C00000"/>
              </a:solidFill>
            </a:endParaRPr>
          </a:p>
          <a:p>
            <a:pPr algn="ctr">
              <a:buNone/>
            </a:pPr>
            <a:r>
              <a:rPr lang="tr-TR" b="1" dirty="0" smtClean="0">
                <a:solidFill>
                  <a:srgbClr val="C00000"/>
                </a:solidFill>
              </a:rPr>
              <a:t>SOLUNUM İŞİ, GAZLARIN (OKSİJEN, KARBONDİOKSİT, NİTROJEN) DEĞİŞİMİDİR. </a:t>
            </a:r>
            <a:endParaRPr lang="tr-TR" b="1"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7030A0"/>
                </a:solidFill>
              </a:rPr>
              <a:t>SOLUNUM SİSTEMİ</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3</a:t>
            </a:fld>
            <a:endParaRPr lang="tr-TR"/>
          </a:p>
        </p:txBody>
      </p:sp>
      <p:sp>
        <p:nvSpPr>
          <p:cNvPr id="6" name="5 İçerik Yer Tutucusu"/>
          <p:cNvSpPr>
            <a:spLocks noGrp="1"/>
          </p:cNvSpPr>
          <p:nvPr>
            <p:ph sz="quarter" idx="1"/>
          </p:nvPr>
        </p:nvSpPr>
        <p:spPr/>
        <p:txBody>
          <a:bodyPr>
            <a:normAutofit lnSpcReduction="10000"/>
          </a:bodyPr>
          <a:lstStyle/>
          <a:p>
            <a:pPr algn="ctr">
              <a:buNone/>
            </a:pPr>
            <a:r>
              <a:rPr lang="tr-TR" b="1" dirty="0" smtClean="0">
                <a:solidFill>
                  <a:srgbClr val="FF0000"/>
                </a:solidFill>
              </a:rPr>
              <a:t>SOLUNUMUN, A) EKSTERNAL, B) İNTERNAL VE C) HÜCRESEL OLMAK ÜZERE ÜÇ GENEL FAZI VARDIR. </a:t>
            </a:r>
            <a:r>
              <a:rPr lang="tr-TR" b="1" i="1" dirty="0" smtClean="0">
                <a:solidFill>
                  <a:srgbClr val="FF0000"/>
                </a:solidFill>
              </a:rPr>
              <a:t>EKSTERNAL SOLUNUM, ATMOSFER İLE AKCİĞERLERİN BÜYÜK KAPİLLERİNDEKİ KANIN İÇİNDE BULUNAN OKSİJEN VE KARBONDİOKSİTİN DEĞİŞİMİDİR. İNTERNAL SOLUNUM, KAN İLE HÜCRELER ARASINDAKİ GAZ DEĞİŞİMİDİR. HÜCRESEL SOLUNUM, OKSİJENİN KULLANIMI VE HÜCRE İÇİNDEKİ METABOLİK AKTİVİTE İLE AÇIĞA ÇIKAN KARBONDİOKSİT ÜRETİMİDİR.</a:t>
            </a:r>
            <a:endParaRPr lang="tr-TR" b="1"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7030A0"/>
                </a:solidFill>
              </a:rPr>
              <a:t>SOLUNUM SİSTEMİ</a:t>
            </a:r>
            <a:endParaRPr lang="tr-TR" dirty="0"/>
          </a:p>
        </p:txBody>
      </p:sp>
      <p:sp>
        <p:nvSpPr>
          <p:cNvPr id="3" name="2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4</a:t>
            </a:fld>
            <a:endParaRPr lang="tr-TR"/>
          </a:p>
        </p:txBody>
      </p:sp>
      <p:sp>
        <p:nvSpPr>
          <p:cNvPr id="6" name="5 İçerik Yer Tutucusu"/>
          <p:cNvSpPr>
            <a:spLocks noGrp="1"/>
          </p:cNvSpPr>
          <p:nvPr>
            <p:ph sz="quarter" idx="1"/>
          </p:nvPr>
        </p:nvSpPr>
        <p:spPr/>
        <p:txBody>
          <a:bodyPr>
            <a:normAutofit lnSpcReduction="10000"/>
          </a:bodyPr>
          <a:lstStyle/>
          <a:p>
            <a:pPr algn="ctr">
              <a:buNone/>
            </a:pPr>
            <a:r>
              <a:rPr lang="tr-TR" b="1" dirty="0" smtClean="0">
                <a:solidFill>
                  <a:srgbClr val="FF0000"/>
                </a:solidFill>
              </a:rPr>
              <a:t>VÜCUT DİNLENME HALİNDE İKEN, HAVA BURUN DELİKLERİ YOLU İLE SOLUNUM SİSTEMİNE GİRER VE MUKOZ MEMBRANLA ÖRTÜLÜ NAZAL BOŞLUKTAN GEÇERKEN ISITILIR. BU MUKOZ MEMBRAN, SİLİA (KÜÇÜK KILLAR) İLE ÖRTÜLÜDÜR, SİLİA HAVADAKİ KÜÇÜK PARTİKÜLLERİ SÜZER. SOLUNAN HAVA, BURUN BOŞLUĞUNDAN FARİNKSE (BOĞAZ) GEÇER. FARİNKS, BURUN VE AĞIZ BOŞLUKLARININ HEMEN ARKASINDA YER ALIR (ŞEKİL 2.4). </a:t>
            </a:r>
            <a:endParaRPr lang="tr-TR" b="1"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i="1" dirty="0" smtClean="0">
                <a:solidFill>
                  <a:srgbClr val="7030A0"/>
                </a:solidFill>
              </a:rPr>
              <a:t>Şekil 2.4. Üst ve alt solunum yolları </a:t>
            </a:r>
            <a:endParaRPr lang="tr-TR" dirty="0">
              <a:solidFill>
                <a:srgbClr val="7030A0"/>
              </a:solidFill>
            </a:endParaRPr>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5</a:t>
            </a:fld>
            <a:endParaRPr lang="tr-TR"/>
          </a:p>
        </p:txBody>
      </p:sp>
      <p:pic>
        <p:nvPicPr>
          <p:cNvPr id="5122" name="Picture 2"/>
          <p:cNvPicPr>
            <a:picLocks noGrp="1" noChangeAspect="1" noChangeArrowheads="1"/>
          </p:cNvPicPr>
          <p:nvPr>
            <p:ph sz="quarter" idx="1"/>
          </p:nvPr>
        </p:nvPicPr>
        <p:blipFill>
          <a:blip r:embed="rId3" cstate="print"/>
          <a:srcRect/>
          <a:stretch>
            <a:fillRect/>
          </a:stretch>
        </p:blipFill>
        <p:spPr bwMode="auto">
          <a:xfrm>
            <a:off x="785786" y="1771650"/>
            <a:ext cx="7715304" cy="415290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3A7D53E4-30FA-4360-9777-1A999FFD8C3F}" type="datetime1">
              <a:rPr lang="tr-TR" smtClean="0"/>
              <a:pPr/>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fontScale="85000" lnSpcReduction="20000"/>
          </a:bodyPr>
          <a:lstStyle/>
          <a:p>
            <a:fld id="{B1DEFA8C-F947-479F-BE07-76B6B3F80BF1}" type="slidenum">
              <a:rPr lang="tr-TR" smtClean="0"/>
              <a:pPr/>
              <a:t>6</a:t>
            </a:fld>
            <a:endParaRPr lang="tr-TR"/>
          </a:p>
        </p:txBody>
      </p:sp>
      <p:sp>
        <p:nvSpPr>
          <p:cNvPr id="3" name="2 İçerik Yer Tutucusu"/>
          <p:cNvSpPr>
            <a:spLocks noGrp="1"/>
          </p:cNvSpPr>
          <p:nvPr>
            <p:ph sz="quarter" idx="1"/>
          </p:nvPr>
        </p:nvSpPr>
        <p:spPr/>
        <p:txBody>
          <a:bodyPr>
            <a:normAutofit fontScale="77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34087250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Ortalam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292</TotalTime>
  <Words>378</Words>
  <Application>Microsoft Office PowerPoint</Application>
  <PresentationFormat>Ekran Gösterisi (4:3)</PresentationFormat>
  <Paragraphs>44</Paragraphs>
  <Slides>6</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Calibri</vt:lpstr>
      <vt:lpstr>Tw Cen MT</vt:lpstr>
      <vt:lpstr>Wingdings</vt:lpstr>
      <vt:lpstr>Wingdings 2</vt:lpstr>
      <vt:lpstr>Ortalama</vt:lpstr>
      <vt:lpstr>       </vt:lpstr>
      <vt:lpstr>SOLUNUM SİSTEMİ  </vt:lpstr>
      <vt:lpstr>SOLUNUM SİSTEMİ</vt:lpstr>
      <vt:lpstr>SOLUNUM SİSTEMİ</vt:lpstr>
      <vt:lpstr>Şekil 2.4. Üst ve alt solunum yolları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Anatomik Terimler</dc:title>
  <dc:creator>semiyha</dc:creator>
  <cp:lastModifiedBy>TUNCEL</cp:lastModifiedBy>
  <cp:revision>51</cp:revision>
  <dcterms:created xsi:type="dcterms:W3CDTF">2010-11-17T06:46:11Z</dcterms:created>
  <dcterms:modified xsi:type="dcterms:W3CDTF">2017-08-10T12:01:03Z</dcterms:modified>
</cp:coreProperties>
</file>