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sldIdLst>
    <p:sldId id="289" r:id="rId2"/>
    <p:sldId id="298" r:id="rId3"/>
    <p:sldId id="307" r:id="rId4"/>
    <p:sldId id="308" r:id="rId5"/>
    <p:sldId id="313" r:id="rId6"/>
    <p:sldId id="314"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99" autoAdjust="0"/>
    <p:restoredTop sz="94660"/>
  </p:normalViewPr>
  <p:slideViewPr>
    <p:cSldViewPr>
      <p:cViewPr varScale="1">
        <p:scale>
          <a:sx n="58" d="100"/>
          <a:sy n="58" d="100"/>
        </p:scale>
        <p:origin x="42" y="3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87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D2AEDB-B0CE-4AAF-8066-4F7A878AC37F}" type="datetimeFigureOut">
              <a:rPr lang="tr-TR" smtClean="0"/>
              <a:pPr/>
              <a:t>10.8.2017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AF0C0E-4DB9-4D5F-8323-BC0F5BE895B6}" type="slidenum">
              <a:rPr lang="tr-TR" smtClean="0"/>
              <a:pPr/>
              <a:t>‹#›</a:t>
            </a:fld>
            <a:endParaRPr lang="tr-TR"/>
          </a:p>
        </p:txBody>
      </p:sp>
    </p:spTree>
    <p:extLst>
      <p:ext uri="{BB962C8B-B14F-4D97-AF65-F5344CB8AC3E}">
        <p14:creationId xmlns:p14="http://schemas.microsoft.com/office/powerpoint/2010/main" val="3752003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1</a:t>
            </a:fld>
            <a:endParaRPr lang="tr-TR"/>
          </a:p>
        </p:txBody>
      </p:sp>
    </p:spTree>
    <p:extLst>
      <p:ext uri="{BB962C8B-B14F-4D97-AF65-F5344CB8AC3E}">
        <p14:creationId xmlns:p14="http://schemas.microsoft.com/office/powerpoint/2010/main" val="3814732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2</a:t>
            </a:fld>
            <a:endParaRPr lang="tr-TR"/>
          </a:p>
        </p:txBody>
      </p:sp>
    </p:spTree>
    <p:extLst>
      <p:ext uri="{BB962C8B-B14F-4D97-AF65-F5344CB8AC3E}">
        <p14:creationId xmlns:p14="http://schemas.microsoft.com/office/powerpoint/2010/main" val="3023052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3</a:t>
            </a:fld>
            <a:endParaRPr lang="tr-TR"/>
          </a:p>
        </p:txBody>
      </p:sp>
    </p:spTree>
    <p:extLst>
      <p:ext uri="{BB962C8B-B14F-4D97-AF65-F5344CB8AC3E}">
        <p14:creationId xmlns:p14="http://schemas.microsoft.com/office/powerpoint/2010/main" val="154895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4</a:t>
            </a:fld>
            <a:endParaRPr lang="tr-TR"/>
          </a:p>
        </p:txBody>
      </p:sp>
    </p:spTree>
    <p:extLst>
      <p:ext uri="{BB962C8B-B14F-4D97-AF65-F5344CB8AC3E}">
        <p14:creationId xmlns:p14="http://schemas.microsoft.com/office/powerpoint/2010/main" val="3824377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5</a:t>
            </a:fld>
            <a:endParaRPr lang="tr-TR"/>
          </a:p>
        </p:txBody>
      </p:sp>
    </p:spTree>
    <p:extLst>
      <p:ext uri="{BB962C8B-B14F-4D97-AF65-F5344CB8AC3E}">
        <p14:creationId xmlns:p14="http://schemas.microsoft.com/office/powerpoint/2010/main" val="25027091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6</a:t>
            </a:fld>
            <a:endParaRPr lang="tr-TR"/>
          </a:p>
        </p:txBody>
      </p:sp>
    </p:spTree>
    <p:extLst>
      <p:ext uri="{BB962C8B-B14F-4D97-AF65-F5344CB8AC3E}">
        <p14:creationId xmlns:p14="http://schemas.microsoft.com/office/powerpoint/2010/main" val="2328740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6 Dikdörtgen"/>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2362200" y="4038600"/>
            <a:ext cx="6477000" cy="1828800"/>
          </a:xfrm>
        </p:spPr>
        <p:txBody>
          <a:bodyPr anchor="b"/>
          <a:lstStyle>
            <a:lvl1pPr>
              <a:defRPr cap="all" baseline="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E6FBAC1-73DD-4B38-B17C-55F9284D3A56}" type="datetime1">
              <a:rPr lang="tr-TR" smtClean="0"/>
              <a:pPr/>
              <a:t>10.8.2017</a:t>
            </a:fld>
            <a:endParaRPr lang="tr-TR"/>
          </a:p>
        </p:txBody>
      </p:sp>
      <p:sp>
        <p:nvSpPr>
          <p:cNvPr id="17" name="16 Altbilgi Yer Tutucusu"/>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tr-TR" smtClean="0"/>
              <a:t>Prof. Dr. Fehmi TUNCEL</a:t>
            </a:r>
            <a:endParaRPr lang="tr-TR"/>
          </a:p>
        </p:txBody>
      </p:sp>
      <p:sp>
        <p:nvSpPr>
          <p:cNvPr id="29" name="28 Slayt Numarası Yer Tutucusu"/>
          <p:cNvSpPr>
            <a:spLocks noGrp="1"/>
          </p:cNvSpPr>
          <p:nvPr>
            <p:ph type="sldNum" sz="quarter" idx="12"/>
          </p:nvPr>
        </p:nvSpPr>
        <p:spPr>
          <a:xfrm>
            <a:off x="8001000" y="228600"/>
            <a:ext cx="8382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6ADCD13-84DA-42A4-A958-97C9356AF409}"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609600"/>
            <a:ext cx="2057400" cy="55165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609600"/>
            <a:ext cx="5562600" cy="551656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6553200" y="6248402"/>
            <a:ext cx="2209800" cy="365125"/>
          </a:xfrm>
        </p:spPr>
        <p:txBody>
          <a:bodyPr/>
          <a:lstStyle/>
          <a:p>
            <a:fld id="{7CE82CD7-489B-4410-9F44-E5EB0EC9789E}" type="datetime1">
              <a:rPr lang="tr-TR" smtClean="0"/>
              <a:pPr/>
              <a:t>10.8.2017</a:t>
            </a:fld>
            <a:endParaRPr lang="tr-TR"/>
          </a:p>
        </p:txBody>
      </p:sp>
      <p:sp>
        <p:nvSpPr>
          <p:cNvPr id="5" name="4 Altbilgi Yer Tutucusu"/>
          <p:cNvSpPr>
            <a:spLocks noGrp="1"/>
          </p:cNvSpPr>
          <p:nvPr>
            <p:ph type="ftr" sz="quarter" idx="11"/>
          </p:nvPr>
        </p:nvSpPr>
        <p:spPr>
          <a:xfrm>
            <a:off x="457201" y="6248207"/>
            <a:ext cx="5573483" cy="365125"/>
          </a:xfrm>
        </p:spPr>
        <p:txBody>
          <a:bodyPr/>
          <a:lstStyle/>
          <a:p>
            <a:r>
              <a:rPr lang="tr-TR" smtClean="0"/>
              <a:t>Prof. Dr. Fehmi TUNCEL</a:t>
            </a:r>
            <a:endParaRPr lang="tr-TR"/>
          </a:p>
        </p:txBody>
      </p:sp>
      <p:sp>
        <p:nvSpPr>
          <p:cNvPr id="7" name="6 Dikdörtgen"/>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Dikdörtgen"/>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Dikdörtgen"/>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Slayt Numarası Yer Tutucusu"/>
          <p:cNvSpPr>
            <a:spLocks noGrp="1"/>
          </p:cNvSpPr>
          <p:nvPr>
            <p:ph type="sldNum" sz="quarter" idx="12"/>
          </p:nvPr>
        </p:nvSpPr>
        <p:spPr>
          <a:xfrm rot="5400000">
            <a:off x="5989638" y="144462"/>
            <a:ext cx="533400" cy="244476"/>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990600"/>
          </a:xfrm>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612648" y="1600200"/>
            <a:ext cx="8153400" cy="44958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7" name="6 Dikdörtgen"/>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F80567C-7F1D-46FD-A76A-FF2881E36947}" type="datetime1">
              <a:rPr lang="tr-TR" smtClean="0"/>
              <a:pPr/>
              <a:t>10.8.2017</a:t>
            </a:fld>
            <a:endParaRPr lang="tr-TR"/>
          </a:p>
        </p:txBody>
      </p:sp>
      <p:sp>
        <p:nvSpPr>
          <p:cNvPr id="13" name="12 Slayt Numarası Yer Tutucusu"/>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p:txBody>
          <a:bodyPr/>
          <a:lstStyle/>
          <a:p>
            <a:r>
              <a:rPr lang="tr-TR" smtClean="0"/>
              <a:t>Prof. Dr. Fehmi TUNCEL</a:t>
            </a:r>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9" name="8 İçerik Yer Tutucusu"/>
          <p:cNvSpPr>
            <a:spLocks noGrp="1"/>
          </p:cNvSpPr>
          <p:nvPr>
            <p:ph sz="quarter" idx="1"/>
          </p:nvPr>
        </p:nvSpPr>
        <p:spPr>
          <a:xfrm>
            <a:off x="609600"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844901"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7 Veri Yer Tutucusu"/>
          <p:cNvSpPr>
            <a:spLocks noGrp="1"/>
          </p:cNvSpPr>
          <p:nvPr>
            <p:ph type="dt" sz="half" idx="15"/>
          </p:nvPr>
        </p:nvSpPr>
        <p:spPr/>
        <p:txBody>
          <a:bodyPr rtlCol="0"/>
          <a:lstStyle/>
          <a:p>
            <a:fld id="{4E833CC4-A3CB-4C31-9446-43466BEE90C5}" type="datetime1">
              <a:rPr lang="tr-TR" smtClean="0"/>
              <a:pPr/>
              <a:t>10.8.2017</a:t>
            </a:fld>
            <a:endParaRPr lang="tr-TR"/>
          </a:p>
        </p:txBody>
      </p:sp>
      <p:sp>
        <p:nvSpPr>
          <p:cNvPr id="10" name="9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2" name="11 Altbilgi Yer Tutucusu"/>
          <p:cNvSpPr>
            <a:spLocks noGrp="1"/>
          </p:cNvSpPr>
          <p:nvPr>
            <p:ph type="ftr" sz="quarter" idx="17"/>
          </p:nvPr>
        </p:nvSpPr>
        <p:spPr/>
        <p:txBody>
          <a:bodyPr rtlCol="0"/>
          <a:lstStyle/>
          <a:p>
            <a:r>
              <a:rPr lang="tr-TR" smtClean="0"/>
              <a:t>Prof. Dr. Fehmi TUNCEL</a:t>
            </a:r>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33400" y="273050"/>
            <a:ext cx="8153400" cy="869950"/>
          </a:xfrm>
        </p:spPr>
        <p:txBody>
          <a:bodyPr anchor="ctr"/>
          <a:lstStyle>
            <a:lvl1pPr>
              <a:defRPr/>
            </a:lvl1pPr>
          </a:lstStyle>
          <a:p>
            <a:r>
              <a:rPr kumimoji="0" lang="tr-TR" smtClean="0"/>
              <a:t>Asıl başlık stili için tıklatın</a:t>
            </a:r>
            <a:endParaRPr kumimoji="0" lang="en-US"/>
          </a:p>
        </p:txBody>
      </p:sp>
      <p:sp>
        <p:nvSpPr>
          <p:cNvPr id="11" name="10 İçerik Yer Tutucusu"/>
          <p:cNvSpPr>
            <a:spLocks noGrp="1"/>
          </p:cNvSpPr>
          <p:nvPr>
            <p:ph sz="quarter" idx="2"/>
          </p:nvPr>
        </p:nvSpPr>
        <p:spPr>
          <a:xfrm>
            <a:off x="609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800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5"/>
          </p:nvPr>
        </p:nvSpPr>
        <p:spPr/>
        <p:txBody>
          <a:bodyPr rtlCol="0"/>
          <a:lstStyle/>
          <a:p>
            <a:fld id="{189D2D78-4262-4D74-A02C-F3B97DBA166C}" type="datetime1">
              <a:rPr lang="tr-TR" smtClean="0"/>
              <a:pPr/>
              <a:t>10.8.2017</a:t>
            </a:fld>
            <a:endParaRPr lang="tr-TR"/>
          </a:p>
        </p:txBody>
      </p:sp>
      <p:sp>
        <p:nvSpPr>
          <p:cNvPr id="12" name="11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4" name="13 Altbilgi Yer Tutucusu"/>
          <p:cNvSpPr>
            <a:spLocks noGrp="1"/>
          </p:cNvSpPr>
          <p:nvPr>
            <p:ph type="ftr" sz="quarter" idx="17"/>
          </p:nvPr>
        </p:nvSpPr>
        <p:spPr/>
        <p:txBody>
          <a:bodyPr rtlCol="0"/>
          <a:lstStyle/>
          <a:p>
            <a:r>
              <a:rPr lang="tr-TR" smtClean="0"/>
              <a:t>Prof. Dr. Fehmi TUNCEL</a:t>
            </a:r>
            <a:endParaRPr lang="tr-TR"/>
          </a:p>
        </p:txBody>
      </p:sp>
      <p:sp>
        <p:nvSpPr>
          <p:cNvPr id="16" name="15 Metin Yer Tutucusu"/>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5" name="14 Metin Yer Tutucusu"/>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AED772E-6462-46F7-A3BB-61A42EC06594}"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FED68FD-0066-415A-9EAA-7C26489CAFBB}" type="datetime1">
              <a:rPr lang="tr-TR" smtClean="0"/>
              <a:pPr/>
              <a:t>10.8.2017</a:t>
            </a:fld>
            <a:endParaRPr lang="tr-TR"/>
          </a:p>
        </p:txBody>
      </p:sp>
      <p:sp>
        <p:nvSpPr>
          <p:cNvPr id="3" name="2 Altbilgi Yer Tutucusu"/>
          <p:cNvSpPr>
            <a:spLocks noGrp="1"/>
          </p:cNvSpPr>
          <p:nvPr>
            <p:ph type="ftr" sz="quarter" idx="11"/>
          </p:nvPr>
        </p:nvSpPr>
        <p:spPr/>
        <p:txBody>
          <a:bodyPr/>
          <a:lstStyle/>
          <a:p>
            <a:r>
              <a:rPr lang="tr-TR" smtClean="0"/>
              <a:t>Prof. Dr. Fehmi TUNCEL</a:t>
            </a:r>
            <a:endParaRPr lang="tr-TR"/>
          </a:p>
        </p:txBody>
      </p:sp>
      <p:sp>
        <p:nvSpPr>
          <p:cNvPr id="4" name="3 Slayt Numarası Yer Tutucusu"/>
          <p:cNvSpPr>
            <a:spLocks noGrp="1"/>
          </p:cNvSpPr>
          <p:nvPr>
            <p:ph type="sldNum" sz="quarter" idx="12"/>
          </p:nvPr>
        </p:nvSpPr>
        <p:spPr>
          <a:xfrm>
            <a:off x="0" y="6248400"/>
            <a:ext cx="5334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8077200" cy="869950"/>
          </a:xfrm>
        </p:spPr>
        <p:txBody>
          <a:bodyPr anchor="ctr"/>
          <a:lstStyle>
            <a:lvl1pPr algn="l">
              <a:buNone/>
              <a:defRPr sz="4400" b="0"/>
            </a:lvl1p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584DCA0B-0311-4F8A-9E6C-20B57D8BD108}" type="datetime1">
              <a:rPr lang="tr-TR" smtClean="0"/>
              <a:pPr/>
              <a:t>10.8.2017</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
        <p:nvSpPr>
          <p:cNvPr id="7" name="6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3" name="2 Metin Yer Tutucusu"/>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9" name="8 İçerik Yer Tutucusu"/>
          <p:cNvSpPr>
            <a:spLocks noGrp="1"/>
          </p:cNvSpPr>
          <p:nvPr>
            <p:ph sz="quarter" idx="1"/>
          </p:nvPr>
        </p:nvSpPr>
        <p:spPr>
          <a:xfrm>
            <a:off x="2362200" y="1752600"/>
            <a:ext cx="6400800" cy="4419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8" name="7 Dikdörtgen"/>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tr-TR" smtClean="0"/>
              <a:t>Asıl başlık stili için tıklatın</a:t>
            </a:r>
            <a:endParaRPr kumimoji="0" lang="en-US"/>
          </a:p>
        </p:txBody>
      </p:sp>
      <p:sp>
        <p:nvSpPr>
          <p:cNvPr id="11" name="10 Dikdörtgen"/>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Veri Yer Tutucusu"/>
          <p:cNvSpPr>
            <a:spLocks noGrp="1"/>
          </p:cNvSpPr>
          <p:nvPr>
            <p:ph type="dt" sz="half" idx="10"/>
          </p:nvPr>
        </p:nvSpPr>
        <p:spPr>
          <a:xfrm>
            <a:off x="6248400" y="6248400"/>
            <a:ext cx="2667000" cy="365125"/>
          </a:xfrm>
        </p:spPr>
        <p:txBody>
          <a:bodyPr rtlCol="0"/>
          <a:lstStyle/>
          <a:p>
            <a:fld id="{FFC86162-4F9E-4D81-AE63-F73A122514CF}" type="datetime1">
              <a:rPr lang="tr-TR" smtClean="0"/>
              <a:pPr/>
              <a:t>10.8.2017</a:t>
            </a:fld>
            <a:endParaRPr lang="tr-TR"/>
          </a:p>
        </p:txBody>
      </p:sp>
      <p:sp>
        <p:nvSpPr>
          <p:cNvPr id="13" name="12 Slayt Numarası Yer Tutucusu"/>
          <p:cNvSpPr>
            <a:spLocks noGrp="1"/>
          </p:cNvSpPr>
          <p:nvPr>
            <p:ph type="sldNum" sz="quarter" idx="11"/>
          </p:nvPr>
        </p:nvSpPr>
        <p:spPr>
          <a:xfrm>
            <a:off x="0" y="4667249"/>
            <a:ext cx="1447800" cy="663578"/>
          </a:xfrm>
        </p:spPr>
        <p:txBody>
          <a:bodyPr rtlCol="0"/>
          <a:lstStyle>
            <a:lvl1pPr>
              <a:defRPr sz="2800"/>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a:xfrm>
            <a:off x="1600200" y="6248206"/>
            <a:ext cx="4572000" cy="365125"/>
          </a:xfrm>
        </p:spPr>
        <p:txBody>
          <a:bodyPr rtlCol="0"/>
          <a:lstStyle/>
          <a:p>
            <a:r>
              <a:rPr lang="tr-TR" smtClean="0"/>
              <a:t>Prof. Dr. Fehmi TUNCEL</a:t>
            </a:r>
            <a:endParaRPr lang="tr-TR"/>
          </a:p>
        </p:txBody>
      </p:sp>
      <p:sp>
        <p:nvSpPr>
          <p:cNvPr id="3" name="2 Resim Yer Tutucusu"/>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tr-TR" smtClean="0"/>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609600" y="228600"/>
            <a:ext cx="8153400" cy="990600"/>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347FF601-AA5B-4F6F-BD36-FB9EE55BDAEA}" type="datetime1">
              <a:rPr lang="tr-TR" smtClean="0"/>
              <a:pPr/>
              <a:t>10.8.2017</a:t>
            </a:fld>
            <a:endParaRPr lang="tr-TR"/>
          </a:p>
        </p:txBody>
      </p:sp>
      <p:sp>
        <p:nvSpPr>
          <p:cNvPr id="3" name="2 Altbilgi Yer Tutucusu"/>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tr-TR" smtClean="0"/>
              <a:t>Prof. Dr. Fehmi TUNCEL</a:t>
            </a:r>
            <a:endParaRPr lang="tr-TR"/>
          </a:p>
        </p:txBody>
      </p:sp>
      <p:sp>
        <p:nvSpPr>
          <p:cNvPr id="7" name="6 Dikdörtgen"/>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643042" y="1000108"/>
            <a:ext cx="7196158" cy="4867292"/>
          </a:xfrm>
        </p:spPr>
        <p:txBody>
          <a:bodyPr>
            <a:normAutofit fontScale="90000"/>
          </a:bodyPr>
          <a:lstStyle/>
          <a:p>
            <a:pPr algn="ct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t/>
            </a:r>
            <a:br>
              <a:rPr lang="tr-TR" dirty="0" smtClean="0"/>
            </a:br>
            <a:r>
              <a:rPr lang="tr-TR" dirty="0" smtClean="0">
                <a:solidFill>
                  <a:srgbClr val="FF0000"/>
                </a:solidFill>
              </a:rPr>
              <a:t/>
            </a:r>
            <a:br>
              <a:rPr lang="tr-TR" dirty="0" smtClean="0">
                <a:solidFill>
                  <a:srgbClr val="FF0000"/>
                </a:solidFill>
              </a:rPr>
            </a:br>
            <a:endParaRPr lang="tr-TR" dirty="0">
              <a:solidFill>
                <a:srgbClr val="FF0000"/>
              </a:solidFill>
            </a:endParaRPr>
          </a:p>
        </p:txBody>
      </p:sp>
      <p:sp>
        <p:nvSpPr>
          <p:cNvPr id="3" name="2 Alt Başlık"/>
          <p:cNvSpPr>
            <a:spLocks noGrp="1"/>
          </p:cNvSpPr>
          <p:nvPr>
            <p:ph type="subTitle" idx="1"/>
          </p:nvPr>
        </p:nvSpPr>
        <p:spPr/>
        <p:txBody>
          <a:bodyPr>
            <a:normAutofit fontScale="92500"/>
          </a:bodyPr>
          <a:lstStyle/>
          <a:p>
            <a:r>
              <a:rPr lang="tr-TR" b="1" dirty="0" smtClean="0">
                <a:solidFill>
                  <a:srgbClr val="FF0000"/>
                </a:solidFill>
              </a:rPr>
              <a:t>BAÖ 107 İnsan Anatomisi ve </a:t>
            </a:r>
            <a:r>
              <a:rPr lang="tr-TR" b="1" dirty="0" err="1" smtClean="0">
                <a:solidFill>
                  <a:srgbClr val="FF0000"/>
                </a:solidFill>
              </a:rPr>
              <a:t>Kinesiyolojisi</a:t>
            </a:r>
            <a:r>
              <a:rPr lang="tr-TR" b="1" dirty="0" smtClean="0">
                <a:solidFill>
                  <a:srgbClr val="FF0000"/>
                </a:solidFill>
              </a:rPr>
              <a:t> (4 0) 4</a:t>
            </a:r>
            <a:endParaRPr lang="tr-TR" dirty="0">
              <a:solidFill>
                <a:srgbClr val="FF0000"/>
              </a:solidFill>
            </a:endParaRPr>
          </a:p>
        </p:txBody>
      </p:sp>
      <p:sp>
        <p:nvSpPr>
          <p:cNvPr id="4" name="3 Veri Yer Tutucusu"/>
          <p:cNvSpPr>
            <a:spLocks noGrp="1"/>
          </p:cNvSpPr>
          <p:nvPr>
            <p:ph type="dt" sz="half" idx="10"/>
          </p:nvPr>
        </p:nvSpPr>
        <p:spPr/>
        <p:txBody>
          <a:bodyPr/>
          <a:lstStyle/>
          <a:p>
            <a:fld id="{BE6FBAC1-73DD-4B38-B17C-55F9284D3A56}"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
        <p:nvSpPr>
          <p:cNvPr id="7" name="6 Dikdörtgen"/>
          <p:cNvSpPr/>
          <p:nvPr/>
        </p:nvSpPr>
        <p:spPr>
          <a:xfrm>
            <a:off x="2000232" y="1714488"/>
            <a:ext cx="5214974" cy="3785652"/>
          </a:xfrm>
          <a:prstGeom prst="rect">
            <a:avLst/>
          </a:prstGeom>
        </p:spPr>
        <p:txBody>
          <a:bodyPr wrap="square">
            <a:spAutoFit/>
          </a:bodyPr>
          <a:lstStyle/>
          <a:p>
            <a:pPr algn="ctr"/>
            <a:r>
              <a:rPr lang="tr-TR" sz="4000" b="1" dirty="0" smtClean="0">
                <a:solidFill>
                  <a:srgbClr val="002060"/>
                </a:solidFill>
              </a:rPr>
              <a:t>Ankara üniversitesi</a:t>
            </a:r>
            <a:br>
              <a:rPr lang="tr-TR" sz="4000" b="1" dirty="0" smtClean="0">
                <a:solidFill>
                  <a:srgbClr val="002060"/>
                </a:solidFill>
              </a:rPr>
            </a:br>
            <a:r>
              <a:rPr lang="tr-TR" sz="4000" b="1" dirty="0" smtClean="0">
                <a:solidFill>
                  <a:srgbClr val="002060"/>
                </a:solidFill>
              </a:rPr>
              <a:t> </a:t>
            </a:r>
            <a:r>
              <a:rPr lang="tr-TR" sz="4000" b="1" dirty="0" smtClean="0">
                <a:solidFill>
                  <a:srgbClr val="7030A0"/>
                </a:solidFill>
              </a:rPr>
              <a:t>spor bilimleri fakültesi</a:t>
            </a:r>
            <a:r>
              <a:rPr lang="tr-TR" sz="4000" b="1" dirty="0" smtClean="0">
                <a:solidFill>
                  <a:srgbClr val="002060"/>
                </a:solidFill>
              </a:rPr>
              <a:t/>
            </a:r>
            <a:br>
              <a:rPr lang="tr-TR" sz="4000" b="1" dirty="0" smtClean="0">
                <a:solidFill>
                  <a:srgbClr val="002060"/>
                </a:solidFill>
              </a:rPr>
            </a:br>
            <a:endParaRPr lang="tr-TR" sz="4000" b="1" dirty="0" smtClean="0">
              <a:solidFill>
                <a:srgbClr val="002060"/>
              </a:solidFill>
            </a:endParaRPr>
          </a:p>
          <a:p>
            <a:pPr algn="ctr"/>
            <a:r>
              <a:rPr lang="tr-TR" sz="4000" b="1" dirty="0" smtClean="0">
                <a:solidFill>
                  <a:srgbClr val="002060"/>
                </a:solidFill>
              </a:rPr>
              <a:t/>
            </a:r>
            <a:br>
              <a:rPr lang="tr-TR" sz="4000" b="1" dirty="0" smtClean="0">
                <a:solidFill>
                  <a:srgbClr val="002060"/>
                </a:solidFill>
              </a:rPr>
            </a:br>
            <a:r>
              <a:rPr lang="tr-TR" sz="4000" b="1" dirty="0" smtClean="0">
                <a:solidFill>
                  <a:srgbClr val="C00000"/>
                </a:solidFill>
              </a:rPr>
              <a:t>Beden Eğitimi ve spor</a:t>
            </a:r>
            <a:br>
              <a:rPr lang="tr-TR" sz="4000" b="1" dirty="0" smtClean="0">
                <a:solidFill>
                  <a:srgbClr val="C00000"/>
                </a:solidFill>
              </a:rPr>
            </a:br>
            <a:r>
              <a:rPr lang="tr-TR" sz="4000" b="1" dirty="0" smtClean="0">
                <a:solidFill>
                  <a:srgbClr val="C00000"/>
                </a:solidFill>
              </a:rPr>
              <a:t> Öğretmenliği bölümü </a:t>
            </a:r>
            <a:endParaRPr lang="tr-TR" sz="4000" b="1" dirty="0">
              <a:solidFill>
                <a:srgbClr val="C00000"/>
              </a:solidFill>
            </a:endParaRPr>
          </a:p>
        </p:txBody>
      </p:sp>
      <p:pic>
        <p:nvPicPr>
          <p:cNvPr id="8" name="Picture 4" descr="unvamblem2"/>
          <p:cNvPicPr>
            <a:picLocks noChangeAspect="1" noChangeArrowheads="1"/>
          </p:cNvPicPr>
          <p:nvPr/>
        </p:nvPicPr>
        <p:blipFill>
          <a:blip r:embed="rId3" cstate="print"/>
          <a:srcRect/>
          <a:stretch>
            <a:fillRect/>
          </a:stretch>
        </p:blipFill>
        <p:spPr bwMode="auto">
          <a:xfrm>
            <a:off x="4071934" y="2928934"/>
            <a:ext cx="1214446" cy="121444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642918"/>
            <a:ext cx="8153400" cy="428628"/>
          </a:xfrm>
        </p:spPr>
        <p:txBody>
          <a:bodyPr>
            <a:normAutofit fontScale="90000"/>
          </a:bodyPr>
          <a:lstStyle/>
          <a:p>
            <a:pPr algn="ctr"/>
            <a:r>
              <a:rPr lang="tr-TR" b="1" dirty="0" smtClean="0">
                <a:solidFill>
                  <a:srgbClr val="7030A0"/>
                </a:solidFill>
              </a:rPr>
              <a:t>SOLUNUM SİSTEMİ </a:t>
            </a:r>
            <a:r>
              <a:rPr lang="tr-TR" b="1" i="1" dirty="0" smtClean="0"/>
              <a:t/>
            </a:r>
            <a:br>
              <a:rPr lang="tr-TR" b="1" i="1" dirty="0" smtClean="0"/>
            </a:b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2</a:t>
            </a:fld>
            <a:endParaRPr lang="tr-TR"/>
          </a:p>
        </p:txBody>
      </p:sp>
      <p:sp>
        <p:nvSpPr>
          <p:cNvPr id="6" name="5 İçerik Yer Tutucusu"/>
          <p:cNvSpPr>
            <a:spLocks noGrp="1"/>
          </p:cNvSpPr>
          <p:nvPr>
            <p:ph sz="quarter" idx="1"/>
          </p:nvPr>
        </p:nvSpPr>
        <p:spPr/>
        <p:txBody>
          <a:bodyPr>
            <a:normAutofit lnSpcReduction="10000"/>
          </a:bodyPr>
          <a:lstStyle/>
          <a:p>
            <a:pPr algn="ctr">
              <a:buNone/>
            </a:pPr>
            <a:r>
              <a:rPr lang="tr-TR" b="1" dirty="0" smtClean="0">
                <a:solidFill>
                  <a:srgbClr val="C00000"/>
                </a:solidFill>
              </a:rPr>
              <a:t>SOLUNUM SİSTEMİ, VÜCUDA OKSİJEN SAĞLAR, KARBONDİOKSİTİ UZAKLAŞTIRIR VE ASİT-BAZ (PH) DENGESİNİ DÜZENLEMEYE YARDIM EDER. SOLUNUM SİSTEMİNDE AKCİĞERLER VE HAVANIN İLERİ GERİ GEÇİŞİNE İZİN VEREN BİR TAKIM (AĞIZ, BOĞAZ, TRAKE [SOLUK BORUSU], BRONŞ) BULUNUR. </a:t>
            </a:r>
          </a:p>
          <a:p>
            <a:pPr algn="ctr">
              <a:buNone/>
            </a:pPr>
            <a:endParaRPr lang="tr-TR" b="1" dirty="0" smtClean="0">
              <a:solidFill>
                <a:srgbClr val="C00000"/>
              </a:solidFill>
            </a:endParaRPr>
          </a:p>
          <a:p>
            <a:pPr algn="ctr">
              <a:buNone/>
            </a:pPr>
            <a:r>
              <a:rPr lang="tr-TR" b="1" dirty="0" smtClean="0">
                <a:solidFill>
                  <a:srgbClr val="C00000"/>
                </a:solidFill>
              </a:rPr>
              <a:t>SOLUNUM İŞİ, GAZLARIN (OKSİJEN, KARBONDİOKSİT, NİTROJEN) DEĞİŞİMİDİR. </a:t>
            </a:r>
            <a:endParaRPr lang="tr-TR" b="1" dirty="0">
              <a:solidFill>
                <a:srgbClr val="C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7030A0"/>
                </a:solidFill>
              </a:rPr>
              <a:t>SOLUNUM SİSTEMİ</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3</a:t>
            </a:fld>
            <a:endParaRPr lang="tr-TR"/>
          </a:p>
        </p:txBody>
      </p:sp>
      <p:sp>
        <p:nvSpPr>
          <p:cNvPr id="6" name="5 İçerik Yer Tutucusu"/>
          <p:cNvSpPr>
            <a:spLocks noGrp="1"/>
          </p:cNvSpPr>
          <p:nvPr>
            <p:ph sz="quarter" idx="1"/>
          </p:nvPr>
        </p:nvSpPr>
        <p:spPr/>
        <p:txBody>
          <a:bodyPr>
            <a:normAutofit lnSpcReduction="10000"/>
          </a:bodyPr>
          <a:lstStyle/>
          <a:p>
            <a:pPr algn="ctr">
              <a:buNone/>
            </a:pPr>
            <a:r>
              <a:rPr lang="tr-TR" b="1" dirty="0" smtClean="0">
                <a:solidFill>
                  <a:srgbClr val="FF0000"/>
                </a:solidFill>
              </a:rPr>
              <a:t>SOLUNUMUN, A) EKSTERNAL, B) İNTERNAL VE C) HÜCRESEL OLMAK ÜZERE ÜÇ GENEL FAZI VARDIR. </a:t>
            </a:r>
            <a:r>
              <a:rPr lang="tr-TR" b="1" i="1" dirty="0" smtClean="0">
                <a:solidFill>
                  <a:srgbClr val="FF0000"/>
                </a:solidFill>
              </a:rPr>
              <a:t>EKSTERNAL SOLUNUM, ATMOSFER İLE AKCİĞERLERİN BÜYÜK KAPİLLERİNDEKİ KANIN İÇİNDE BULUNAN OKSİJEN VE KARBONDİOKSİTİN DEĞİŞİMİDİR. İNTERNAL SOLUNUM, KAN İLE HÜCRELER ARASINDAKİ GAZ DEĞİŞİMİDİR. HÜCRESEL SOLUNUM, OKSİJENİN KULLANIMI VE HÜCRE İÇİNDEKİ METABOLİK AKTİVİTE İLE AÇIĞA ÇIKAN KARBONDİOKSİT ÜRETİMİDİR.</a:t>
            </a:r>
            <a:endParaRPr lang="tr-TR" b="1"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7030A0"/>
                </a:solidFill>
              </a:rPr>
              <a:t>SOLUNUM SİSTEMİ</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4</a:t>
            </a:fld>
            <a:endParaRPr lang="tr-TR"/>
          </a:p>
        </p:txBody>
      </p:sp>
      <p:sp>
        <p:nvSpPr>
          <p:cNvPr id="6" name="5 İçerik Yer Tutucusu"/>
          <p:cNvSpPr>
            <a:spLocks noGrp="1"/>
          </p:cNvSpPr>
          <p:nvPr>
            <p:ph sz="quarter" idx="1"/>
          </p:nvPr>
        </p:nvSpPr>
        <p:spPr/>
        <p:txBody>
          <a:bodyPr>
            <a:normAutofit lnSpcReduction="10000"/>
          </a:bodyPr>
          <a:lstStyle/>
          <a:p>
            <a:pPr algn="ctr">
              <a:buNone/>
            </a:pPr>
            <a:r>
              <a:rPr lang="tr-TR" b="1" dirty="0" smtClean="0">
                <a:solidFill>
                  <a:srgbClr val="FF0000"/>
                </a:solidFill>
              </a:rPr>
              <a:t>VÜCUT DİNLENME HALİNDE İKEN, HAVA BURUN DELİKLERİ YOLU İLE SOLUNUM SİSTEMİNE GİRER VE MUKOZ MEMBRANLA ÖRTÜLÜ NAZAL BOŞLUKTAN GEÇERKEN ISITILIR. BU MUKOZ MEMBRAN, SİLİA (KÜÇÜK KILLAR) İLE ÖRTÜLÜDÜR, SİLİA HAVADAKİ KÜÇÜK PARTİKÜLLERİ SÜZER. SOLUNAN HAVA, BURUN BOŞLUĞUNDAN FARİNKSE (BOĞAZ) GEÇER. FARİNKS, BURUN VE AĞIZ BOŞLUKLARININ HEMEN ARKASINDA YER ALIR (ŞEKİL 2.4). </a:t>
            </a:r>
            <a:endParaRPr lang="tr-TR" b="1"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smtClean="0">
                <a:solidFill>
                  <a:srgbClr val="7030A0"/>
                </a:solidFill>
              </a:rPr>
              <a:t>Şekil 2.4. Üst ve alt solunum yolları </a:t>
            </a:r>
            <a:endParaRPr lang="tr-TR" dirty="0">
              <a:solidFill>
                <a:srgbClr val="7030A0"/>
              </a:solidFill>
            </a:endParaRPr>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5</a:t>
            </a:fld>
            <a:endParaRPr lang="tr-TR"/>
          </a:p>
        </p:txBody>
      </p:sp>
      <p:pic>
        <p:nvPicPr>
          <p:cNvPr id="5122" name="Picture 2"/>
          <p:cNvPicPr>
            <a:picLocks noGrp="1" noChangeAspect="1" noChangeArrowheads="1"/>
          </p:cNvPicPr>
          <p:nvPr>
            <p:ph sz="quarter" idx="1"/>
          </p:nvPr>
        </p:nvPicPr>
        <p:blipFill>
          <a:blip r:embed="rId3" cstate="print"/>
          <a:srcRect/>
          <a:stretch>
            <a:fillRect/>
          </a:stretch>
        </p:blipFill>
        <p:spPr bwMode="auto">
          <a:xfrm>
            <a:off x="785786" y="1771650"/>
            <a:ext cx="7715304" cy="415290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1219200"/>
          </a:xfrm>
        </p:spPr>
        <p:txBody>
          <a:bodyPr>
            <a:normAutofit fontScale="90000"/>
          </a:bodyPr>
          <a:lstStyle/>
          <a:p>
            <a:r>
              <a:rPr lang="tr-TR" b="1" dirty="0"/>
              <a:t>Kaynaklar</a:t>
            </a:r>
            <a:r>
              <a:rPr lang="tr-TR" dirty="0"/>
              <a:t/>
            </a:r>
            <a:br>
              <a:rPr lang="tr-TR" dirty="0"/>
            </a:br>
            <a:r>
              <a:rPr lang="tr-TR" b="1" dirty="0"/>
              <a:t> </a:t>
            </a:r>
            <a:endParaRPr lang="tr-TR" dirty="0"/>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6</a:t>
            </a:fld>
            <a:endParaRPr lang="tr-TR"/>
          </a:p>
        </p:txBody>
      </p:sp>
      <p:sp>
        <p:nvSpPr>
          <p:cNvPr id="3" name="2 İçerik Yer Tutucusu"/>
          <p:cNvSpPr>
            <a:spLocks noGrp="1"/>
          </p:cNvSpPr>
          <p:nvPr>
            <p:ph sz="quarter" idx="1"/>
          </p:nvPr>
        </p:nvSpPr>
        <p:spPr/>
        <p:txBody>
          <a:bodyPr>
            <a:normAutofit fontScale="77500" lnSpcReduction="20000"/>
          </a:bodyPr>
          <a:lstStyle/>
          <a:p>
            <a:pPr algn="ctr">
              <a:buNone/>
            </a:pPr>
            <a:endParaRPr lang="tr-TR" b="1" dirty="0" smtClean="0"/>
          </a:p>
          <a:p>
            <a:pPr lvl="0"/>
            <a:r>
              <a:rPr lang="tr-TR" dirty="0" err="1" smtClean="0"/>
              <a:t>Jürgen</a:t>
            </a:r>
            <a:r>
              <a:rPr lang="tr-TR" dirty="0" smtClean="0"/>
              <a:t> </a:t>
            </a:r>
            <a:r>
              <a:rPr lang="tr-TR" dirty="0" err="1"/>
              <a:t>Weineck</a:t>
            </a:r>
            <a:r>
              <a:rPr lang="tr-TR" dirty="0"/>
              <a:t> (Çevirenler: Ş. Erdoğan, F. Tuncel, Z. Sarı) (1998). Sporda Fonksiyonel Anatomi. Birol Basın Yayın Dağıtım ve Ticaret Ltd. Şti. </a:t>
            </a:r>
          </a:p>
          <a:p>
            <a:pPr lvl="0"/>
            <a:r>
              <a:rPr lang="tr-TR" dirty="0"/>
              <a:t>Oğuz </a:t>
            </a:r>
            <a:r>
              <a:rPr lang="tr-TR" dirty="0" err="1"/>
              <a:t>Kanbir</a:t>
            </a:r>
            <a:r>
              <a:rPr lang="tr-TR" dirty="0"/>
              <a:t> (2007). İnsan Anatomisi – Hareket Sistemi. Baran Matbaacılık. </a:t>
            </a:r>
          </a:p>
          <a:p>
            <a:pPr lvl="0"/>
            <a:r>
              <a:rPr lang="tr-TR" dirty="0"/>
              <a:t>E. </a:t>
            </a:r>
            <a:r>
              <a:rPr lang="tr-TR" dirty="0" err="1"/>
              <a:t>Pearl</a:t>
            </a:r>
            <a:r>
              <a:rPr lang="tr-TR" dirty="0"/>
              <a:t> Solomon, Richard R. </a:t>
            </a:r>
            <a:r>
              <a:rPr lang="tr-TR" dirty="0" err="1"/>
              <a:t>Schmidt</a:t>
            </a:r>
            <a:r>
              <a:rPr lang="tr-TR" dirty="0"/>
              <a:t>, P. James </a:t>
            </a:r>
            <a:r>
              <a:rPr lang="tr-TR" dirty="0" err="1"/>
              <a:t>Adragna</a:t>
            </a:r>
            <a:r>
              <a:rPr lang="tr-TR" dirty="0"/>
              <a:t> (1990). Human </a:t>
            </a:r>
            <a:r>
              <a:rPr lang="tr-TR" dirty="0" err="1"/>
              <a:t>Anatomy</a:t>
            </a:r>
            <a:r>
              <a:rPr lang="tr-TR" dirty="0"/>
              <a:t> </a:t>
            </a:r>
            <a:r>
              <a:rPr lang="tr-TR" dirty="0" err="1"/>
              <a:t>and</a:t>
            </a:r>
            <a:r>
              <a:rPr lang="tr-TR" dirty="0"/>
              <a:t> </a:t>
            </a:r>
            <a:r>
              <a:rPr lang="tr-TR" dirty="0" err="1"/>
              <a:t>Physiology</a:t>
            </a:r>
            <a:r>
              <a:rPr lang="tr-TR" dirty="0"/>
              <a:t>. </a:t>
            </a:r>
            <a:r>
              <a:rPr lang="tr-TR" dirty="0" err="1"/>
              <a:t>Harcourt</a:t>
            </a:r>
            <a:r>
              <a:rPr lang="tr-TR" dirty="0"/>
              <a:t> </a:t>
            </a:r>
            <a:r>
              <a:rPr lang="tr-TR" dirty="0" err="1"/>
              <a:t>Brace</a:t>
            </a:r>
            <a:r>
              <a:rPr lang="tr-TR" dirty="0"/>
              <a:t> </a:t>
            </a:r>
            <a:r>
              <a:rPr lang="tr-TR" dirty="0" err="1"/>
              <a:t>College</a:t>
            </a:r>
            <a:r>
              <a:rPr lang="tr-TR" dirty="0"/>
              <a:t> </a:t>
            </a:r>
            <a:r>
              <a:rPr lang="tr-TR" dirty="0" err="1"/>
              <a:t>Publishers</a:t>
            </a:r>
            <a:r>
              <a:rPr lang="tr-TR" dirty="0"/>
              <a:t>. </a:t>
            </a:r>
          </a:p>
          <a:p>
            <a:pPr lvl="0"/>
            <a:r>
              <a:rPr lang="tr-TR" dirty="0"/>
              <a:t>John W. Hole (1987). Human </a:t>
            </a:r>
            <a:r>
              <a:rPr lang="tr-TR" dirty="0" err="1"/>
              <a:t>Anatomy</a:t>
            </a:r>
            <a:r>
              <a:rPr lang="tr-TR" dirty="0"/>
              <a:t> </a:t>
            </a:r>
            <a:r>
              <a:rPr lang="tr-TR" dirty="0" err="1"/>
              <a:t>and</a:t>
            </a:r>
            <a:r>
              <a:rPr lang="tr-TR" dirty="0"/>
              <a:t> </a:t>
            </a:r>
            <a:r>
              <a:rPr lang="tr-TR" dirty="0" err="1"/>
              <a:t>Physiology</a:t>
            </a:r>
            <a:r>
              <a:rPr lang="tr-TR" dirty="0"/>
              <a:t>. </a:t>
            </a:r>
            <a:r>
              <a:rPr lang="tr-TR" dirty="0" err="1"/>
              <a:t>Wm</a:t>
            </a:r>
            <a:r>
              <a:rPr lang="tr-TR" dirty="0"/>
              <a:t>. C. Brown </a:t>
            </a:r>
            <a:r>
              <a:rPr lang="tr-TR" dirty="0" err="1"/>
              <a:t>Publishers</a:t>
            </a:r>
            <a:r>
              <a:rPr lang="tr-TR" dirty="0"/>
              <a:t>.</a:t>
            </a:r>
          </a:p>
          <a:p>
            <a:pPr lvl="0"/>
            <a:r>
              <a:rPr lang="tr-TR" dirty="0"/>
              <a:t>Blue </a:t>
            </a:r>
            <a:r>
              <a:rPr lang="tr-TR" dirty="0" err="1"/>
              <a:t>Vision</a:t>
            </a:r>
            <a:r>
              <a:rPr lang="tr-TR" dirty="0"/>
              <a:t> </a:t>
            </a:r>
            <a:r>
              <a:rPr lang="tr-TR" dirty="0" err="1"/>
              <a:t>Fitness</a:t>
            </a:r>
            <a:r>
              <a:rPr lang="tr-TR" dirty="0"/>
              <a:t> Akademi (2010). </a:t>
            </a:r>
            <a:r>
              <a:rPr lang="tr-TR" dirty="0" err="1"/>
              <a:t>Personal</a:t>
            </a:r>
            <a:r>
              <a:rPr lang="tr-TR" dirty="0"/>
              <a:t> </a:t>
            </a:r>
            <a:r>
              <a:rPr lang="tr-TR" dirty="0" err="1"/>
              <a:t>Fitness</a:t>
            </a:r>
            <a:r>
              <a:rPr lang="tr-TR" dirty="0"/>
              <a:t> </a:t>
            </a:r>
            <a:r>
              <a:rPr lang="tr-TR" dirty="0" err="1"/>
              <a:t>Trainer</a:t>
            </a:r>
            <a:r>
              <a:rPr lang="tr-TR" dirty="0"/>
              <a:t> </a:t>
            </a:r>
            <a:r>
              <a:rPr lang="tr-TR" dirty="0" smtClean="0"/>
              <a:t>Kitabı. </a:t>
            </a:r>
            <a:r>
              <a:rPr lang="tr-TR" dirty="0" err="1"/>
              <a:t>Scala</a:t>
            </a:r>
            <a:r>
              <a:rPr lang="tr-TR" dirty="0"/>
              <a:t> Matbaacılık Reklam Promosyon.   </a:t>
            </a:r>
          </a:p>
        </p:txBody>
      </p:sp>
    </p:spTree>
    <p:extLst>
      <p:ext uri="{BB962C8B-B14F-4D97-AF65-F5344CB8AC3E}">
        <p14:creationId xmlns:p14="http://schemas.microsoft.com/office/powerpoint/2010/main" val="34087250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talama">
  <a:themeElements>
    <a:clrScheme name="Ortalama">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rtalam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talam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292</TotalTime>
  <Words>378</Words>
  <Application>Microsoft Office PowerPoint</Application>
  <PresentationFormat>Ekran Gösterisi (4:3)</PresentationFormat>
  <Paragraphs>44</Paragraphs>
  <Slides>6</Slides>
  <Notes>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Calibri</vt:lpstr>
      <vt:lpstr>Tw Cen MT</vt:lpstr>
      <vt:lpstr>Wingdings</vt:lpstr>
      <vt:lpstr>Wingdings 2</vt:lpstr>
      <vt:lpstr>Ortalama</vt:lpstr>
      <vt:lpstr>       </vt:lpstr>
      <vt:lpstr>SOLUNUM SİSTEMİ  </vt:lpstr>
      <vt:lpstr>SOLUNUM SİSTEMİ</vt:lpstr>
      <vt:lpstr>SOLUNUM SİSTEMİ</vt:lpstr>
      <vt:lpstr>Şekil 2.4. Üst ve alt solunum yolları </vt:lpstr>
      <vt:lpstr>Kaynaklar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Anatomik Terimler</dc:title>
  <dc:creator>semiyha</dc:creator>
  <cp:lastModifiedBy>TUNCEL</cp:lastModifiedBy>
  <cp:revision>51</cp:revision>
  <dcterms:created xsi:type="dcterms:W3CDTF">2010-11-17T06:46:11Z</dcterms:created>
  <dcterms:modified xsi:type="dcterms:W3CDTF">2017-08-10T12:01:03Z</dcterms:modified>
</cp:coreProperties>
</file>