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5559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150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256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3030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44338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0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2054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1636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329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42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600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7F8F00-0F0E-42DD-829A-1A96141F8C56}" type="datetimeFigureOut">
              <a:rPr lang="tr-TR" smtClean="0"/>
              <a:t>29.11.2017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9379E3-DF1D-4825-81E9-42EF28DDAC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9441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err="1"/>
              <a:t>Triaçilgliserollerin</a:t>
            </a:r>
            <a:r>
              <a:rPr lang="tr-TR" b="1" dirty="0"/>
              <a:t> </a:t>
            </a:r>
            <a:r>
              <a:rPr lang="tr-TR" b="1" dirty="0" err="1"/>
              <a:t>Biyosentezi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/>
          <a:lstStyle/>
          <a:p>
            <a:r>
              <a:rPr lang="tr-TR" dirty="0"/>
              <a:t>Karaciğerde ve yağ dokusunda (ayrıca meme dokusu ve barsak mukoza hücrelerinde) gerçekleşen </a:t>
            </a:r>
            <a:r>
              <a:rPr lang="tr-TR" dirty="0" err="1"/>
              <a:t>triaçilgliserol</a:t>
            </a:r>
            <a:r>
              <a:rPr lang="tr-TR" dirty="0"/>
              <a:t> sentezinin yapılabilmesi için ortamda </a:t>
            </a:r>
            <a:r>
              <a:rPr lang="tr-TR" dirty="0" err="1"/>
              <a:t>gliserol</a:t>
            </a:r>
            <a:r>
              <a:rPr lang="tr-TR" dirty="0"/>
              <a:t> 3-fosfat ve yağ asitlerinin bulunması gerekir. </a:t>
            </a:r>
            <a:endParaRPr lang="tr-TR" dirty="0" smtClean="0"/>
          </a:p>
          <a:p>
            <a:r>
              <a:rPr lang="tr-TR" dirty="0" err="1" smtClean="0"/>
              <a:t>Gliserol</a:t>
            </a:r>
            <a:r>
              <a:rPr lang="tr-TR" dirty="0" smtClean="0"/>
              <a:t> </a:t>
            </a:r>
            <a:r>
              <a:rPr lang="tr-TR" dirty="0"/>
              <a:t>3-fosfat iki farklı yolla elde edilebilir.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91858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Lipoliz</a:t>
            </a:r>
            <a:r>
              <a:rPr lang="tr-TR" dirty="0"/>
              <a:t> sonucu açığa çıkan </a:t>
            </a:r>
            <a:r>
              <a:rPr lang="tr-TR" dirty="0" err="1"/>
              <a:t>gliserol</a:t>
            </a:r>
            <a:r>
              <a:rPr lang="tr-TR" dirty="0"/>
              <a:t> de yağ dokusunda </a:t>
            </a:r>
            <a:r>
              <a:rPr lang="tr-TR" dirty="0" err="1"/>
              <a:t>gliserol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enzimi olmadığından </a:t>
            </a:r>
            <a:r>
              <a:rPr lang="tr-TR" dirty="0" err="1"/>
              <a:t>triaçilgliserol</a:t>
            </a:r>
            <a:r>
              <a:rPr lang="tr-TR" dirty="0"/>
              <a:t> sentezinde kullanılamaz.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Bu </a:t>
            </a:r>
            <a:r>
              <a:rPr lang="tr-TR" dirty="0"/>
              <a:t>durumda yağ dokusunda </a:t>
            </a:r>
            <a:r>
              <a:rPr lang="tr-TR" dirty="0" err="1"/>
              <a:t>gliserol</a:t>
            </a:r>
            <a:r>
              <a:rPr lang="tr-TR" dirty="0"/>
              <a:t> 3-fosfat sentezi </a:t>
            </a:r>
            <a:r>
              <a:rPr lang="tr-TR" b="1" dirty="0" err="1"/>
              <a:t>gliseroneogenez</a:t>
            </a:r>
            <a:r>
              <a:rPr lang="tr-TR" dirty="0"/>
              <a:t> aracılığıyla sağlanır. </a:t>
            </a:r>
            <a:endParaRPr lang="tr-TR" dirty="0" smtClean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00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2856"/>
            <a:ext cx="8229600" cy="399330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Bu yol </a:t>
            </a:r>
            <a:r>
              <a:rPr lang="tr-TR" dirty="0" err="1"/>
              <a:t>piruvattan</a:t>
            </a:r>
            <a:r>
              <a:rPr lang="tr-TR" dirty="0"/>
              <a:t> </a:t>
            </a:r>
            <a:r>
              <a:rPr lang="tr-TR" dirty="0" err="1"/>
              <a:t>gliserol</a:t>
            </a:r>
            <a:r>
              <a:rPr lang="tr-TR" dirty="0"/>
              <a:t> 3-fosfatın sentezlendiği, </a:t>
            </a:r>
            <a:r>
              <a:rPr lang="tr-TR" dirty="0" err="1"/>
              <a:t>glukoneogenez</a:t>
            </a:r>
            <a:r>
              <a:rPr lang="tr-TR" dirty="0"/>
              <a:t> yolunun kısmen kullanıldığı, aslında uzun yıllar önce </a:t>
            </a:r>
            <a:r>
              <a:rPr lang="tr-TR" dirty="0" err="1"/>
              <a:t>tesbit</a:t>
            </a:r>
            <a:r>
              <a:rPr lang="tr-TR" dirty="0"/>
              <a:t> edilmiş ama şimdilerde yeniden önemi anlaşılmış bir </a:t>
            </a:r>
            <a:r>
              <a:rPr lang="tr-TR" dirty="0" smtClean="0"/>
              <a:t>yoldur.</a:t>
            </a:r>
            <a:endParaRPr lang="tr-TR" dirty="0"/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7805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/>
          <a:lstStyle/>
          <a:p>
            <a:r>
              <a:rPr lang="tr-TR" dirty="0"/>
              <a:t>Karaciğer hücrelerinde </a:t>
            </a:r>
            <a:r>
              <a:rPr lang="tr-TR" dirty="0" err="1"/>
              <a:t>endoplazmik</a:t>
            </a:r>
            <a:r>
              <a:rPr lang="tr-TR" dirty="0"/>
              <a:t> </a:t>
            </a:r>
            <a:r>
              <a:rPr lang="tr-TR" dirty="0" err="1"/>
              <a:t>retikulumda</a:t>
            </a:r>
            <a:r>
              <a:rPr lang="tr-TR" dirty="0"/>
              <a:t> sentezlenen </a:t>
            </a:r>
            <a:r>
              <a:rPr lang="tr-TR" dirty="0" err="1"/>
              <a:t>triaçilgliseroller</a:t>
            </a:r>
            <a:r>
              <a:rPr lang="tr-TR" dirty="0"/>
              <a:t>, kolesterol, ester kolesterol, </a:t>
            </a:r>
            <a:r>
              <a:rPr lang="tr-TR" dirty="0" err="1"/>
              <a:t>fosfolipidler</a:t>
            </a:r>
            <a:r>
              <a:rPr lang="tr-TR" dirty="0"/>
              <a:t> ve proteinlerle birlikte paketlenerek </a:t>
            </a:r>
            <a:r>
              <a:rPr lang="tr-TR" dirty="0" err="1"/>
              <a:t>VLDL’yi</a:t>
            </a:r>
            <a:r>
              <a:rPr lang="tr-TR" dirty="0"/>
              <a:t> oluştururlar. </a:t>
            </a:r>
            <a:endParaRPr lang="tr-TR" dirty="0" smtClean="0"/>
          </a:p>
          <a:p>
            <a:r>
              <a:rPr lang="tr-TR" dirty="0" smtClean="0"/>
              <a:t>Oluşan </a:t>
            </a:r>
            <a:r>
              <a:rPr lang="tr-TR" dirty="0"/>
              <a:t>VLDL karaciğerden kana verilir.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05701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320480"/>
          </a:xfrm>
        </p:spPr>
        <p:txBody>
          <a:bodyPr>
            <a:normAutofit/>
          </a:bodyPr>
          <a:lstStyle/>
          <a:p>
            <a:r>
              <a:rPr lang="tr-TR" dirty="0"/>
              <a:t>Yapısında en çok </a:t>
            </a:r>
            <a:r>
              <a:rPr lang="tr-TR" dirty="0" err="1"/>
              <a:t>triaçilgliserol</a:t>
            </a:r>
            <a:r>
              <a:rPr lang="tr-TR" dirty="0"/>
              <a:t> bulunduran </a:t>
            </a:r>
            <a:r>
              <a:rPr lang="tr-TR" dirty="0" err="1"/>
              <a:t>lipoproteinler</a:t>
            </a:r>
            <a:r>
              <a:rPr lang="tr-TR" dirty="0"/>
              <a:t> sırasıyla </a:t>
            </a:r>
            <a:r>
              <a:rPr lang="tr-TR" dirty="0" err="1"/>
              <a:t>şilomikronlar</a:t>
            </a:r>
            <a:r>
              <a:rPr lang="tr-TR" dirty="0"/>
              <a:t> ve </a:t>
            </a:r>
            <a:r>
              <a:rPr lang="tr-TR" dirty="0" err="1"/>
              <a:t>VLDL’dir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Bunların </a:t>
            </a:r>
            <a:r>
              <a:rPr lang="tr-TR" dirty="0"/>
              <a:t>her ikisi de yapılarında </a:t>
            </a:r>
            <a:r>
              <a:rPr lang="tr-TR" dirty="0" err="1"/>
              <a:t>HDL’den</a:t>
            </a:r>
            <a:r>
              <a:rPr lang="tr-TR" dirty="0"/>
              <a:t> aldıkları </a:t>
            </a:r>
            <a:r>
              <a:rPr lang="tr-TR" dirty="0" err="1"/>
              <a:t>apoC-II’yi</a:t>
            </a:r>
            <a:r>
              <a:rPr lang="tr-TR" dirty="0"/>
              <a:t> bulundururlar.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43251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/>
          </a:bodyPr>
          <a:lstStyle/>
          <a:p>
            <a:r>
              <a:rPr lang="tr-TR" dirty="0" err="1" smtClean="0"/>
              <a:t>ApoC</a:t>
            </a:r>
            <a:r>
              <a:rPr lang="tr-TR" dirty="0" smtClean="0"/>
              <a:t>-II, kas ve yağ dokusu </a:t>
            </a:r>
            <a:r>
              <a:rPr lang="tr-TR" dirty="0" err="1" smtClean="0"/>
              <a:t>kapiller</a:t>
            </a:r>
            <a:r>
              <a:rPr lang="tr-TR" dirty="0" smtClean="0"/>
              <a:t> </a:t>
            </a:r>
            <a:r>
              <a:rPr lang="tr-TR" dirty="0" err="1" smtClean="0"/>
              <a:t>endotelinde</a:t>
            </a:r>
            <a:r>
              <a:rPr lang="tr-TR" dirty="0" smtClean="0"/>
              <a:t> bulunan </a:t>
            </a:r>
            <a:r>
              <a:rPr lang="tr-TR" dirty="0" err="1" smtClean="0"/>
              <a:t>lipoprotein</a:t>
            </a:r>
            <a:r>
              <a:rPr lang="tr-TR" dirty="0" smtClean="0"/>
              <a:t> </a:t>
            </a:r>
            <a:r>
              <a:rPr lang="tr-TR" dirty="0" err="1" smtClean="0"/>
              <a:t>lipazı</a:t>
            </a:r>
            <a:r>
              <a:rPr lang="tr-TR" dirty="0" smtClean="0"/>
              <a:t> (LPL) aktive eder, aktive olan LPL bu </a:t>
            </a:r>
            <a:r>
              <a:rPr lang="tr-TR" dirty="0" err="1" smtClean="0"/>
              <a:t>lipoproteinlerin</a:t>
            </a:r>
            <a:r>
              <a:rPr lang="tr-TR" dirty="0" smtClean="0"/>
              <a:t> yapısında bulunan </a:t>
            </a:r>
            <a:r>
              <a:rPr lang="tr-TR" dirty="0" err="1" smtClean="0"/>
              <a:t>TAG’ları</a:t>
            </a:r>
            <a:r>
              <a:rPr lang="tr-TR" dirty="0" smtClean="0"/>
              <a:t> yağ asitleri ve </a:t>
            </a:r>
            <a:r>
              <a:rPr lang="tr-TR" dirty="0" err="1" smtClean="0"/>
              <a:t>gliserole</a:t>
            </a:r>
            <a:r>
              <a:rPr lang="tr-TR" dirty="0" smtClean="0"/>
              <a:t> parçalar. </a:t>
            </a:r>
          </a:p>
          <a:p>
            <a:r>
              <a:rPr lang="tr-TR" dirty="0"/>
              <a:t>Yağ dokusunda bulunan </a:t>
            </a:r>
            <a:r>
              <a:rPr lang="tr-TR" dirty="0" err="1"/>
              <a:t>LPL’nin</a:t>
            </a:r>
            <a:r>
              <a:rPr lang="tr-TR" dirty="0"/>
              <a:t> Km değeri yüksek, kas dokusunda bulunan </a:t>
            </a:r>
            <a:r>
              <a:rPr lang="tr-TR" dirty="0" err="1"/>
              <a:t>LPL’nin</a:t>
            </a:r>
            <a:r>
              <a:rPr lang="tr-TR" dirty="0"/>
              <a:t> Km değeri ise </a:t>
            </a:r>
            <a:r>
              <a:rPr lang="tr-TR" dirty="0" smtClean="0"/>
              <a:t>düşüktür.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8598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/>
          </a:bodyPr>
          <a:lstStyle/>
          <a:p>
            <a:r>
              <a:rPr lang="tr-TR" dirty="0"/>
              <a:t>Dolayısıyla kas dokusu kandaki </a:t>
            </a:r>
            <a:r>
              <a:rPr lang="tr-TR" dirty="0" err="1"/>
              <a:t>şilomikron</a:t>
            </a:r>
            <a:r>
              <a:rPr lang="tr-TR" dirty="0"/>
              <a:t> ve VLDL konsantrasyonu düşük bile olsa, bu </a:t>
            </a:r>
            <a:r>
              <a:rPr lang="tr-TR" dirty="0" err="1"/>
              <a:t>lipoproteinlerden</a:t>
            </a:r>
            <a:r>
              <a:rPr lang="tr-TR" dirty="0"/>
              <a:t> </a:t>
            </a:r>
            <a:r>
              <a:rPr lang="tr-TR" dirty="0" err="1"/>
              <a:t>TAG’ları</a:t>
            </a:r>
            <a:r>
              <a:rPr lang="tr-TR" dirty="0"/>
              <a:t> parçalayarak yağ asitlerini alıp, enerji ihtiyacı için kullanabilmektedir. </a:t>
            </a:r>
            <a:endParaRPr lang="tr-TR" dirty="0" smtClean="0"/>
          </a:p>
          <a:p>
            <a:r>
              <a:rPr lang="tr-TR" dirty="0" smtClean="0"/>
              <a:t>Buna </a:t>
            </a:r>
            <a:r>
              <a:rPr lang="tr-TR" dirty="0"/>
              <a:t>karşılık yağ dokusundaki LPL ancak yemek sonrası </a:t>
            </a:r>
            <a:r>
              <a:rPr lang="tr-TR" dirty="0" err="1"/>
              <a:t>şilomikron</a:t>
            </a:r>
            <a:r>
              <a:rPr lang="tr-TR" dirty="0"/>
              <a:t> ve VLDL konsantrasyonu yükseldiğinde etkisini gösterebilmektedir.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180649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/>
          </a:bodyPr>
          <a:lstStyle/>
          <a:p>
            <a:r>
              <a:rPr lang="tr-TR" dirty="0"/>
              <a:t>Bunlardan birincisi hem karaciğer, hem de yağ dokusunda gerçekleşen bir reaksiyondur; </a:t>
            </a:r>
            <a:r>
              <a:rPr lang="tr-TR" dirty="0" err="1"/>
              <a:t>glikoliz</a:t>
            </a:r>
            <a:r>
              <a:rPr lang="tr-TR" dirty="0"/>
              <a:t> ara ürünü olan </a:t>
            </a:r>
            <a:r>
              <a:rPr lang="tr-TR" dirty="0" err="1"/>
              <a:t>dihidroksiaseton</a:t>
            </a:r>
            <a:r>
              <a:rPr lang="tr-TR" dirty="0"/>
              <a:t> fosfat (DHAF) </a:t>
            </a:r>
            <a:r>
              <a:rPr lang="tr-TR" dirty="0" err="1"/>
              <a:t>gliserol</a:t>
            </a:r>
            <a:r>
              <a:rPr lang="tr-TR" dirty="0"/>
              <a:t> 3-fosfat </a:t>
            </a:r>
            <a:r>
              <a:rPr lang="tr-TR" dirty="0" err="1"/>
              <a:t>dehidrogenaz</a:t>
            </a:r>
            <a:r>
              <a:rPr lang="tr-TR" dirty="0"/>
              <a:t> enziminin </a:t>
            </a:r>
            <a:r>
              <a:rPr lang="tr-TR" dirty="0" err="1"/>
              <a:t>katalizlediği</a:t>
            </a:r>
            <a:r>
              <a:rPr lang="tr-TR" dirty="0"/>
              <a:t> reaksiyonla </a:t>
            </a:r>
            <a:r>
              <a:rPr lang="tr-TR" dirty="0" err="1"/>
              <a:t>gliserol</a:t>
            </a:r>
            <a:r>
              <a:rPr lang="tr-TR" dirty="0"/>
              <a:t> 3-fosfat’a çevrilir.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314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24744"/>
            <a:ext cx="8229600" cy="5184576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/>
              <a:t>Yağ dokusu </a:t>
            </a:r>
            <a:r>
              <a:rPr lang="tr-TR" dirty="0" err="1"/>
              <a:t>glukozu</a:t>
            </a:r>
            <a:r>
              <a:rPr lang="tr-TR" dirty="0"/>
              <a:t> insülin varlığında (toklukta) hücre içine alabilir, dolayısıyla kan </a:t>
            </a:r>
            <a:r>
              <a:rPr lang="tr-TR" dirty="0" err="1"/>
              <a:t>glukoz</a:t>
            </a:r>
            <a:r>
              <a:rPr lang="tr-TR" dirty="0"/>
              <a:t> seviyesinin düşük olduğu durumlarda yağ dokusunda </a:t>
            </a:r>
            <a:r>
              <a:rPr lang="tr-TR" dirty="0" err="1"/>
              <a:t>triaçilgliserol</a:t>
            </a:r>
            <a:r>
              <a:rPr lang="tr-TR" dirty="0"/>
              <a:t> sentezi yapılamaz.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Diğer </a:t>
            </a:r>
            <a:r>
              <a:rPr lang="tr-TR" dirty="0"/>
              <a:t>reaksiyon ise yalnızca karaciğere özgüdür; </a:t>
            </a:r>
            <a:r>
              <a:rPr lang="tr-TR" dirty="0" err="1"/>
              <a:t>gliserol</a:t>
            </a:r>
            <a:r>
              <a:rPr lang="tr-TR" dirty="0"/>
              <a:t>, </a:t>
            </a:r>
            <a:r>
              <a:rPr lang="tr-TR" dirty="0" err="1"/>
              <a:t>gliserol</a:t>
            </a:r>
            <a:r>
              <a:rPr lang="tr-TR" dirty="0"/>
              <a:t> </a:t>
            </a:r>
            <a:r>
              <a:rPr lang="tr-TR" dirty="0" err="1"/>
              <a:t>kinaz</a:t>
            </a:r>
            <a:r>
              <a:rPr lang="tr-TR" dirty="0"/>
              <a:t> enziminin yardımıyla </a:t>
            </a:r>
            <a:r>
              <a:rPr lang="tr-TR" dirty="0" err="1"/>
              <a:t>fosforile</a:t>
            </a:r>
            <a:r>
              <a:rPr lang="tr-TR" dirty="0"/>
              <a:t> edilir ve </a:t>
            </a:r>
            <a:r>
              <a:rPr lang="tr-TR" dirty="0" err="1"/>
              <a:t>gliserol</a:t>
            </a:r>
            <a:r>
              <a:rPr lang="tr-TR" dirty="0"/>
              <a:t> 3-fosfat elde </a:t>
            </a:r>
            <a:r>
              <a:rPr lang="tr-TR" dirty="0" smtClean="0"/>
              <a:t>edilir.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65135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tr-TR" dirty="0" err="1"/>
              <a:t>Triaçilgliserol</a:t>
            </a:r>
            <a:r>
              <a:rPr lang="tr-TR" dirty="0"/>
              <a:t> sentezi için yağ asitlerinin de </a:t>
            </a:r>
            <a:r>
              <a:rPr lang="tr-TR" dirty="0" err="1"/>
              <a:t>açil-KoA</a:t>
            </a:r>
            <a:r>
              <a:rPr lang="tr-TR" dirty="0"/>
              <a:t> </a:t>
            </a:r>
            <a:r>
              <a:rPr lang="tr-TR" dirty="0" err="1"/>
              <a:t>sentetaz</a:t>
            </a:r>
            <a:r>
              <a:rPr lang="tr-TR" dirty="0"/>
              <a:t> enzimi yardımıyla, </a:t>
            </a:r>
            <a:r>
              <a:rPr lang="tr-TR" dirty="0" err="1"/>
              <a:t>KoA</a:t>
            </a:r>
            <a:r>
              <a:rPr lang="tr-TR" dirty="0"/>
              <a:t> bağlanarak aktive edilmiş olması gerekir. </a:t>
            </a:r>
            <a:endParaRPr lang="tr-TR" dirty="0" smtClean="0"/>
          </a:p>
          <a:p>
            <a:r>
              <a:rPr lang="tr-TR" dirty="0" smtClean="0"/>
              <a:t>Bundan </a:t>
            </a:r>
            <a:r>
              <a:rPr lang="tr-TR" dirty="0"/>
              <a:t>sonra </a:t>
            </a:r>
            <a:r>
              <a:rPr lang="tr-TR" dirty="0" err="1"/>
              <a:t>KoA</a:t>
            </a:r>
            <a:r>
              <a:rPr lang="tr-TR" dirty="0"/>
              <a:t> bağlanarak aktive edilmiş 2 yağ asidi (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KoA</a:t>
            </a:r>
            <a:r>
              <a:rPr lang="tr-TR" dirty="0"/>
              <a:t>), </a:t>
            </a:r>
            <a:r>
              <a:rPr lang="tr-TR" dirty="0" err="1"/>
              <a:t>gliserol</a:t>
            </a:r>
            <a:r>
              <a:rPr lang="tr-TR" dirty="0"/>
              <a:t> fosfatın 1. ve 2. karbonlarına </a:t>
            </a:r>
            <a:r>
              <a:rPr lang="tr-TR" dirty="0" err="1"/>
              <a:t>açil</a:t>
            </a:r>
            <a:r>
              <a:rPr lang="tr-TR" dirty="0"/>
              <a:t> </a:t>
            </a:r>
            <a:r>
              <a:rPr lang="tr-TR" dirty="0" err="1"/>
              <a:t>transferaz</a:t>
            </a:r>
            <a:r>
              <a:rPr lang="tr-TR" dirty="0"/>
              <a:t> enziminin yardımıyla peş peşe bağlanır.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353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5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rmAutofit/>
          </a:bodyPr>
          <a:lstStyle/>
          <a:p>
            <a:r>
              <a:rPr lang="tr-TR" dirty="0"/>
              <a:t>Elde edilen ürün </a:t>
            </a:r>
            <a:r>
              <a:rPr lang="tr-TR" dirty="0" err="1"/>
              <a:t>fosfatidik</a:t>
            </a:r>
            <a:r>
              <a:rPr lang="tr-TR" dirty="0"/>
              <a:t> </a:t>
            </a:r>
            <a:r>
              <a:rPr lang="tr-TR" dirty="0" smtClean="0"/>
              <a:t>asittir. </a:t>
            </a:r>
          </a:p>
          <a:p>
            <a:r>
              <a:rPr lang="tr-TR" dirty="0" smtClean="0"/>
              <a:t>Bundan </a:t>
            </a:r>
            <a:r>
              <a:rPr lang="tr-TR" dirty="0"/>
              <a:t>sonra molekülden fosfatın uzaklaştırılması ve yerine üçüncü bir yağ asidinin bağlanmasıyla </a:t>
            </a:r>
            <a:r>
              <a:rPr lang="tr-TR" dirty="0" err="1"/>
              <a:t>triaçilgliserol</a:t>
            </a:r>
            <a:r>
              <a:rPr lang="tr-TR" dirty="0"/>
              <a:t> sentezlenmiş </a:t>
            </a:r>
            <a:r>
              <a:rPr lang="tr-TR" dirty="0" smtClean="0"/>
              <a:t>olur.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48551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2776"/>
            <a:ext cx="8229600" cy="432048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tr-TR" dirty="0"/>
              <a:t>İnsülin karbonhidratların </a:t>
            </a:r>
            <a:r>
              <a:rPr lang="tr-TR" dirty="0" err="1"/>
              <a:t>triaçilgliserollere</a:t>
            </a:r>
            <a:r>
              <a:rPr lang="tr-TR" dirty="0"/>
              <a:t> çevrilmesini uyarır. </a:t>
            </a:r>
            <a:endParaRPr lang="tr-TR" dirty="0" smtClean="0"/>
          </a:p>
          <a:p>
            <a:pPr>
              <a:defRPr/>
            </a:pPr>
            <a:r>
              <a:rPr lang="tr-TR" dirty="0" err="1" smtClean="0"/>
              <a:t>Diabetes</a:t>
            </a:r>
            <a:r>
              <a:rPr lang="tr-TR" dirty="0" smtClean="0"/>
              <a:t> </a:t>
            </a:r>
            <a:r>
              <a:rPr lang="tr-TR" dirty="0" err="1"/>
              <a:t>mellituslu</a:t>
            </a:r>
            <a:r>
              <a:rPr lang="tr-TR" dirty="0"/>
              <a:t> hastalarda insülin yetersizliği olduğundan karbonhidratlardan ve proteinlerden yağ asidi ve </a:t>
            </a:r>
            <a:r>
              <a:rPr lang="tr-TR" dirty="0" err="1"/>
              <a:t>triaçilgliserol</a:t>
            </a:r>
            <a:r>
              <a:rPr lang="tr-TR" dirty="0"/>
              <a:t> sentezi yapamazlar.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Tedavi </a:t>
            </a:r>
            <a:r>
              <a:rPr lang="tr-TR" dirty="0"/>
              <a:t>edilmemiş </a:t>
            </a:r>
            <a:r>
              <a:rPr lang="tr-TR" dirty="0" err="1"/>
              <a:t>diabetli</a:t>
            </a:r>
            <a:r>
              <a:rPr lang="tr-TR" dirty="0"/>
              <a:t> hastalarda yağ asitlerinin aşırı yıkımı nedeniyle hastalar kilo kaybeder.</a:t>
            </a:r>
          </a:p>
          <a:p>
            <a:pPr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8286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Lipoliz</a:t>
            </a:r>
            <a:r>
              <a:rPr lang="tr-TR" dirty="0"/>
              <a:t> (yağ dokusunda </a:t>
            </a:r>
            <a:r>
              <a:rPr lang="tr-TR" dirty="0" err="1"/>
              <a:t>triaçilgliserollerin</a:t>
            </a:r>
            <a:r>
              <a:rPr lang="tr-TR" dirty="0"/>
              <a:t> yağ asitleri ve </a:t>
            </a:r>
            <a:r>
              <a:rPr lang="tr-TR" dirty="0" err="1"/>
              <a:t>gliserole</a:t>
            </a:r>
            <a:r>
              <a:rPr lang="tr-TR" dirty="0"/>
              <a:t> parçalanması) nedeniyle açığa çıkan yağ asitlerinin yaklaşık %75’i tekrar </a:t>
            </a:r>
            <a:r>
              <a:rPr lang="tr-TR" dirty="0" err="1"/>
              <a:t>reesterifiye</a:t>
            </a:r>
            <a:r>
              <a:rPr lang="tr-TR" dirty="0"/>
              <a:t> edilerek </a:t>
            </a:r>
            <a:r>
              <a:rPr lang="tr-TR" dirty="0" err="1"/>
              <a:t>triaçilgliserol</a:t>
            </a:r>
            <a:r>
              <a:rPr lang="tr-TR" dirty="0"/>
              <a:t> sentezinde kullanılır.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01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r>
              <a:rPr lang="tr-TR" dirty="0"/>
              <a:t>Bu işlem </a:t>
            </a:r>
            <a:r>
              <a:rPr lang="tr-TR" dirty="0" err="1"/>
              <a:t>lipoliz</a:t>
            </a:r>
            <a:r>
              <a:rPr lang="tr-TR" dirty="0"/>
              <a:t> sonucunda açığa çıkan yağ asitlerinin içinde bulunduğu yağ hücresinden kana verilmeden tekrar </a:t>
            </a:r>
            <a:r>
              <a:rPr lang="tr-TR" dirty="0" err="1"/>
              <a:t>esterleştirilmesi</a:t>
            </a:r>
            <a:r>
              <a:rPr lang="tr-TR" dirty="0"/>
              <a:t> şeklinde olabileceği gibi (yaklaşık %60’ı), kana verildikten sonra dokular tarafından kullanılmadan karaciğere gelenlerin burada </a:t>
            </a:r>
            <a:r>
              <a:rPr lang="tr-TR" dirty="0" err="1"/>
              <a:t>triaçilgliserol</a:t>
            </a:r>
            <a:r>
              <a:rPr lang="tr-TR" dirty="0"/>
              <a:t> sentezinde kullanılmaları şeklinde de olabilir.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561358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dirty="0" err="1"/>
              <a:t>Lipoliz</a:t>
            </a:r>
            <a:r>
              <a:rPr lang="tr-TR" dirty="0"/>
              <a:t> sonucu açığa çıkan yağ asitlerinin (yaklaşık %75’inin) tekrar </a:t>
            </a:r>
            <a:r>
              <a:rPr lang="tr-TR" dirty="0" err="1"/>
              <a:t>esterleştirilerek</a:t>
            </a:r>
            <a:r>
              <a:rPr lang="tr-TR" dirty="0"/>
              <a:t> </a:t>
            </a:r>
            <a:r>
              <a:rPr lang="tr-TR" dirty="0" err="1"/>
              <a:t>triaçilgliserol</a:t>
            </a:r>
            <a:r>
              <a:rPr lang="tr-TR" dirty="0"/>
              <a:t> sentezinde kullanılmaları açlık durumunda bile devam eder.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Açlıkta </a:t>
            </a:r>
            <a:r>
              <a:rPr lang="tr-TR" dirty="0"/>
              <a:t>yağ hücrelerinde </a:t>
            </a:r>
            <a:r>
              <a:rPr lang="tr-TR" dirty="0" err="1"/>
              <a:t>glikoliz</a:t>
            </a:r>
            <a:r>
              <a:rPr lang="tr-TR" dirty="0"/>
              <a:t> olmayacağından </a:t>
            </a:r>
            <a:r>
              <a:rPr lang="tr-TR" dirty="0" err="1"/>
              <a:t>DHAF’tan</a:t>
            </a:r>
            <a:r>
              <a:rPr lang="tr-TR" dirty="0"/>
              <a:t> </a:t>
            </a:r>
            <a:r>
              <a:rPr lang="tr-TR" dirty="0" err="1"/>
              <a:t>gliserol</a:t>
            </a:r>
            <a:r>
              <a:rPr lang="tr-TR" dirty="0"/>
              <a:t> 3-fosfat sentezi de olamayacaktır.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6659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508</Words>
  <Application>Microsoft Office PowerPoint</Application>
  <PresentationFormat>Ekran Gösterisi (4:3)</PresentationFormat>
  <Paragraphs>28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6" baseType="lpstr">
      <vt:lpstr>Ofis Teması</vt:lpstr>
      <vt:lpstr>Triaçilgliserollerin Biyosentezi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Triaçilgliserollerin Biyosentezi</dc:title>
  <dc:creator>user</dc:creator>
  <cp:lastModifiedBy>user</cp:lastModifiedBy>
  <cp:revision>2</cp:revision>
  <dcterms:created xsi:type="dcterms:W3CDTF">2017-11-29T14:18:25Z</dcterms:created>
  <dcterms:modified xsi:type="dcterms:W3CDTF">2017-11-29T14:30:28Z</dcterms:modified>
</cp:coreProperties>
</file>