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B4F771-F0DF-42D0-BB87-1D410B0774A3}"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tr-TR"/>
        </a:p>
      </dgm:t>
    </dgm:pt>
    <dgm:pt modelId="{96D1748F-8AF2-4CBA-A090-0C1C41135860}">
      <dgm:prSet phldrT="[Metin]"/>
      <dgm:spPr/>
      <dgm:t>
        <a:bodyPr/>
        <a:lstStyle/>
        <a:p>
          <a:r>
            <a:rPr lang="tr-TR" dirty="0" smtClean="0"/>
            <a:t>Seçim</a:t>
          </a:r>
          <a:endParaRPr lang="tr-TR" dirty="0"/>
        </a:p>
      </dgm:t>
    </dgm:pt>
    <dgm:pt modelId="{98CF6551-162F-4C2E-A832-4A3E93B25D42}" type="parTrans" cxnId="{44E48204-1C0D-4406-8452-08DBC77A441D}">
      <dgm:prSet/>
      <dgm:spPr/>
      <dgm:t>
        <a:bodyPr/>
        <a:lstStyle/>
        <a:p>
          <a:endParaRPr lang="tr-TR"/>
        </a:p>
      </dgm:t>
    </dgm:pt>
    <dgm:pt modelId="{9C77E8E2-EB38-4244-AB47-ED166182407A}" type="sibTrans" cxnId="{44E48204-1C0D-4406-8452-08DBC77A441D}">
      <dgm:prSet/>
      <dgm:spPr/>
      <dgm:t>
        <a:bodyPr/>
        <a:lstStyle/>
        <a:p>
          <a:endParaRPr lang="tr-TR"/>
        </a:p>
      </dgm:t>
    </dgm:pt>
    <dgm:pt modelId="{0387E541-DDF8-4678-9D6C-6E264CF9B73E}">
      <dgm:prSet phldrT="[Metin]"/>
      <dgm:spPr/>
      <dgm:t>
        <a:bodyPr/>
        <a:lstStyle/>
        <a:p>
          <a:r>
            <a:rPr lang="tr-TR" dirty="0" smtClean="0"/>
            <a:t>Yorum</a:t>
          </a:r>
          <a:endParaRPr lang="tr-TR" dirty="0"/>
        </a:p>
      </dgm:t>
    </dgm:pt>
    <dgm:pt modelId="{C3C6F912-1EE3-4D43-99DF-FA8D8CE60B7B}" type="parTrans" cxnId="{F5D16B71-9E8D-4AB2-803E-7D6794F071F3}">
      <dgm:prSet/>
      <dgm:spPr/>
      <dgm:t>
        <a:bodyPr/>
        <a:lstStyle/>
        <a:p>
          <a:endParaRPr lang="tr-TR"/>
        </a:p>
      </dgm:t>
    </dgm:pt>
    <dgm:pt modelId="{1A7B3DB7-F3F7-4ABB-AAC5-6C552421F90B}" type="sibTrans" cxnId="{F5D16B71-9E8D-4AB2-803E-7D6794F071F3}">
      <dgm:prSet/>
      <dgm:spPr/>
      <dgm:t>
        <a:bodyPr/>
        <a:lstStyle/>
        <a:p>
          <a:endParaRPr lang="tr-TR"/>
        </a:p>
      </dgm:t>
    </dgm:pt>
    <dgm:pt modelId="{8B6F4D74-9A2C-41D4-B5A3-D47DB8361062}">
      <dgm:prSet phldrT="[Metin]"/>
      <dgm:spPr/>
      <dgm:t>
        <a:bodyPr/>
        <a:lstStyle/>
        <a:p>
          <a:r>
            <a:rPr lang="tr-TR" dirty="0" smtClean="0"/>
            <a:t>Düzenleme</a:t>
          </a:r>
          <a:endParaRPr lang="tr-TR" dirty="0"/>
        </a:p>
      </dgm:t>
    </dgm:pt>
    <dgm:pt modelId="{281E7364-F07D-4D58-BE5A-36933D9AE83B}" type="parTrans" cxnId="{9CF07FF8-C70B-4EA4-B67D-83D046E29AF7}">
      <dgm:prSet/>
      <dgm:spPr/>
      <dgm:t>
        <a:bodyPr/>
        <a:lstStyle/>
        <a:p>
          <a:endParaRPr lang="tr-TR"/>
        </a:p>
      </dgm:t>
    </dgm:pt>
    <dgm:pt modelId="{59AEEEFE-E9AD-4DD8-AFE1-627444A3E4E0}" type="sibTrans" cxnId="{9CF07FF8-C70B-4EA4-B67D-83D046E29AF7}">
      <dgm:prSet/>
      <dgm:spPr/>
      <dgm:t>
        <a:bodyPr/>
        <a:lstStyle/>
        <a:p>
          <a:endParaRPr lang="tr-TR"/>
        </a:p>
      </dgm:t>
    </dgm:pt>
    <dgm:pt modelId="{2AF1C4F5-1B16-4034-A2D0-E47F480260F1}" type="pres">
      <dgm:prSet presAssocID="{13B4F771-F0DF-42D0-BB87-1D410B0774A3}" presName="cycle" presStyleCnt="0">
        <dgm:presLayoutVars>
          <dgm:dir/>
          <dgm:resizeHandles val="exact"/>
        </dgm:presLayoutVars>
      </dgm:prSet>
      <dgm:spPr/>
    </dgm:pt>
    <dgm:pt modelId="{B1BB586D-89A8-4E03-B0BE-63A9B2DA5D92}" type="pres">
      <dgm:prSet presAssocID="{96D1748F-8AF2-4CBA-A090-0C1C41135860}" presName="node" presStyleLbl="node1" presStyleIdx="0" presStyleCnt="3">
        <dgm:presLayoutVars>
          <dgm:bulletEnabled val="1"/>
        </dgm:presLayoutVars>
      </dgm:prSet>
      <dgm:spPr/>
    </dgm:pt>
    <dgm:pt modelId="{EFF66904-298D-4015-917A-CDF6DFDF2394}" type="pres">
      <dgm:prSet presAssocID="{9C77E8E2-EB38-4244-AB47-ED166182407A}" presName="sibTrans" presStyleLbl="sibTrans2D1" presStyleIdx="0" presStyleCnt="3"/>
      <dgm:spPr/>
    </dgm:pt>
    <dgm:pt modelId="{F3D51C66-69F3-4CF2-9F2D-16E105ED80DC}" type="pres">
      <dgm:prSet presAssocID="{9C77E8E2-EB38-4244-AB47-ED166182407A}" presName="connectorText" presStyleLbl="sibTrans2D1" presStyleIdx="0" presStyleCnt="3"/>
      <dgm:spPr/>
    </dgm:pt>
    <dgm:pt modelId="{8B786FD0-CE23-4C66-9E55-F652DA03CB2B}" type="pres">
      <dgm:prSet presAssocID="{0387E541-DDF8-4678-9D6C-6E264CF9B73E}" presName="node" presStyleLbl="node1" presStyleIdx="1" presStyleCnt="3">
        <dgm:presLayoutVars>
          <dgm:bulletEnabled val="1"/>
        </dgm:presLayoutVars>
      </dgm:prSet>
      <dgm:spPr/>
    </dgm:pt>
    <dgm:pt modelId="{3F268B02-CA32-43C0-A0ED-30E9E39E0AA8}" type="pres">
      <dgm:prSet presAssocID="{1A7B3DB7-F3F7-4ABB-AAC5-6C552421F90B}" presName="sibTrans" presStyleLbl="sibTrans2D1" presStyleIdx="1" presStyleCnt="3"/>
      <dgm:spPr/>
    </dgm:pt>
    <dgm:pt modelId="{FB8B815E-84B8-4780-BD05-A28BB4B626B3}" type="pres">
      <dgm:prSet presAssocID="{1A7B3DB7-F3F7-4ABB-AAC5-6C552421F90B}" presName="connectorText" presStyleLbl="sibTrans2D1" presStyleIdx="1" presStyleCnt="3"/>
      <dgm:spPr/>
    </dgm:pt>
    <dgm:pt modelId="{2D86EE67-0249-45D4-A43E-23FE7150FB33}" type="pres">
      <dgm:prSet presAssocID="{8B6F4D74-9A2C-41D4-B5A3-D47DB8361062}" presName="node" presStyleLbl="node1" presStyleIdx="2" presStyleCnt="3" custRadScaleRad="116273" custRadScaleInc="-8631">
        <dgm:presLayoutVars>
          <dgm:bulletEnabled val="1"/>
        </dgm:presLayoutVars>
      </dgm:prSet>
      <dgm:spPr/>
    </dgm:pt>
    <dgm:pt modelId="{62F825FC-8C81-4561-A822-164E78834716}" type="pres">
      <dgm:prSet presAssocID="{59AEEEFE-E9AD-4DD8-AFE1-627444A3E4E0}" presName="sibTrans" presStyleLbl="sibTrans2D1" presStyleIdx="2" presStyleCnt="3"/>
      <dgm:spPr/>
    </dgm:pt>
    <dgm:pt modelId="{6D983895-DB91-42B2-9502-F54EB8527DCC}" type="pres">
      <dgm:prSet presAssocID="{59AEEEFE-E9AD-4DD8-AFE1-627444A3E4E0}" presName="connectorText" presStyleLbl="sibTrans2D1" presStyleIdx="2" presStyleCnt="3"/>
      <dgm:spPr/>
    </dgm:pt>
  </dgm:ptLst>
  <dgm:cxnLst>
    <dgm:cxn modelId="{44E48204-1C0D-4406-8452-08DBC77A441D}" srcId="{13B4F771-F0DF-42D0-BB87-1D410B0774A3}" destId="{96D1748F-8AF2-4CBA-A090-0C1C41135860}" srcOrd="0" destOrd="0" parTransId="{98CF6551-162F-4C2E-A832-4A3E93B25D42}" sibTransId="{9C77E8E2-EB38-4244-AB47-ED166182407A}"/>
    <dgm:cxn modelId="{9CF07FF8-C70B-4EA4-B67D-83D046E29AF7}" srcId="{13B4F771-F0DF-42D0-BB87-1D410B0774A3}" destId="{8B6F4D74-9A2C-41D4-B5A3-D47DB8361062}" srcOrd="2" destOrd="0" parTransId="{281E7364-F07D-4D58-BE5A-36933D9AE83B}" sibTransId="{59AEEEFE-E9AD-4DD8-AFE1-627444A3E4E0}"/>
    <dgm:cxn modelId="{DB4C70B3-1D3B-42A7-A319-326EF834FDDA}" type="presOf" srcId="{96D1748F-8AF2-4CBA-A090-0C1C41135860}" destId="{B1BB586D-89A8-4E03-B0BE-63A9B2DA5D92}" srcOrd="0" destOrd="0" presId="urn:microsoft.com/office/officeart/2005/8/layout/cycle2"/>
    <dgm:cxn modelId="{9163D8D8-5993-4452-A6F6-913E0220ADA3}" type="presOf" srcId="{9C77E8E2-EB38-4244-AB47-ED166182407A}" destId="{F3D51C66-69F3-4CF2-9F2D-16E105ED80DC}" srcOrd="1" destOrd="0" presId="urn:microsoft.com/office/officeart/2005/8/layout/cycle2"/>
    <dgm:cxn modelId="{96FE7614-0EE7-4477-92C8-405D1FFB3E6B}" type="presOf" srcId="{13B4F771-F0DF-42D0-BB87-1D410B0774A3}" destId="{2AF1C4F5-1B16-4034-A2D0-E47F480260F1}" srcOrd="0" destOrd="0" presId="urn:microsoft.com/office/officeart/2005/8/layout/cycle2"/>
    <dgm:cxn modelId="{FDB37914-BC63-4666-8662-A8C3B3C7B2A8}" type="presOf" srcId="{59AEEEFE-E9AD-4DD8-AFE1-627444A3E4E0}" destId="{62F825FC-8C81-4561-A822-164E78834716}" srcOrd="0" destOrd="0" presId="urn:microsoft.com/office/officeart/2005/8/layout/cycle2"/>
    <dgm:cxn modelId="{205AA74C-535F-43C3-9B09-09476D77CD00}" type="presOf" srcId="{8B6F4D74-9A2C-41D4-B5A3-D47DB8361062}" destId="{2D86EE67-0249-45D4-A43E-23FE7150FB33}" srcOrd="0" destOrd="0" presId="urn:microsoft.com/office/officeart/2005/8/layout/cycle2"/>
    <dgm:cxn modelId="{F5D16B71-9E8D-4AB2-803E-7D6794F071F3}" srcId="{13B4F771-F0DF-42D0-BB87-1D410B0774A3}" destId="{0387E541-DDF8-4678-9D6C-6E264CF9B73E}" srcOrd="1" destOrd="0" parTransId="{C3C6F912-1EE3-4D43-99DF-FA8D8CE60B7B}" sibTransId="{1A7B3DB7-F3F7-4ABB-AAC5-6C552421F90B}"/>
    <dgm:cxn modelId="{5C5132C1-969F-4574-AC13-21982C96E30B}" type="presOf" srcId="{1A7B3DB7-F3F7-4ABB-AAC5-6C552421F90B}" destId="{FB8B815E-84B8-4780-BD05-A28BB4B626B3}" srcOrd="1" destOrd="0" presId="urn:microsoft.com/office/officeart/2005/8/layout/cycle2"/>
    <dgm:cxn modelId="{74AEABE3-ABBD-435D-97A8-4629A6CCF081}" type="presOf" srcId="{59AEEEFE-E9AD-4DD8-AFE1-627444A3E4E0}" destId="{6D983895-DB91-42B2-9502-F54EB8527DCC}" srcOrd="1" destOrd="0" presId="urn:microsoft.com/office/officeart/2005/8/layout/cycle2"/>
    <dgm:cxn modelId="{08D5A4D5-315D-4BC0-9226-E8633D6CA77A}" type="presOf" srcId="{0387E541-DDF8-4678-9D6C-6E264CF9B73E}" destId="{8B786FD0-CE23-4C66-9E55-F652DA03CB2B}" srcOrd="0" destOrd="0" presId="urn:microsoft.com/office/officeart/2005/8/layout/cycle2"/>
    <dgm:cxn modelId="{73AE25D3-96B5-4FA8-98D0-9C6F7D7AFE13}" type="presOf" srcId="{9C77E8E2-EB38-4244-AB47-ED166182407A}" destId="{EFF66904-298D-4015-917A-CDF6DFDF2394}" srcOrd="0" destOrd="0" presId="urn:microsoft.com/office/officeart/2005/8/layout/cycle2"/>
    <dgm:cxn modelId="{98CE1BE7-B2B7-4226-9542-3AA0F7F16065}" type="presOf" srcId="{1A7B3DB7-F3F7-4ABB-AAC5-6C552421F90B}" destId="{3F268B02-CA32-43C0-A0ED-30E9E39E0AA8}" srcOrd="0" destOrd="0" presId="urn:microsoft.com/office/officeart/2005/8/layout/cycle2"/>
    <dgm:cxn modelId="{BE18DD56-F13D-4E95-8F71-BE172F54645A}" type="presParOf" srcId="{2AF1C4F5-1B16-4034-A2D0-E47F480260F1}" destId="{B1BB586D-89A8-4E03-B0BE-63A9B2DA5D92}" srcOrd="0" destOrd="0" presId="urn:microsoft.com/office/officeart/2005/8/layout/cycle2"/>
    <dgm:cxn modelId="{4E303BCB-13CF-407F-A743-C4E507754847}" type="presParOf" srcId="{2AF1C4F5-1B16-4034-A2D0-E47F480260F1}" destId="{EFF66904-298D-4015-917A-CDF6DFDF2394}" srcOrd="1" destOrd="0" presId="urn:microsoft.com/office/officeart/2005/8/layout/cycle2"/>
    <dgm:cxn modelId="{D84E7832-EE94-47F2-8E91-F71D8ACDB668}" type="presParOf" srcId="{EFF66904-298D-4015-917A-CDF6DFDF2394}" destId="{F3D51C66-69F3-4CF2-9F2D-16E105ED80DC}" srcOrd="0" destOrd="0" presId="urn:microsoft.com/office/officeart/2005/8/layout/cycle2"/>
    <dgm:cxn modelId="{E5DC614F-0453-4E02-945E-6230862B68C1}" type="presParOf" srcId="{2AF1C4F5-1B16-4034-A2D0-E47F480260F1}" destId="{8B786FD0-CE23-4C66-9E55-F652DA03CB2B}" srcOrd="2" destOrd="0" presId="urn:microsoft.com/office/officeart/2005/8/layout/cycle2"/>
    <dgm:cxn modelId="{1E8334E6-D375-4F15-A43B-8B5EA9E66CF9}" type="presParOf" srcId="{2AF1C4F5-1B16-4034-A2D0-E47F480260F1}" destId="{3F268B02-CA32-43C0-A0ED-30E9E39E0AA8}" srcOrd="3" destOrd="0" presId="urn:microsoft.com/office/officeart/2005/8/layout/cycle2"/>
    <dgm:cxn modelId="{F7167ED9-D32A-4C7E-8FF1-4E9E3702E7DD}" type="presParOf" srcId="{3F268B02-CA32-43C0-A0ED-30E9E39E0AA8}" destId="{FB8B815E-84B8-4780-BD05-A28BB4B626B3}" srcOrd="0" destOrd="0" presId="urn:microsoft.com/office/officeart/2005/8/layout/cycle2"/>
    <dgm:cxn modelId="{9ECA5654-1BD7-4FD1-9446-C80AA248A5A2}" type="presParOf" srcId="{2AF1C4F5-1B16-4034-A2D0-E47F480260F1}" destId="{2D86EE67-0249-45D4-A43E-23FE7150FB33}" srcOrd="4" destOrd="0" presId="urn:microsoft.com/office/officeart/2005/8/layout/cycle2"/>
    <dgm:cxn modelId="{C595CF84-B0E6-4A81-904B-24FA79C18784}" type="presParOf" srcId="{2AF1C4F5-1B16-4034-A2D0-E47F480260F1}" destId="{62F825FC-8C81-4561-A822-164E78834716}" srcOrd="5" destOrd="0" presId="urn:microsoft.com/office/officeart/2005/8/layout/cycle2"/>
    <dgm:cxn modelId="{A9278F32-59B0-4F31-827B-06C1A835BB4C}" type="presParOf" srcId="{62F825FC-8C81-4561-A822-164E78834716}" destId="{6D983895-DB91-42B2-9502-F54EB8527DCC}"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BB586D-89A8-4E03-B0BE-63A9B2DA5D92}">
      <dsp:nvSpPr>
        <dsp:cNvPr id="0" name=""/>
        <dsp:cNvSpPr/>
      </dsp:nvSpPr>
      <dsp:spPr>
        <a:xfrm>
          <a:off x="1281569" y="245"/>
          <a:ext cx="1159775" cy="115977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Seçim</a:t>
          </a:r>
          <a:endParaRPr lang="tr-TR" sz="1300" kern="1200" dirty="0"/>
        </a:p>
      </dsp:txBody>
      <dsp:txXfrm>
        <a:off x="1451414" y="170090"/>
        <a:ext cx="820085" cy="820085"/>
      </dsp:txXfrm>
    </dsp:sp>
    <dsp:sp modelId="{EFF66904-298D-4015-917A-CDF6DFDF2394}">
      <dsp:nvSpPr>
        <dsp:cNvPr id="0" name=""/>
        <dsp:cNvSpPr/>
      </dsp:nvSpPr>
      <dsp:spPr>
        <a:xfrm rot="3600000">
          <a:off x="2138255" y="1132012"/>
          <a:ext cx="309647" cy="3914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a:off x="2161479" y="1170073"/>
        <a:ext cx="216753" cy="234854"/>
      </dsp:txXfrm>
    </dsp:sp>
    <dsp:sp modelId="{8B786FD0-CE23-4C66-9E55-F652DA03CB2B}">
      <dsp:nvSpPr>
        <dsp:cNvPr id="0" name=""/>
        <dsp:cNvSpPr/>
      </dsp:nvSpPr>
      <dsp:spPr>
        <a:xfrm>
          <a:off x="2153577" y="1510607"/>
          <a:ext cx="1159775" cy="115977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Yorum</a:t>
          </a:r>
          <a:endParaRPr lang="tr-TR" sz="1300" kern="1200" dirty="0"/>
        </a:p>
      </dsp:txBody>
      <dsp:txXfrm>
        <a:off x="2323422" y="1680452"/>
        <a:ext cx="820085" cy="820085"/>
      </dsp:txXfrm>
    </dsp:sp>
    <dsp:sp modelId="{3F268B02-CA32-43C0-A0ED-30E9E39E0AA8}">
      <dsp:nvSpPr>
        <dsp:cNvPr id="0" name=""/>
        <dsp:cNvSpPr/>
      </dsp:nvSpPr>
      <dsp:spPr>
        <a:xfrm rot="10799538">
          <a:off x="1651702" y="1894904"/>
          <a:ext cx="354658" cy="3914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a:off x="1758099" y="1973182"/>
        <a:ext cx="248261" cy="234854"/>
      </dsp:txXfrm>
    </dsp:sp>
    <dsp:sp modelId="{2D86EE67-0249-45D4-A43E-23FE7150FB33}">
      <dsp:nvSpPr>
        <dsp:cNvPr id="0" name=""/>
        <dsp:cNvSpPr/>
      </dsp:nvSpPr>
      <dsp:spPr>
        <a:xfrm>
          <a:off x="324635" y="1510853"/>
          <a:ext cx="1159775" cy="115977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Düzenleme</a:t>
          </a:r>
          <a:endParaRPr lang="tr-TR" sz="1300" kern="1200" dirty="0"/>
        </a:p>
      </dsp:txBody>
      <dsp:txXfrm>
        <a:off x="494480" y="1680698"/>
        <a:ext cx="820085" cy="820085"/>
      </dsp:txXfrm>
    </dsp:sp>
    <dsp:sp modelId="{62F825FC-8C81-4561-A822-164E78834716}">
      <dsp:nvSpPr>
        <dsp:cNvPr id="0" name=""/>
        <dsp:cNvSpPr/>
      </dsp:nvSpPr>
      <dsp:spPr>
        <a:xfrm rot="18141197">
          <a:off x="1211413" y="1147688"/>
          <a:ext cx="333065" cy="3914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a:off x="1234637" y="1268177"/>
        <a:ext cx="233146" cy="234854"/>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BED6965-748E-408E-B7FB-9FB70ECF05C4}"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421859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ED6965-748E-408E-B7FB-9FB70ECF05C4}"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056494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ED6965-748E-408E-B7FB-9FB70ECF05C4}"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31434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BED6965-748E-408E-B7FB-9FB70ECF05C4}"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898767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BED6965-748E-408E-B7FB-9FB70ECF05C4}" type="datetimeFigureOut">
              <a:rPr lang="tr-TR" smtClean="0"/>
              <a:t>23.9.2019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263667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BED6965-748E-408E-B7FB-9FB70ECF05C4}"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34486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BED6965-748E-408E-B7FB-9FB70ECF05C4}" type="datetimeFigureOut">
              <a:rPr lang="tr-TR" smtClean="0"/>
              <a:t>23.9.2019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439696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BED6965-748E-408E-B7FB-9FB70ECF05C4}" type="datetimeFigureOut">
              <a:rPr lang="tr-TR" smtClean="0"/>
              <a:t>23.9.2019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58805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ED6965-748E-408E-B7FB-9FB70ECF05C4}" type="datetimeFigureOut">
              <a:rPr lang="tr-TR" smtClean="0"/>
              <a:t>23.9.2019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423269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BED6965-748E-408E-B7FB-9FB70ECF05C4}"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1721243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BED6965-748E-408E-B7FB-9FB70ECF05C4}" type="datetimeFigureOut">
              <a:rPr lang="tr-TR" smtClean="0"/>
              <a:t>23.9.2019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375E72-674F-4631-880F-779566809CE6}" type="slidenum">
              <a:rPr lang="tr-TR" smtClean="0"/>
              <a:t>‹#›</a:t>
            </a:fld>
            <a:endParaRPr lang="tr-TR"/>
          </a:p>
        </p:txBody>
      </p:sp>
    </p:spTree>
    <p:extLst>
      <p:ext uri="{BB962C8B-B14F-4D97-AF65-F5344CB8AC3E}">
        <p14:creationId xmlns:p14="http://schemas.microsoft.com/office/powerpoint/2010/main" val="3809232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D6965-748E-408E-B7FB-9FB70ECF05C4}" type="datetimeFigureOut">
              <a:rPr lang="tr-TR" smtClean="0"/>
              <a:t>23.9.2019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75E72-674F-4631-880F-779566809CE6}" type="slidenum">
              <a:rPr lang="tr-TR" smtClean="0"/>
              <a:t>‹#›</a:t>
            </a:fld>
            <a:endParaRPr lang="tr-TR"/>
          </a:p>
        </p:txBody>
      </p:sp>
    </p:spTree>
    <p:extLst>
      <p:ext uri="{BB962C8B-B14F-4D97-AF65-F5344CB8AC3E}">
        <p14:creationId xmlns:p14="http://schemas.microsoft.com/office/powerpoint/2010/main" val="828998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Algı ve iletişim</a:t>
            </a:r>
            <a:endParaRPr lang="tr-TR" dirty="0"/>
          </a:p>
        </p:txBody>
      </p:sp>
      <p:sp>
        <p:nvSpPr>
          <p:cNvPr id="3" name="Alt Başlık 2"/>
          <p:cNvSpPr>
            <a:spLocks noGrp="1"/>
          </p:cNvSpPr>
          <p:nvPr>
            <p:ph type="subTitle" idx="1"/>
          </p:nvPr>
        </p:nvSpPr>
        <p:spPr/>
        <p:txBody>
          <a:bodyPr/>
          <a:lstStyle/>
          <a:p>
            <a:r>
              <a:rPr lang="tr-TR" dirty="0" smtClean="0"/>
              <a:t>Aslı Yağmurlu</a:t>
            </a:r>
            <a:endParaRPr lang="tr-TR" dirty="0"/>
          </a:p>
        </p:txBody>
      </p:sp>
    </p:spTree>
    <p:extLst>
      <p:ext uri="{BB962C8B-B14F-4D97-AF65-F5344CB8AC3E}">
        <p14:creationId xmlns:p14="http://schemas.microsoft.com/office/powerpoint/2010/main" val="2249366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Horn</a:t>
            </a:r>
            <a:r>
              <a:rPr lang="tr-TR" dirty="0" smtClean="0"/>
              <a:t> Etkisi</a:t>
            </a:r>
            <a:endParaRPr lang="tr-TR" dirty="0"/>
          </a:p>
        </p:txBody>
      </p:sp>
      <p:sp>
        <p:nvSpPr>
          <p:cNvPr id="3" name="İçerik Yer Tutucusu 2"/>
          <p:cNvSpPr>
            <a:spLocks noGrp="1"/>
          </p:cNvSpPr>
          <p:nvPr>
            <p:ph idx="1"/>
          </p:nvPr>
        </p:nvSpPr>
        <p:spPr/>
        <p:txBody>
          <a:bodyPr/>
          <a:lstStyle/>
          <a:p>
            <a:r>
              <a:rPr lang="tr-TR" dirty="0" smtClean="0"/>
              <a:t>Bireyin sahip olduğu olumsuz bir özellikten yola çıkarak, diğer özellikleri ile olumsuz çıkarımlar yapmak anlamına gelmektedir.</a:t>
            </a:r>
          </a:p>
          <a:p>
            <a:r>
              <a:rPr lang="tr-TR" dirty="0" smtClean="0"/>
              <a:t>Örneğin tembel bir insana aynı zamanda aptal veya saygısız gibi olumsuz özellikler atfedilebilir. Bu bir alandaki başarısızlığın bireyin tüm davranışlarını kapsayacak şekilde genişletilmesi anlamını taşımaktadır. </a:t>
            </a:r>
            <a:endParaRPr lang="tr-TR" dirty="0"/>
          </a:p>
        </p:txBody>
      </p:sp>
    </p:spTree>
    <p:extLst>
      <p:ext uri="{BB962C8B-B14F-4D97-AF65-F5344CB8AC3E}">
        <p14:creationId xmlns:p14="http://schemas.microsoft.com/office/powerpoint/2010/main" val="1638153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Algı kültür kişilik</a:t>
            </a:r>
            <a:endParaRPr lang="tr-TR" dirty="0"/>
          </a:p>
        </p:txBody>
      </p:sp>
      <p:sp>
        <p:nvSpPr>
          <p:cNvPr id="3" name="İçerik Yer Tutucusu 2"/>
          <p:cNvSpPr>
            <a:spLocks noGrp="1"/>
          </p:cNvSpPr>
          <p:nvPr>
            <p:ph idx="1"/>
          </p:nvPr>
        </p:nvSpPr>
        <p:spPr/>
        <p:txBody>
          <a:bodyPr/>
          <a:lstStyle/>
          <a:p>
            <a:r>
              <a:rPr lang="tr-TR" dirty="0" smtClean="0"/>
              <a:t>Toplumsallaşma sürecinde içinde doğduğumuz çevrenin inanç, tutum ve değerlerini içselleştirerek büyürüz. Dolayısıyla farklı kültürler içinde büyüyen bireylerin oluşturdukları şemalar ve bu şemaları kullanarak verdikleri tepkiler çok farklı olur.</a:t>
            </a:r>
          </a:p>
          <a:p>
            <a:r>
              <a:rPr lang="tr-TR" dirty="0" smtClean="0"/>
              <a:t>İki cins arasındaki yani kadın ve erkek arasındaki farklılıkların da kültürel olduğu söylenebilir. Bu tür farklılıkların genetik veya </a:t>
            </a:r>
            <a:r>
              <a:rPr lang="tr-TR" dirty="0" err="1" smtClean="0"/>
              <a:t>hormonal</a:t>
            </a:r>
            <a:r>
              <a:rPr lang="tr-TR" dirty="0" smtClean="0"/>
              <a:t> olmadığı toplumsal normlardan ve yetiştirme biçimlerinden kaynakladığını </a:t>
            </a:r>
            <a:r>
              <a:rPr lang="tr-TR" smtClean="0"/>
              <a:t>söylemek gerekmektedir.</a:t>
            </a:r>
            <a:endParaRPr lang="tr-TR"/>
          </a:p>
        </p:txBody>
      </p:sp>
    </p:spTree>
    <p:extLst>
      <p:ext uri="{BB962C8B-B14F-4D97-AF65-F5344CB8AC3E}">
        <p14:creationId xmlns:p14="http://schemas.microsoft.com/office/powerpoint/2010/main" val="2671184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Algı</a:t>
            </a:r>
            <a:endParaRPr lang="tr-TR" dirty="0"/>
          </a:p>
        </p:txBody>
      </p:sp>
      <p:sp>
        <p:nvSpPr>
          <p:cNvPr id="3" name="İçerik Yer Tutucusu 2"/>
          <p:cNvSpPr>
            <a:spLocks noGrp="1"/>
          </p:cNvSpPr>
          <p:nvPr>
            <p:ph idx="1"/>
          </p:nvPr>
        </p:nvSpPr>
        <p:spPr/>
        <p:txBody>
          <a:bodyPr/>
          <a:lstStyle/>
          <a:p>
            <a:r>
              <a:rPr lang="tr-TR" dirty="0" smtClean="0"/>
              <a:t>Toplumsal algı, içinde yaşadığı toplumun etkisiyle kişinin nesne ve durumları algılayıp tutumlar oluşturulmasına denilmektedir.</a:t>
            </a:r>
          </a:p>
          <a:p>
            <a:r>
              <a:rPr lang="tr-TR" dirty="0" smtClean="0"/>
              <a:t>Algı, duyu organlarıyla bilginin yorumlanması, seçilmesi ve düzenlenmesi anlamına gelmektedir.</a:t>
            </a:r>
          </a:p>
          <a:p>
            <a:endParaRPr lang="tr-TR" dirty="0"/>
          </a:p>
        </p:txBody>
      </p:sp>
      <p:graphicFrame>
        <p:nvGraphicFramePr>
          <p:cNvPr id="5" name="Diyagram 4"/>
          <p:cNvGraphicFramePr/>
          <p:nvPr>
            <p:extLst>
              <p:ext uri="{D42A27DB-BD31-4B8C-83A1-F6EECF244321}">
                <p14:modId xmlns:p14="http://schemas.microsoft.com/office/powerpoint/2010/main" val="346159583"/>
              </p:ext>
            </p:extLst>
          </p:nvPr>
        </p:nvGraphicFramePr>
        <p:xfrm>
          <a:off x="6090556" y="3641270"/>
          <a:ext cx="3722915" cy="26706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680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Bilginin seçimi</a:t>
            </a:r>
            <a:endParaRPr lang="tr-TR" dirty="0"/>
          </a:p>
        </p:txBody>
      </p:sp>
      <p:sp>
        <p:nvSpPr>
          <p:cNvPr id="3" name="İçerik Yer Tutucusu 2"/>
          <p:cNvSpPr>
            <a:spLocks noGrp="1"/>
          </p:cNvSpPr>
          <p:nvPr>
            <p:ph idx="1"/>
          </p:nvPr>
        </p:nvSpPr>
        <p:spPr/>
        <p:txBody>
          <a:bodyPr/>
          <a:lstStyle/>
          <a:p>
            <a:r>
              <a:rPr lang="tr-TR" dirty="0" smtClean="0"/>
              <a:t>Biz bilgileri beş duyu organımızla almaktayız. Ancak içinde bulunduğumuz çevrede çok fazla uyarıcı olduğu zaman bireyler bunlar arasında bir seçim yapma zorunluluğu içine girerler. Bu aşamada biz göze çarpana, açık seçik olana dikkat ederiz. Göze çarpma belli bir bağlamdaki bir şeyin dikkatimizi çekme derecesi anlamına gelir.</a:t>
            </a:r>
          </a:p>
          <a:p>
            <a:r>
              <a:rPr lang="tr-TR" dirty="0" smtClean="0"/>
              <a:t>Görsel ya da işitsel olarak farklılık gösteren uyarılara karşı dikkatin yoğunlaşması söz konusudur. </a:t>
            </a:r>
          </a:p>
          <a:p>
            <a:r>
              <a:rPr lang="tr-TR" dirty="0" smtClean="0"/>
              <a:t>Bütün canlılar ihtiyaç ve ilgilerini karşılayan ya da karşılayacağını düşündüğü şeylere dikkat etme eğilimi gösterirler.</a:t>
            </a:r>
          </a:p>
          <a:p>
            <a:r>
              <a:rPr lang="tr-TR" dirty="0" smtClean="0"/>
              <a:t>Beklenen veya hiç beklenmeyen şeyler de dikkat çekici olmaktadır.</a:t>
            </a:r>
            <a:endParaRPr lang="tr-TR" dirty="0"/>
          </a:p>
        </p:txBody>
      </p:sp>
    </p:spTree>
    <p:extLst>
      <p:ext uri="{BB962C8B-B14F-4D97-AF65-F5344CB8AC3E}">
        <p14:creationId xmlns:p14="http://schemas.microsoft.com/office/powerpoint/2010/main" val="3553585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Bilginin düzenlenmesi</a:t>
            </a:r>
            <a:endParaRPr lang="tr-TR" dirty="0"/>
          </a:p>
        </p:txBody>
      </p:sp>
      <p:sp>
        <p:nvSpPr>
          <p:cNvPr id="3" name="İçerik Yer Tutucusu 2"/>
          <p:cNvSpPr>
            <a:spLocks noGrp="1"/>
          </p:cNvSpPr>
          <p:nvPr>
            <p:ph idx="1"/>
          </p:nvPr>
        </p:nvSpPr>
        <p:spPr/>
        <p:txBody>
          <a:bodyPr/>
          <a:lstStyle/>
          <a:p>
            <a:r>
              <a:rPr lang="tr-TR" dirty="0" smtClean="0"/>
              <a:t>Bilginin düzenlenmesi, doğal ve bilişsel yapılarımıza dayalı olarak algıladığımız ve bilgileri sınıflandırıp düzenlediğimiz algı boyutudur.</a:t>
            </a:r>
          </a:p>
          <a:p>
            <a:r>
              <a:rPr lang="tr-TR" dirty="0" smtClean="0"/>
              <a:t>Bilgiler</a:t>
            </a:r>
          </a:p>
          <a:p>
            <a:pPr lvl="1"/>
            <a:r>
              <a:rPr lang="tr-TR" dirty="0" smtClean="0"/>
              <a:t>Yakınlıklarına</a:t>
            </a:r>
          </a:p>
          <a:p>
            <a:pPr lvl="1"/>
            <a:r>
              <a:rPr lang="tr-TR" dirty="0" smtClean="0"/>
              <a:t>Benzerliklerine</a:t>
            </a:r>
          </a:p>
          <a:p>
            <a:pPr lvl="1"/>
            <a:r>
              <a:rPr lang="tr-TR" dirty="0" smtClean="0"/>
              <a:t>Farklılıklarına göre düzenlenir.</a:t>
            </a:r>
          </a:p>
          <a:p>
            <a:pPr lvl="1"/>
            <a:endParaRPr lang="tr-TR" dirty="0"/>
          </a:p>
          <a:p>
            <a:pPr lvl="1"/>
            <a:r>
              <a:rPr lang="tr-TR" dirty="0" smtClean="0"/>
              <a:t>Şeyler birbirine yakın olduğunda, aralarında ilişki olduğunu düşünme eğilimindeyiz. Gruplama benzer olduğunu düşündüğümüz şeyler arasında yapılır. Farklılıklar da gruplandırma için esas oluşturur.</a:t>
            </a:r>
          </a:p>
        </p:txBody>
      </p:sp>
    </p:spTree>
    <p:extLst>
      <p:ext uri="{BB962C8B-B14F-4D97-AF65-F5344CB8AC3E}">
        <p14:creationId xmlns:p14="http://schemas.microsoft.com/office/powerpoint/2010/main" val="2628242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Bilginin yorumlanması</a:t>
            </a:r>
            <a:endParaRPr lang="tr-TR" dirty="0"/>
          </a:p>
        </p:txBody>
      </p:sp>
      <p:sp>
        <p:nvSpPr>
          <p:cNvPr id="3" name="İçerik Yer Tutucusu 2"/>
          <p:cNvSpPr>
            <a:spLocks noGrp="1"/>
          </p:cNvSpPr>
          <p:nvPr>
            <p:ph idx="1"/>
          </p:nvPr>
        </p:nvSpPr>
        <p:spPr/>
        <p:txBody>
          <a:bodyPr/>
          <a:lstStyle/>
          <a:p>
            <a:r>
              <a:rPr lang="tr-TR" dirty="0" smtClean="0"/>
              <a:t>Şema, belleğimizde bulunan ve karşılaştığımız yeni durumları yorumlamada kullandığımız bilgilerdir.</a:t>
            </a:r>
          </a:p>
          <a:p>
            <a:r>
              <a:rPr lang="tr-TR" dirty="0" smtClean="0"/>
              <a:t>Şemalar başlangıçta basit ve sınırlı bilgilere dayalıyken, bilgilerin artmasıyla yeniden yapılandırılmaktadır.</a:t>
            </a:r>
          </a:p>
          <a:p>
            <a:r>
              <a:rPr lang="tr-TR" dirty="0" smtClean="0"/>
              <a:t>İnsanların çeşitli koşullarda ortaya koydukları iletişim davranışları o güne kadar oluşturdukları şemalara koşut olarak gelişmektedir. Bunlar sonucu olarak davranışlarda hatalar da ortaya çıkabilmektedir.</a:t>
            </a:r>
            <a:endParaRPr lang="tr-TR" dirty="0"/>
          </a:p>
        </p:txBody>
      </p:sp>
    </p:spTree>
    <p:extLst>
      <p:ext uri="{BB962C8B-B14F-4D97-AF65-F5344CB8AC3E}">
        <p14:creationId xmlns:p14="http://schemas.microsoft.com/office/powerpoint/2010/main" val="534057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Başkalarının algılanması</a:t>
            </a:r>
            <a:endParaRPr lang="tr-TR" dirty="0"/>
          </a:p>
        </p:txBody>
      </p:sp>
      <p:sp>
        <p:nvSpPr>
          <p:cNvPr id="3" name="İçerik Yer Tutucusu 2"/>
          <p:cNvSpPr>
            <a:spLocks noGrp="1"/>
          </p:cNvSpPr>
          <p:nvPr>
            <p:ph idx="1"/>
          </p:nvPr>
        </p:nvSpPr>
        <p:spPr/>
        <p:txBody>
          <a:bodyPr>
            <a:normAutofit fontScale="92500"/>
          </a:bodyPr>
          <a:lstStyle/>
          <a:p>
            <a:r>
              <a:rPr lang="tr-TR" dirty="0" smtClean="0"/>
              <a:t>Başkalarının davranışlarının nasıl algılandığına ilişkin kimi psikolojik süreçler etki yaratmaktadır. </a:t>
            </a:r>
            <a:endParaRPr lang="tr-TR" dirty="0"/>
          </a:p>
          <a:p>
            <a:r>
              <a:rPr lang="tr-TR" dirty="0" smtClean="0"/>
              <a:t>Atfetme süreci ile tanık olduğumuz bir durum ya da karşılaştığımız davranışlar karşısında onları açıklayacak atfetmelerde bulunuruz. İçsel atfetmeler davranışın nedenlerini içsel yani kişilik özelliği ile ilişkilendirir. Dışsal atfetmelerde ise davranış durumsal etkenlerle ilişkilendirilir.</a:t>
            </a:r>
          </a:p>
          <a:p>
            <a:r>
              <a:rPr lang="tr-TR" dirty="0" smtClean="0"/>
              <a:t>Temel atfetme hatası başkalarının yaptığı bir hatayı açıklarken dışsal değil içsel atfetmeleri kullanma eğilimi anlamına gelmektedir. Bu sıklıkla kendimiz için de ortaya çıkar. Yaptığımız bir davranış olumlu sonuç verdiğinde bunu kişilik özelliklerimize, olumsuz sonuç verdiğinde ise dışsal atfetmelere bağlarız.</a:t>
            </a:r>
            <a:endParaRPr lang="tr-TR" dirty="0"/>
          </a:p>
        </p:txBody>
      </p:sp>
    </p:spTree>
    <p:extLst>
      <p:ext uri="{BB962C8B-B14F-4D97-AF65-F5344CB8AC3E}">
        <p14:creationId xmlns:p14="http://schemas.microsoft.com/office/powerpoint/2010/main" val="3985515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İzlenim ve yorum</a:t>
            </a:r>
            <a:endParaRPr lang="tr-TR" dirty="0"/>
          </a:p>
        </p:txBody>
      </p:sp>
      <p:sp>
        <p:nvSpPr>
          <p:cNvPr id="3" name="İçerik Yer Tutucusu 2"/>
          <p:cNvSpPr>
            <a:spLocks noGrp="1"/>
          </p:cNvSpPr>
          <p:nvPr>
            <p:ph idx="1"/>
          </p:nvPr>
        </p:nvSpPr>
        <p:spPr/>
        <p:txBody>
          <a:bodyPr/>
          <a:lstStyle/>
          <a:p>
            <a:r>
              <a:rPr lang="tr-TR" dirty="0" smtClean="0"/>
              <a:t>Biz insanları algılarken, onların kişiliği, çekiciliği ve öteki özelliklerine ilişkin izlenimler ediniriz. İzlenimler bazen karşıdakinin gerçek kişisel özelliklerine değil koşullara bağlı olarak oluşmaktadır.</a:t>
            </a:r>
          </a:p>
          <a:p>
            <a:r>
              <a:rPr lang="tr-TR" dirty="0" smtClean="0"/>
              <a:t>İlk ve son izlenim bu bağlamda önem taşımaktadır. İlk izlenim insanların tanımadığı bir kişi ile ilgili ilk olarak edindiği intibaların toplamıdır. İlk izlenimde olumlu bir intiba edinmişsek iletişim davranışının da olumlu şekilde ilerlemesi ihtimali yüksektir. Kuşkusuz bu ilk izlenim kişiyi daha iyi tanıyıp onun çeşitli ortamlardaki davranışlarını gözlemleme imkanı olursa değişiklik gösterebilir.</a:t>
            </a:r>
            <a:endParaRPr lang="tr-TR" dirty="0"/>
          </a:p>
        </p:txBody>
      </p:sp>
    </p:spTree>
    <p:extLst>
      <p:ext uri="{BB962C8B-B14F-4D97-AF65-F5344CB8AC3E}">
        <p14:creationId xmlns:p14="http://schemas.microsoft.com/office/powerpoint/2010/main" val="716047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Fiziksel ve çevresel faktörlerin algıya etkisi</a:t>
            </a:r>
            <a:endParaRPr lang="tr-TR" dirty="0"/>
          </a:p>
        </p:txBody>
      </p:sp>
      <p:sp>
        <p:nvSpPr>
          <p:cNvPr id="3" name="İçerik Yer Tutucusu 2"/>
          <p:cNvSpPr>
            <a:spLocks noGrp="1"/>
          </p:cNvSpPr>
          <p:nvPr>
            <p:ph idx="1"/>
          </p:nvPr>
        </p:nvSpPr>
        <p:spPr/>
        <p:txBody>
          <a:bodyPr/>
          <a:lstStyle/>
          <a:p>
            <a:r>
              <a:rPr lang="tr-TR" dirty="0" smtClean="0"/>
              <a:t>İlk izlenim oluşurken fiziksel ve çevresel faktörler etki yaratmaktadır. Bu duruma şemalar da etki etmektedir. Giyim kuşam gibi veya içinde bulunulan ortam gibi pek çok etken ilk izlenim üzerinde etki yaratmaktadır. </a:t>
            </a:r>
          </a:p>
          <a:p>
            <a:r>
              <a:rPr lang="tr-TR" dirty="0" smtClean="0"/>
              <a:t>İnsanların kullandıkları aksesuar ve eşyalar, birlikte oldukları insanların kimler olduğu, saçlarının şekli, gözlük takıp takmadıkları gibi faktörler etki yaratmaktadır.</a:t>
            </a:r>
          </a:p>
          <a:p>
            <a:r>
              <a:rPr lang="tr-TR" dirty="0" smtClean="0"/>
              <a:t>Kuşkusuz ilk izlenim oluştururken o güne kadar edindiğimiz ilk izlenimlerin toplamı yeni ilk izlenim için veri oluşturmaktadır.</a:t>
            </a:r>
            <a:endParaRPr lang="tr-TR" dirty="0"/>
          </a:p>
        </p:txBody>
      </p:sp>
    </p:spTree>
    <p:extLst>
      <p:ext uri="{BB962C8B-B14F-4D97-AF65-F5344CB8AC3E}">
        <p14:creationId xmlns:p14="http://schemas.microsoft.com/office/powerpoint/2010/main" val="1551119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Halo Etkisi</a:t>
            </a:r>
            <a:endParaRPr lang="tr-TR" dirty="0"/>
          </a:p>
        </p:txBody>
      </p:sp>
      <p:sp>
        <p:nvSpPr>
          <p:cNvPr id="3" name="İçerik Yer Tutucusu 2"/>
          <p:cNvSpPr>
            <a:spLocks noGrp="1"/>
          </p:cNvSpPr>
          <p:nvPr>
            <p:ph idx="1"/>
          </p:nvPr>
        </p:nvSpPr>
        <p:spPr/>
        <p:txBody>
          <a:bodyPr/>
          <a:lstStyle/>
          <a:p>
            <a:r>
              <a:rPr lang="tr-TR" dirty="0" smtClean="0"/>
              <a:t>Halo etkisi bir insana yönelik ilk olumlu izlenimin bir sonraki etkileşimleri olumlu görmemizi sağlaması anlamına gelmektedir.</a:t>
            </a:r>
          </a:p>
          <a:p>
            <a:r>
              <a:rPr lang="tr-TR" dirty="0" smtClean="0"/>
              <a:t>Güzel insanların aynı zamanda iyi kalpli, akıllı ve saygılı bireyler gibi algılanması böyle bir etki sonucu oluşmaktadır. Temiz ve şık giyimli bir kişinin aynı zamanda çalışkan ve dürüst bir insan olduğu düşünülebilir.</a:t>
            </a:r>
          </a:p>
          <a:p>
            <a:r>
              <a:rPr lang="tr-TR" dirty="0" smtClean="0"/>
              <a:t>Bu tür bir olumlu izlenim çeşitli hataların göz ardı edilmesine sebep olabilmektedir.</a:t>
            </a:r>
            <a:endParaRPr lang="tr-TR" dirty="0"/>
          </a:p>
        </p:txBody>
      </p:sp>
    </p:spTree>
    <p:extLst>
      <p:ext uri="{BB962C8B-B14F-4D97-AF65-F5344CB8AC3E}">
        <p14:creationId xmlns:p14="http://schemas.microsoft.com/office/powerpoint/2010/main" val="19873064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673</Words>
  <Application>Microsoft Office PowerPoint</Application>
  <PresentationFormat>Geniş ekran</PresentationFormat>
  <Paragraphs>46</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Algı ve iletişim</vt:lpstr>
      <vt:lpstr>Toplumsal Algı</vt:lpstr>
      <vt:lpstr>Bilginin seçimi</vt:lpstr>
      <vt:lpstr>Bilginin düzenlenmesi</vt:lpstr>
      <vt:lpstr>Bilginin yorumlanması</vt:lpstr>
      <vt:lpstr>Başkalarının algılanması</vt:lpstr>
      <vt:lpstr>İzlenim ve yorum</vt:lpstr>
      <vt:lpstr>Fiziksel ve çevresel faktörlerin algıya etkisi</vt:lpstr>
      <vt:lpstr>Halo Etkisi</vt:lpstr>
      <vt:lpstr>Horn Etkisi</vt:lpstr>
      <vt:lpstr>Algı kültür kişilik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Algı ve iletişim</dc:title>
  <dc:creator>Asli.Yagmurlu</dc:creator>
  <cp:lastModifiedBy>Asli.Yagmurlu</cp:lastModifiedBy>
  <cp:revision>9</cp:revision>
  <dcterms:created xsi:type="dcterms:W3CDTF">2019-09-21T11:39:24Z</dcterms:created>
  <dcterms:modified xsi:type="dcterms:W3CDTF">2019-09-23T09:20:36Z</dcterms:modified>
</cp:coreProperties>
</file>