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80" r:id="rId9"/>
    <p:sldId id="264" r:id="rId10"/>
    <p:sldId id="266" r:id="rId11"/>
    <p:sldId id="281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84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996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82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925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055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75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36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86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548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539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59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8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err="1"/>
              <a:t>Diffusion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31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Stability of Atoms and 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Atoms or ions in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tr-TR" sz="2400" dirty="0" err="1" smtClean="0"/>
              <a:t>actual</a:t>
            </a:r>
            <a:r>
              <a:rPr lang="tr-TR" sz="2400" dirty="0" smtClean="0"/>
              <a:t> </a:t>
            </a:r>
            <a:r>
              <a:rPr lang="en-US" sz="2400" dirty="0" smtClean="0"/>
              <a:t>positions </a:t>
            </a:r>
            <a:r>
              <a:rPr lang="en-US" sz="2400" dirty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crystal </a:t>
            </a:r>
            <a:r>
              <a:rPr lang="en-US" sz="2400" dirty="0"/>
              <a:t>structures are not </a:t>
            </a:r>
            <a:r>
              <a:rPr lang="tr-TR" sz="2400" dirty="0" smtClean="0"/>
              <a:t>at rest. </a:t>
            </a:r>
            <a:endParaRPr lang="en-US" sz="2400" dirty="0"/>
          </a:p>
          <a:p>
            <a:r>
              <a:rPr lang="en-US" sz="2400" dirty="0"/>
              <a:t>Instead, atoms or ions will have thermal </a:t>
            </a:r>
            <a:r>
              <a:rPr lang="en-US" sz="2400" dirty="0" err="1" smtClean="0"/>
              <a:t>energ</a:t>
            </a:r>
            <a:r>
              <a:rPr lang="tr-TR" sz="2400" dirty="0" err="1" smtClean="0"/>
              <a:t>ies</a:t>
            </a:r>
            <a:r>
              <a:rPr lang="en-US" sz="2400" dirty="0" smtClean="0"/>
              <a:t> </a:t>
            </a:r>
            <a:r>
              <a:rPr lang="en-US" sz="2400" dirty="0"/>
              <a:t>and will move.</a:t>
            </a:r>
          </a:p>
          <a:p>
            <a:r>
              <a:rPr lang="en-US" sz="2400" dirty="0"/>
              <a:t>For example, an atom can move from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actual</a:t>
            </a:r>
            <a:r>
              <a:rPr lang="en-US" sz="2400" dirty="0" smtClean="0"/>
              <a:t> </a:t>
            </a:r>
            <a:r>
              <a:rPr lang="en-US" sz="2400" dirty="0"/>
              <a:t>crystal structure to fill a space close to it.</a:t>
            </a:r>
          </a:p>
          <a:p>
            <a:r>
              <a:rPr lang="en-US" sz="2400" dirty="0"/>
              <a:t>An atom can pass from one </a:t>
            </a:r>
            <a:r>
              <a:rPr lang="tr-TR" sz="2400" dirty="0" smtClean="0"/>
              <a:t>interstitial</a:t>
            </a:r>
            <a:r>
              <a:rPr lang="en-US" sz="2400" dirty="0" smtClean="0"/>
              <a:t> </a:t>
            </a:r>
            <a:r>
              <a:rPr lang="en-US" sz="2400" dirty="0"/>
              <a:t>site to another at the same time.</a:t>
            </a:r>
          </a:p>
          <a:p>
            <a:r>
              <a:rPr lang="en-US" sz="2400" dirty="0"/>
              <a:t>Atoms or ions can cross a grain </a:t>
            </a:r>
            <a:r>
              <a:rPr lang="en-US" sz="2400" dirty="0" smtClean="0"/>
              <a:t>boundary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ability of atoms and ions to </a:t>
            </a:r>
            <a:r>
              <a:rPr lang="tr-TR" sz="2400" dirty="0" err="1" smtClean="0"/>
              <a:t>move</a:t>
            </a:r>
            <a:r>
              <a:rPr lang="en-US" sz="2400" dirty="0" smtClean="0"/>
              <a:t> </a:t>
            </a:r>
            <a:r>
              <a:rPr lang="tr-TR" sz="2400" dirty="0" err="1" smtClean="0"/>
              <a:t>rises</a:t>
            </a:r>
            <a:r>
              <a:rPr lang="en-US" sz="2400" dirty="0" smtClean="0"/>
              <a:t> </a:t>
            </a:r>
            <a:r>
              <a:rPr lang="en-US" sz="2400" dirty="0"/>
              <a:t>as the temperature or thermal energy that atoms and ions possess increases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en-US" sz="2400" dirty="0" smtClean="0"/>
              <a:t>diffusion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can</a:t>
            </a:r>
            <a:r>
              <a:rPr lang="en-US" sz="2400" dirty="0" smtClean="0"/>
              <a:t> </a:t>
            </a:r>
            <a:r>
              <a:rPr lang="en-US" sz="2400" dirty="0"/>
              <a:t>be </a:t>
            </a:r>
            <a:r>
              <a:rPr lang="tr-TR" sz="2400" dirty="0" err="1" smtClean="0"/>
              <a:t>exlained</a:t>
            </a:r>
            <a:r>
              <a:rPr lang="en-US" sz="2400" dirty="0" smtClean="0"/>
              <a:t> </a:t>
            </a:r>
            <a:r>
              <a:rPr lang="en-US" sz="2400" dirty="0"/>
              <a:t>with the </a:t>
            </a:r>
            <a:r>
              <a:rPr lang="tr-TR" sz="2400" dirty="0" err="1" smtClean="0"/>
              <a:t>help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diffusion </a:t>
            </a:r>
            <a:r>
              <a:rPr lang="en-US" sz="2400" dirty="0"/>
              <a:t>couple, </a:t>
            </a:r>
            <a:r>
              <a:rPr lang="tr-TR" sz="2400" dirty="0" err="1" smtClean="0"/>
              <a:t>that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tr-TR" sz="2400" dirty="0" err="1" smtClean="0"/>
              <a:t>created</a:t>
            </a:r>
            <a:r>
              <a:rPr lang="en-US" sz="2400" dirty="0" smtClean="0"/>
              <a:t> </a:t>
            </a:r>
            <a:r>
              <a:rPr lang="en-US" sz="2400" dirty="0"/>
              <a:t>by joining </a:t>
            </a:r>
            <a:r>
              <a:rPr lang="tr-TR" sz="2400" dirty="0" err="1" smtClean="0"/>
              <a:t>pieces</a:t>
            </a:r>
            <a:r>
              <a:rPr lang="en-US" sz="2400" dirty="0" smtClean="0"/>
              <a:t> </a:t>
            </a:r>
            <a:r>
              <a:rPr lang="en-US" sz="2400" dirty="0"/>
              <a:t>of two different metals </a:t>
            </a:r>
            <a:r>
              <a:rPr lang="en-US" sz="2400" dirty="0" smtClean="0"/>
              <a:t>together</a:t>
            </a:r>
            <a:r>
              <a:rPr lang="tr-TR" sz="2400" dirty="0"/>
              <a:t>.</a:t>
            </a:r>
            <a:endParaRPr lang="tr-TR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084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Mechanisms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Diffusion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35472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This pair is heated for a long time at a high temperature </a:t>
            </a:r>
            <a:r>
              <a:rPr lang="tr-TR" sz="2400" dirty="0" smtClean="0"/>
              <a:t>a</a:t>
            </a:r>
            <a:r>
              <a:rPr lang="en-US" sz="2400" dirty="0" err="1" smtClean="0"/>
              <a:t>nd</a:t>
            </a:r>
            <a:r>
              <a:rPr lang="en-US" sz="2400" dirty="0" smtClean="0"/>
              <a:t> </a:t>
            </a:r>
            <a:r>
              <a:rPr lang="tr-TR" sz="2400" dirty="0" err="1" smtClean="0"/>
              <a:t>then</a:t>
            </a:r>
            <a:r>
              <a:rPr lang="tr-TR" sz="2400" dirty="0" smtClean="0"/>
              <a:t> </a:t>
            </a:r>
            <a:r>
              <a:rPr lang="en-US" sz="2400" dirty="0" smtClean="0"/>
              <a:t>cooled </a:t>
            </a:r>
            <a:r>
              <a:rPr lang="en-US" sz="2400" dirty="0"/>
              <a:t>to room temperature.</a:t>
            </a:r>
          </a:p>
          <a:p>
            <a:r>
              <a:rPr lang="en-US" sz="2400" dirty="0"/>
              <a:t>Chemical analysis </a:t>
            </a:r>
            <a:r>
              <a:rPr lang="en-US" sz="2400" dirty="0" smtClean="0"/>
              <a:t> </a:t>
            </a:r>
            <a:r>
              <a:rPr lang="tr-TR" sz="2400" dirty="0" err="1" smtClean="0"/>
              <a:t>brings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light</a:t>
            </a:r>
            <a:r>
              <a:rPr lang="tr-TR" sz="2400" dirty="0" smtClean="0"/>
              <a:t> </a:t>
            </a:r>
            <a:r>
              <a:rPr lang="en-US" sz="2400" dirty="0" smtClean="0"/>
              <a:t>that </a:t>
            </a:r>
            <a:r>
              <a:rPr lang="en-US" sz="2400" dirty="0"/>
              <a:t>pure copper and nickel are separated by an alloyed region.</a:t>
            </a:r>
          </a:p>
          <a:p>
            <a:r>
              <a:rPr lang="en-US" sz="2400" dirty="0"/>
              <a:t>The concentration of both metals varies depending on the </a:t>
            </a:r>
            <a:r>
              <a:rPr lang="en-US" sz="2400" dirty="0" smtClean="0"/>
              <a:t>position</a:t>
            </a:r>
            <a:r>
              <a:rPr lang="tr-TR" sz="2400" dirty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both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This result indicates that the copper atoms migrate into </a:t>
            </a:r>
            <a:r>
              <a:rPr lang="en-US" sz="2400" dirty="0" smtClean="0"/>
              <a:t>nickel </a:t>
            </a:r>
            <a:r>
              <a:rPr lang="en-US" sz="2400" dirty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nickel </a:t>
            </a:r>
            <a:r>
              <a:rPr lang="tr-TR" sz="2400" dirty="0" err="1" smtClean="0"/>
              <a:t>atoms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dispersed into the copper.</a:t>
            </a:r>
          </a:p>
          <a:p>
            <a:r>
              <a:rPr lang="en-US" sz="2400" dirty="0"/>
              <a:t>The process </a:t>
            </a:r>
            <a:r>
              <a:rPr lang="tr-TR" sz="2400" dirty="0" smtClean="0"/>
              <a:t>at</a:t>
            </a:r>
            <a:r>
              <a:rPr lang="en-US" sz="2400" dirty="0" smtClean="0"/>
              <a:t> </a:t>
            </a:r>
            <a:r>
              <a:rPr lang="en-US" sz="2400" dirty="0"/>
              <a:t>which atoms of a metal diffuse into another metal is called </a:t>
            </a:r>
            <a:r>
              <a:rPr lang="en-US" sz="2400" dirty="0" err="1" smtClean="0"/>
              <a:t>interdiffusion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high-low concentration regions have a net transport of atoms.</a:t>
            </a:r>
          </a:p>
          <a:p>
            <a:r>
              <a:rPr lang="en-US" sz="2400" dirty="0"/>
              <a:t>In </a:t>
            </a:r>
            <a:r>
              <a:rPr lang="en-US" sz="2400" dirty="0" smtClean="0"/>
              <a:t>void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en-US" sz="2400" dirty="0" smtClean="0"/>
              <a:t>containing </a:t>
            </a:r>
            <a:r>
              <a:rPr lang="en-US" sz="2400" dirty="0"/>
              <a:t>materials, atoms move or skip from one </a:t>
            </a:r>
            <a:r>
              <a:rPr lang="tr-TR" sz="2400" dirty="0" err="1" smtClean="0"/>
              <a:t>lattice</a:t>
            </a:r>
            <a:r>
              <a:rPr lang="en-US" sz="2400" dirty="0" smtClean="0"/>
              <a:t> </a:t>
            </a:r>
            <a:r>
              <a:rPr lang="en-US" sz="2400" dirty="0"/>
              <a:t>position to another.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5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Mechanisms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Diffusion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2177764" y="6068291"/>
            <a:ext cx="7079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1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tr-TR" dirty="0" err="1" smtClean="0"/>
              <a:t>Nickel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</a:t>
            </a:r>
            <a:r>
              <a:rPr lang="en-US" dirty="0" err="1" smtClean="0"/>
              <a:t>opper</a:t>
            </a:r>
            <a:r>
              <a:rPr lang="en-US" dirty="0" smtClean="0"/>
              <a:t> </a:t>
            </a:r>
            <a:r>
              <a:rPr lang="en-US" dirty="0"/>
              <a:t>diffusion </a:t>
            </a:r>
            <a:r>
              <a:rPr lang="tr-TR" dirty="0" err="1" smtClean="0"/>
              <a:t>pair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en-US" dirty="0" smtClean="0"/>
              <a:t> </a:t>
            </a:r>
            <a:r>
              <a:rPr lang="en-US" dirty="0"/>
              <a:t>after </a:t>
            </a:r>
            <a:r>
              <a:rPr lang="tr-TR" dirty="0" smtClean="0"/>
              <a:t>he</a:t>
            </a:r>
            <a:r>
              <a:rPr lang="en-US" dirty="0" smtClean="0"/>
              <a:t>at </a:t>
            </a:r>
            <a:r>
              <a:rPr lang="en-US" dirty="0"/>
              <a:t>treatment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20" y="1605365"/>
            <a:ext cx="8506831" cy="453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87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Mechanisms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Diffusion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4223197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There is a net </a:t>
            </a:r>
            <a:r>
              <a:rPr lang="en-US" sz="2400" dirty="0" smtClean="0"/>
              <a:t>atom</a:t>
            </a:r>
            <a:r>
              <a:rPr lang="tr-TR" sz="2400" dirty="0" smtClean="0"/>
              <a:t> </a:t>
            </a:r>
            <a:r>
              <a:rPr lang="tr-TR" sz="2400" dirty="0" err="1" smtClean="0"/>
              <a:t>motion</a:t>
            </a:r>
            <a:r>
              <a:rPr lang="en-US" sz="2400" dirty="0" smtClean="0"/>
              <a:t> </a:t>
            </a:r>
            <a:r>
              <a:rPr lang="en-US" sz="2400" dirty="0"/>
              <a:t>from </a:t>
            </a:r>
            <a:r>
              <a:rPr lang="en-US" sz="2400" dirty="0" smtClean="0"/>
              <a:t>high </a:t>
            </a:r>
            <a:r>
              <a:rPr lang="tr-TR" sz="2400" dirty="0" err="1" smtClean="0"/>
              <a:t>concentration</a:t>
            </a:r>
            <a:r>
              <a:rPr lang="tr-TR" sz="2400" dirty="0" smtClean="0"/>
              <a:t> </a:t>
            </a:r>
            <a:r>
              <a:rPr lang="en-US" sz="2400" dirty="0" smtClean="0"/>
              <a:t>to low</a:t>
            </a:r>
            <a:r>
              <a:rPr lang="tr-TR" sz="2400" dirty="0" smtClean="0"/>
              <a:t> </a:t>
            </a:r>
            <a:r>
              <a:rPr lang="en-US" sz="2400" dirty="0" smtClean="0"/>
              <a:t>concentration regions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alloy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There </a:t>
            </a:r>
            <a:r>
              <a:rPr lang="en-US" sz="2400" dirty="0"/>
              <a:t>are two </a:t>
            </a:r>
            <a:r>
              <a:rPr lang="tr-TR" sz="2400" dirty="0" err="1" smtClean="0"/>
              <a:t>basic</a:t>
            </a:r>
            <a:r>
              <a:rPr lang="en-US" sz="2400" dirty="0" smtClean="0"/>
              <a:t> </a:t>
            </a:r>
            <a:r>
              <a:rPr lang="en-US" sz="2400" dirty="0"/>
              <a:t>mechanisms </a:t>
            </a:r>
            <a:r>
              <a:rPr lang="en-US" sz="2400" dirty="0" smtClean="0"/>
              <a:t>by</a:t>
            </a:r>
            <a:r>
              <a:rPr lang="tr-TR" sz="2400" dirty="0" smtClean="0"/>
              <a:t> </a:t>
            </a:r>
            <a:r>
              <a:rPr lang="en-US" sz="2400" dirty="0" smtClean="0"/>
              <a:t>which </a:t>
            </a:r>
            <a:r>
              <a:rPr lang="en-US" sz="2400" dirty="0"/>
              <a:t>atoms or ions can </a:t>
            </a:r>
            <a:r>
              <a:rPr lang="tr-TR" sz="2400" dirty="0" err="1" smtClean="0"/>
              <a:t>move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di</a:t>
            </a:r>
            <a:r>
              <a:rPr lang="tr-TR" sz="2400" dirty="0" err="1" smtClean="0"/>
              <a:t>ff</a:t>
            </a:r>
            <a:r>
              <a:rPr lang="en-US" sz="2400" dirty="0" smtClean="0"/>
              <a:t>use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035455" y="5113253"/>
            <a:ext cx="4064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Figure</a:t>
            </a:r>
            <a:r>
              <a:rPr lang="tr-TR" sz="2000" dirty="0" smtClean="0"/>
              <a:t> </a:t>
            </a:r>
            <a:r>
              <a:rPr lang="tr-TR" sz="2000" dirty="0" smtClean="0"/>
              <a:t>2. </a:t>
            </a:r>
            <a:r>
              <a:rPr lang="en-US" sz="2000" dirty="0" smtClean="0"/>
              <a:t>Diffusion </a:t>
            </a:r>
            <a:r>
              <a:rPr lang="tr-TR" sz="2000" dirty="0" err="1" smtClean="0"/>
              <a:t>process</a:t>
            </a:r>
            <a:r>
              <a:rPr lang="tr-TR" sz="2000" dirty="0" smtClean="0"/>
              <a:t> of </a:t>
            </a:r>
            <a:r>
              <a:rPr lang="tr-TR" sz="2000" dirty="0" err="1" smtClean="0"/>
              <a:t>vacancy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en-US" sz="2000" dirty="0" smtClean="0"/>
              <a:t>interstitial </a:t>
            </a:r>
            <a:r>
              <a:rPr lang="tr-TR" sz="2000" dirty="0"/>
              <a:t>a</a:t>
            </a:r>
            <a:r>
              <a:rPr lang="tr-TR" sz="2000" dirty="0" smtClean="0"/>
              <a:t>tom</a:t>
            </a:r>
            <a:endParaRPr lang="tr-TR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266" y="1745469"/>
            <a:ext cx="6177568" cy="48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248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3395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Mechanisms for Diffusion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5960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err="1"/>
              <a:t>Vacancy</a:t>
            </a:r>
            <a:r>
              <a:rPr lang="tr-TR" sz="2400" dirty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diffusion</a:t>
            </a:r>
            <a:r>
              <a:rPr lang="tr-TR" sz="2400" dirty="0" smtClean="0"/>
              <a:t> </a:t>
            </a:r>
            <a:r>
              <a:rPr lang="tr-TR" sz="2400" dirty="0" err="1" smtClean="0"/>
              <a:t>mechanism</a:t>
            </a:r>
            <a:r>
              <a:rPr lang="tr-TR" sz="2400" dirty="0" smtClean="0"/>
              <a:t>: </a:t>
            </a:r>
            <a:endParaRPr lang="tr-TR" sz="2400" dirty="0"/>
          </a:p>
          <a:p>
            <a:r>
              <a:rPr lang="en-US" sz="2400" dirty="0"/>
              <a:t>In </a:t>
            </a:r>
            <a:r>
              <a:rPr lang="en-US" sz="2400" dirty="0" err="1" smtClean="0"/>
              <a:t>diffusi</a:t>
            </a:r>
            <a:r>
              <a:rPr lang="tr-TR" sz="2400" dirty="0" smtClean="0"/>
              <a:t>on</a:t>
            </a:r>
            <a:r>
              <a:rPr lang="en-US" sz="2400" dirty="0" smtClean="0"/>
              <a:t> </a:t>
            </a:r>
            <a:r>
              <a:rPr lang="en-US" sz="2400" dirty="0"/>
              <a:t>involving self-propagation and substitution atoms, an atom is separated from the </a:t>
            </a:r>
            <a:r>
              <a:rPr lang="tr-TR" sz="2400" dirty="0" err="1" smtClean="0"/>
              <a:t>lattice</a:t>
            </a:r>
            <a:r>
              <a:rPr lang="en-US" sz="2400" dirty="0" smtClean="0"/>
              <a:t> </a:t>
            </a:r>
            <a:r>
              <a:rPr lang="en-US" sz="2400" dirty="0"/>
              <a:t>space to fill a near void (thus creating a new void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the original </a:t>
            </a:r>
            <a:r>
              <a:rPr lang="tr-TR" sz="2400" dirty="0" err="1" smtClean="0"/>
              <a:t>lattice</a:t>
            </a:r>
            <a:r>
              <a:rPr lang="en-US" sz="2400" dirty="0" smtClean="0"/>
              <a:t> </a:t>
            </a:r>
            <a:r>
              <a:rPr lang="tr-TR" sz="2400" dirty="0" err="1" smtClean="0"/>
              <a:t>position</a:t>
            </a:r>
            <a:r>
              <a:rPr lang="en-US" sz="2400" dirty="0" smtClean="0"/>
              <a:t>).</a:t>
            </a:r>
            <a:endParaRPr lang="en-US" sz="2400" dirty="0"/>
          </a:p>
          <a:p>
            <a:r>
              <a:rPr lang="tr-TR" sz="2400" dirty="0" err="1" smtClean="0"/>
              <a:t>When</a:t>
            </a:r>
            <a:r>
              <a:rPr lang="en-US" sz="2400" dirty="0" smtClean="0"/>
              <a:t> </a:t>
            </a:r>
            <a:r>
              <a:rPr lang="en-US" sz="2400" dirty="0"/>
              <a:t>the diffusion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en-US" sz="2400" dirty="0" smtClean="0"/>
              <a:t>continues</a:t>
            </a:r>
            <a:r>
              <a:rPr lang="en-US" sz="2400" dirty="0"/>
              <a:t>, there is a countercurrent flow of atoms and </a:t>
            </a:r>
            <a:r>
              <a:rPr lang="en-US" sz="2400" dirty="0" smtClean="0"/>
              <a:t>v</a:t>
            </a:r>
            <a:r>
              <a:rPr lang="tr-TR" sz="2400" dirty="0" err="1" smtClean="0"/>
              <a:t>acancy</a:t>
            </a:r>
            <a:r>
              <a:rPr lang="en-US" sz="2400" dirty="0" smtClean="0"/>
              <a:t>, </a:t>
            </a:r>
            <a:r>
              <a:rPr lang="en-US" sz="2400" dirty="0"/>
              <a:t>called </a:t>
            </a:r>
            <a:r>
              <a:rPr lang="en-US" sz="2400" dirty="0" smtClean="0"/>
              <a:t>v</a:t>
            </a:r>
            <a:r>
              <a:rPr lang="tr-TR" sz="2400" dirty="0" err="1" smtClean="0"/>
              <a:t>acancy</a:t>
            </a:r>
            <a:r>
              <a:rPr lang="en-US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diffusion</a:t>
            </a:r>
            <a:r>
              <a:rPr lang="en-US" sz="2400" dirty="0"/>
              <a:t>.</a:t>
            </a:r>
          </a:p>
          <a:p>
            <a:r>
              <a:rPr lang="en-US" sz="2400" dirty="0"/>
              <a:t>As the temperature increases, the number of </a:t>
            </a:r>
            <a:r>
              <a:rPr lang="tr-TR" sz="2400" dirty="0" err="1" smtClean="0"/>
              <a:t>vacancy</a:t>
            </a:r>
            <a:r>
              <a:rPr lang="en-US" sz="2400" dirty="0" smtClean="0"/>
              <a:t> increases</a:t>
            </a:r>
            <a:r>
              <a:rPr lang="tr-TR" sz="2400" dirty="0" smtClean="0"/>
              <a:t> </a:t>
            </a:r>
            <a:r>
              <a:rPr lang="tr-TR" sz="2400" dirty="0" err="1" smtClean="0"/>
              <a:t>also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When a small </a:t>
            </a:r>
            <a:r>
              <a:rPr lang="tr-TR" sz="2400" dirty="0" err="1" smtClean="0"/>
              <a:t>foreign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interstitial </a:t>
            </a:r>
            <a:r>
              <a:rPr lang="en-US" sz="2400" dirty="0"/>
              <a:t>atom or ion is present in the crystal structure, the atom or ion passes from one </a:t>
            </a:r>
            <a:r>
              <a:rPr lang="tr-TR" sz="2400" dirty="0" smtClean="0"/>
              <a:t>interstitial</a:t>
            </a:r>
            <a:r>
              <a:rPr lang="en-US" sz="2400" dirty="0" smtClean="0"/>
              <a:t> </a:t>
            </a:r>
            <a:r>
              <a:rPr lang="en-US" sz="2400" dirty="0"/>
              <a:t>region to another.</a:t>
            </a:r>
          </a:p>
          <a:p>
            <a:r>
              <a:rPr lang="en-US" sz="2400" dirty="0"/>
              <a:t>There is no </a:t>
            </a:r>
            <a:r>
              <a:rPr lang="tr-TR" sz="2400" dirty="0" err="1" smtClean="0"/>
              <a:t>need</a:t>
            </a:r>
            <a:r>
              <a:rPr lang="en-US" sz="2400" dirty="0" smtClean="0"/>
              <a:t> </a:t>
            </a:r>
            <a:r>
              <a:rPr lang="en-US" sz="2400" dirty="0"/>
              <a:t>for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diffusion</a:t>
            </a:r>
            <a:r>
              <a:rPr lang="en-US" sz="2400" dirty="0" smtClean="0"/>
              <a:t> </a:t>
            </a:r>
            <a:r>
              <a:rPr lang="en-US" sz="2400" dirty="0"/>
              <a:t>mechanism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195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3395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Mechanisms for Diffusion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5960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err="1"/>
              <a:t>Vacancy</a:t>
            </a:r>
            <a:r>
              <a:rPr lang="tr-TR" sz="2400" dirty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diffusion</a:t>
            </a:r>
            <a:r>
              <a:rPr lang="tr-TR" sz="2400" dirty="0" smtClean="0"/>
              <a:t> </a:t>
            </a:r>
            <a:r>
              <a:rPr lang="tr-TR" sz="2400" dirty="0" err="1" smtClean="0"/>
              <a:t>mechanism</a:t>
            </a:r>
            <a:r>
              <a:rPr lang="tr-TR" sz="2400" dirty="0" smtClean="0"/>
              <a:t>: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part, interstitial diffusion is much easier than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diffusion </a:t>
            </a:r>
            <a:r>
              <a:rPr lang="en-US" sz="2400" dirty="0"/>
              <a:t>because there are far more </a:t>
            </a:r>
            <a:r>
              <a:rPr lang="en-US" sz="2400" dirty="0" smtClean="0"/>
              <a:t>interstitial </a:t>
            </a:r>
            <a:r>
              <a:rPr lang="en-US" sz="2400" dirty="0"/>
              <a:t>sites than </a:t>
            </a:r>
            <a:r>
              <a:rPr lang="en-US" sz="2400" dirty="0" smtClean="0"/>
              <a:t>voids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sites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In addition, relatively small interstitial atoms can be propagated more rapidly.</a:t>
            </a:r>
          </a:p>
          <a:p>
            <a:r>
              <a:rPr lang="en-US" sz="2400" dirty="0"/>
              <a:t>For many </a:t>
            </a:r>
            <a:r>
              <a:rPr lang="en-US" sz="2400" dirty="0" smtClean="0"/>
              <a:t>ceramic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tr-TR" sz="2400" dirty="0" err="1" smtClean="0"/>
              <a:t>possessing</a:t>
            </a:r>
            <a:r>
              <a:rPr lang="en-US" sz="2400" dirty="0" smtClean="0"/>
              <a:t> </a:t>
            </a:r>
            <a:r>
              <a:rPr lang="en-US" sz="2400" dirty="0"/>
              <a:t>ionic bonds, the structure can be regarded as close packing of anions with </a:t>
            </a:r>
            <a:r>
              <a:rPr lang="en-US" sz="2400" dirty="0" err="1"/>
              <a:t>cations</a:t>
            </a:r>
            <a:r>
              <a:rPr lang="en-US" sz="2400" dirty="0"/>
              <a:t> in interstitial sites.</a:t>
            </a:r>
          </a:p>
          <a:p>
            <a:r>
              <a:rPr lang="en-US" sz="2400" dirty="0"/>
              <a:t>In </a:t>
            </a:r>
            <a:r>
              <a:rPr lang="en-US" sz="2400" dirty="0" err="1" smtClean="0"/>
              <a:t>th</a:t>
            </a:r>
            <a:r>
              <a:rPr lang="tr-TR" sz="2400" dirty="0" smtClean="0"/>
              <a:t>is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materials, smaller </a:t>
            </a:r>
            <a:r>
              <a:rPr lang="en-US" sz="2400" dirty="0" err="1"/>
              <a:t>cations</a:t>
            </a:r>
            <a:r>
              <a:rPr lang="en-US" sz="2400" dirty="0"/>
              <a:t> </a:t>
            </a:r>
            <a:r>
              <a:rPr lang="tr-TR" sz="2400" dirty="0" err="1" smtClean="0"/>
              <a:t>move</a:t>
            </a:r>
            <a:r>
              <a:rPr lang="en-US" sz="2400" dirty="0" smtClean="0"/>
              <a:t> faster </a:t>
            </a:r>
            <a:r>
              <a:rPr lang="en-US" sz="2400" dirty="0"/>
              <a:t>than larger anions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rate at which </a:t>
            </a:r>
            <a:r>
              <a:rPr lang="en-US" sz="2400" dirty="0" smtClean="0"/>
              <a:t>atoms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en-US" sz="2400" dirty="0" smtClean="0"/>
              <a:t> ions </a:t>
            </a:r>
            <a:r>
              <a:rPr lang="tr-TR" sz="2400" dirty="0" err="1" smtClean="0"/>
              <a:t>move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diffuse </a:t>
            </a:r>
            <a:r>
              <a:rPr lang="tr-TR" sz="2400" dirty="0" err="1" smtClean="0"/>
              <a:t>within</a:t>
            </a:r>
            <a:r>
              <a:rPr lang="en-US" sz="2400" dirty="0" smtClean="0"/>
              <a:t> </a:t>
            </a:r>
            <a:r>
              <a:rPr lang="en-US" sz="2400" dirty="0"/>
              <a:t>a material can be measured by the flux (J ). 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52020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Rate of Diffusion (Fick’s First Law</a:t>
            </a:r>
            <a:r>
              <a:rPr lang="en-US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tr-TR" sz="2400" dirty="0" err="1" smtClean="0"/>
              <a:t>diffusion</a:t>
            </a:r>
            <a:r>
              <a:rPr lang="tr-TR" sz="2400" dirty="0" smtClean="0"/>
              <a:t> </a:t>
            </a:r>
            <a:r>
              <a:rPr lang="en-US" sz="2400" dirty="0" smtClean="0"/>
              <a:t>flux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tr-TR" sz="2400" dirty="0" smtClean="0"/>
              <a:t>be </a:t>
            </a:r>
            <a:r>
              <a:rPr lang="en-US" sz="2400" dirty="0" smtClean="0"/>
              <a:t>defined </a:t>
            </a:r>
            <a:r>
              <a:rPr lang="en-US" sz="2400" dirty="0"/>
              <a:t>as the number of atoms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tr-TR" sz="2400" dirty="0" smtClean="0"/>
              <a:t> </a:t>
            </a:r>
            <a:r>
              <a:rPr lang="en-US" sz="2400" dirty="0" smtClean="0"/>
              <a:t>passing </a:t>
            </a:r>
            <a:r>
              <a:rPr lang="en-US" sz="2400" dirty="0"/>
              <a:t>through a plane of unit area per </a:t>
            </a:r>
            <a:r>
              <a:rPr lang="en-US" sz="2400" dirty="0" smtClean="0"/>
              <a:t>unit</a:t>
            </a:r>
            <a:r>
              <a:rPr lang="tr-TR" sz="2400" dirty="0" smtClean="0"/>
              <a:t> </a:t>
            </a:r>
            <a:r>
              <a:rPr lang="en-US" sz="2400" dirty="0" smtClean="0"/>
              <a:t>time. </a:t>
            </a:r>
            <a:endParaRPr lang="tr-TR" sz="2400" dirty="0" smtClean="0"/>
          </a:p>
          <a:p>
            <a:r>
              <a:rPr lang="en-US" sz="2400" dirty="0" smtClean="0"/>
              <a:t>Fick’s </a:t>
            </a:r>
            <a:r>
              <a:rPr lang="en-US" sz="2400" dirty="0"/>
              <a:t>first law </a:t>
            </a:r>
            <a:r>
              <a:rPr lang="tr-TR" sz="2400" dirty="0" smtClean="0"/>
              <a:t>is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explain </a:t>
            </a:r>
            <a:r>
              <a:rPr lang="en-US" sz="2400" dirty="0"/>
              <a:t>the net flux of </a:t>
            </a:r>
            <a:r>
              <a:rPr lang="en-US" sz="2400" dirty="0" smtClean="0"/>
              <a:t>atoms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en-US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                                                    J = -D(dc/dx)</a:t>
            </a:r>
          </a:p>
          <a:p>
            <a:r>
              <a:rPr lang="tr-TR" sz="2400" dirty="0" err="1" smtClean="0"/>
              <a:t>Where</a:t>
            </a:r>
            <a:r>
              <a:rPr lang="tr-TR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-J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flux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-D = </a:t>
            </a:r>
            <a:r>
              <a:rPr lang="en-US" sz="2400" dirty="0"/>
              <a:t>the di</a:t>
            </a:r>
            <a:r>
              <a:rPr lang="tr-TR" sz="2400" dirty="0" err="1"/>
              <a:t>ff</a:t>
            </a:r>
            <a:r>
              <a:rPr lang="en-US" sz="2400" dirty="0" err="1"/>
              <a:t>usivity</a:t>
            </a:r>
            <a:r>
              <a:rPr lang="en-US" sz="2400" dirty="0"/>
              <a:t> or di</a:t>
            </a:r>
            <a:r>
              <a:rPr lang="tr-TR" sz="2400" dirty="0" err="1"/>
              <a:t>ff</a:t>
            </a:r>
            <a:r>
              <a:rPr lang="en-US" sz="2400" dirty="0" err="1"/>
              <a:t>usion</a:t>
            </a:r>
            <a:r>
              <a:rPr lang="en-US" sz="2400" dirty="0"/>
              <a:t> </a:t>
            </a:r>
            <a:r>
              <a:rPr lang="en-US" sz="2400" dirty="0" err="1"/>
              <a:t>coe</a:t>
            </a:r>
            <a:r>
              <a:rPr lang="tr-TR" sz="2400" dirty="0" err="1"/>
              <a:t>ffi</a:t>
            </a:r>
            <a:r>
              <a:rPr lang="en-US" sz="2400" dirty="0" err="1"/>
              <a:t>cient</a:t>
            </a:r>
            <a:r>
              <a:rPr lang="en-US" sz="2400" dirty="0"/>
              <a:t> </a:t>
            </a:r>
            <a:r>
              <a:rPr lang="tr-TR" sz="2400" dirty="0"/>
              <a:t>(</a:t>
            </a:r>
            <a:r>
              <a:rPr lang="en-US" sz="2400" dirty="0"/>
              <a:t>cm</a:t>
            </a:r>
            <a:r>
              <a:rPr lang="en-US" sz="2400" baseline="30000" dirty="0"/>
              <a:t>2</a:t>
            </a:r>
            <a:r>
              <a:rPr lang="tr-TR" sz="2400" dirty="0"/>
              <a:t>/s</a:t>
            </a:r>
            <a:r>
              <a:rPr lang="tr-TR" sz="2400" dirty="0" smtClean="0"/>
              <a:t>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-dc/dx = </a:t>
            </a:r>
            <a:r>
              <a:rPr lang="en-US" sz="2400" dirty="0" smtClean="0"/>
              <a:t>the </a:t>
            </a:r>
            <a:r>
              <a:rPr lang="en-US" sz="2400" dirty="0"/>
              <a:t>concentration gradient (atoms/cm3.cm)</a:t>
            </a:r>
            <a:endParaRPr lang="tr-TR" sz="2400" dirty="0" smtClean="0"/>
          </a:p>
          <a:p>
            <a:r>
              <a:rPr lang="en-US" sz="2400" dirty="0" smtClean="0"/>
              <a:t>Several </a:t>
            </a:r>
            <a:r>
              <a:rPr lang="en-US" sz="2400" dirty="0"/>
              <a:t>factors </a:t>
            </a:r>
            <a:r>
              <a:rPr lang="tr-TR" sz="2400" dirty="0" err="1" smtClean="0"/>
              <a:t>will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</a:t>
            </a:r>
            <a:r>
              <a:rPr lang="en-US" sz="2400" dirty="0" smtClean="0"/>
              <a:t> </a:t>
            </a:r>
            <a:r>
              <a:rPr lang="en-US" sz="2400" dirty="0"/>
              <a:t>the flux of atoms during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</a:t>
            </a:r>
            <a:r>
              <a:rPr lang="tr-TR" sz="2400" dirty="0" err="1" smtClean="0"/>
              <a:t>ff</a:t>
            </a:r>
            <a:r>
              <a:rPr lang="en-US" sz="2400" dirty="0" err="1" smtClean="0"/>
              <a:t>usion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745" y="0"/>
            <a:ext cx="1995067" cy="174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7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199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Rate of Diffusion (Fick’s First Law)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4249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Concentration Gradient </a:t>
            </a:r>
            <a:r>
              <a:rPr lang="tr-TR" sz="2400" dirty="0" smtClean="0"/>
              <a:t>:</a:t>
            </a:r>
          </a:p>
          <a:p>
            <a:r>
              <a:rPr lang="en-US" sz="2400" dirty="0"/>
              <a:t>The concentration gradient </a:t>
            </a:r>
            <a:r>
              <a:rPr lang="tr-TR" sz="2400" dirty="0" smtClean="0"/>
              <a:t>(dc/dx) </a:t>
            </a:r>
            <a:r>
              <a:rPr lang="tr-TR" sz="2400" dirty="0" err="1" smtClean="0"/>
              <a:t>illustrates</a:t>
            </a:r>
            <a:r>
              <a:rPr lang="en-US" sz="2400" dirty="0" smtClean="0"/>
              <a:t> </a:t>
            </a:r>
            <a:r>
              <a:rPr lang="en-US" sz="2400" dirty="0"/>
              <a:t>how the composition of the substance changes with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diffusion</a:t>
            </a:r>
            <a:r>
              <a:rPr lang="tr-TR" sz="2400" dirty="0" smtClean="0"/>
              <a:t> </a:t>
            </a:r>
            <a:r>
              <a:rPr lang="en-US" sz="2400" dirty="0" smtClean="0"/>
              <a:t>distance</a:t>
            </a:r>
            <a:endParaRPr lang="en-US" sz="2400" dirty="0"/>
          </a:p>
          <a:p>
            <a:r>
              <a:rPr lang="en-US" sz="2400" dirty="0"/>
              <a:t>The concentration gradient </a:t>
            </a:r>
            <a:r>
              <a:rPr lang="tr-TR" sz="2400" dirty="0" smtClean="0"/>
              <a:t>(dc/dx) </a:t>
            </a:r>
            <a:r>
              <a:rPr lang="en-US" sz="2400" dirty="0" smtClean="0"/>
              <a:t>can </a:t>
            </a:r>
            <a:r>
              <a:rPr lang="en-US" sz="2400" dirty="0"/>
              <a:t>be established when two materials of different composition are in contact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when </a:t>
            </a:r>
            <a:r>
              <a:rPr lang="en-US" sz="2400" dirty="0"/>
              <a:t>unstable structures are produced in a material being </a:t>
            </a:r>
            <a:r>
              <a:rPr lang="en-US" sz="2400" dirty="0" smtClean="0"/>
              <a:t>treated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</a:t>
            </a:r>
            <a:r>
              <a:rPr lang="en-US" sz="2400" dirty="0" err="1" smtClean="0"/>
              <a:t>fl</a:t>
            </a:r>
            <a:r>
              <a:rPr lang="tr-TR" sz="2400" dirty="0" err="1" smtClean="0"/>
              <a:t>ux</a:t>
            </a:r>
            <a:r>
              <a:rPr lang="tr-TR" sz="2400" dirty="0" smtClean="0"/>
              <a:t> (J)</a:t>
            </a:r>
            <a:r>
              <a:rPr lang="en-US" sz="2400" dirty="0" smtClean="0"/>
              <a:t> </a:t>
            </a:r>
            <a:r>
              <a:rPr lang="en-US" sz="2400" dirty="0"/>
              <a:t>at a certain temperature is fixed only if the concentration gradient is constant.</a:t>
            </a:r>
          </a:p>
          <a:p>
            <a:r>
              <a:rPr lang="en-US" sz="2400" dirty="0"/>
              <a:t>However, in many practical situations, these </a:t>
            </a:r>
            <a:r>
              <a:rPr lang="en-US" sz="2400" dirty="0" smtClean="0"/>
              <a:t>co</a:t>
            </a:r>
            <a:r>
              <a:rPr lang="tr-TR" sz="2400" dirty="0" err="1" smtClean="0"/>
              <a:t>mpositions</a:t>
            </a:r>
            <a:r>
              <a:rPr lang="en-US" sz="2400" dirty="0" smtClean="0"/>
              <a:t> </a:t>
            </a:r>
            <a:r>
              <a:rPr lang="en-US" sz="2400" dirty="0"/>
              <a:t>change as the atoms redistribute, and so the flux changes.</a:t>
            </a:r>
          </a:p>
          <a:p>
            <a:r>
              <a:rPr lang="en-US" sz="2400" dirty="0"/>
              <a:t>In general, we find that the </a:t>
            </a:r>
            <a:r>
              <a:rPr lang="en-US" sz="2400" dirty="0" err="1" smtClean="0"/>
              <a:t>fl</a:t>
            </a:r>
            <a:r>
              <a:rPr lang="tr-TR" sz="2400" dirty="0" err="1" smtClean="0"/>
              <a:t>ux</a:t>
            </a:r>
            <a:r>
              <a:rPr lang="en-US" sz="2400" dirty="0" smtClean="0"/>
              <a:t> </a:t>
            </a:r>
            <a:r>
              <a:rPr lang="en-US" sz="2400" dirty="0"/>
              <a:t>is initially high and gradually decreases when the concentration gradient is reduced by diffusion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37757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861</Words>
  <Application>Microsoft Office PowerPoint</Application>
  <PresentationFormat>Özel</PresentationFormat>
  <Paragraphs>61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Office Teması</vt:lpstr>
      <vt:lpstr>1_Office Teması</vt:lpstr>
      <vt:lpstr>EME 201 Materials Science</vt:lpstr>
      <vt:lpstr>Stability of Atoms and Ions</vt:lpstr>
      <vt:lpstr>Mechanisms for Diffusion</vt:lpstr>
      <vt:lpstr>Mechanisms for Diffusion</vt:lpstr>
      <vt:lpstr>Mechanisms for Diffusion</vt:lpstr>
      <vt:lpstr>Mechanisms for Diffusion</vt:lpstr>
      <vt:lpstr>Mechanisms for Diffusion</vt:lpstr>
      <vt:lpstr>Rate of Diffusion (Fick’s First Law)</vt:lpstr>
      <vt:lpstr>Rate of Diffusion (Fick’s First Law)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147</cp:revision>
  <dcterms:created xsi:type="dcterms:W3CDTF">2016-07-27T06:35:54Z</dcterms:created>
  <dcterms:modified xsi:type="dcterms:W3CDTF">2018-02-27T14:19:31Z</dcterms:modified>
</cp:coreProperties>
</file>