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5794-1FC8-491B-BA5F-2DDD76CFC71C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4A01-0975-48EF-B532-79398D203F6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Research Methods &amp;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 Design Outline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sz="2800" b="1" i="1"/>
              <a:t>Types of research design</a:t>
            </a:r>
          </a:p>
          <a:p>
            <a:pPr algn="l">
              <a:buFontTx/>
              <a:buChar char="•"/>
            </a:pPr>
            <a:r>
              <a:rPr lang="en-US" sz="2800" b="1" i="1"/>
              <a:t>How to choose a research design</a:t>
            </a:r>
          </a:p>
          <a:p>
            <a:pPr algn="l">
              <a:buFontTx/>
              <a:buChar char="•"/>
            </a:pPr>
            <a:r>
              <a:rPr lang="en-US" sz="2800" b="1"/>
              <a:t>Issues in research design</a:t>
            </a:r>
          </a:p>
        </p:txBody>
      </p:sp>
      <p:pic>
        <p:nvPicPr>
          <p:cNvPr id="78853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22860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b="1"/>
              <a:t>Research context</a:t>
            </a:r>
          </a:p>
          <a:p>
            <a:pPr algn="l">
              <a:buFontTx/>
              <a:buChar char="•"/>
            </a:pPr>
            <a:r>
              <a:rPr lang="en-US" b="1"/>
              <a:t>Nature &amp; size of sample</a:t>
            </a:r>
          </a:p>
          <a:p>
            <a:pPr algn="l">
              <a:buFontTx/>
              <a:buChar char="•"/>
            </a:pPr>
            <a:r>
              <a:rPr lang="en-US" b="1"/>
              <a:t>Data sources</a:t>
            </a:r>
          </a:p>
        </p:txBody>
      </p:sp>
      <p:pic>
        <p:nvPicPr>
          <p:cNvPr id="80901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6934200" cy="35052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sz="2800" b="1"/>
              <a:t>Research Context</a:t>
            </a:r>
          </a:p>
          <a:p>
            <a:pPr lvl="1" algn="l">
              <a:buFontTx/>
              <a:buChar char="•"/>
            </a:pPr>
            <a:r>
              <a:rPr lang="en-US" sz="2400" b="1"/>
              <a:t>One or several organizational contexts</a:t>
            </a:r>
          </a:p>
          <a:p>
            <a:pPr lvl="1" algn="l">
              <a:buFontTx/>
              <a:buChar char="•"/>
            </a:pPr>
            <a:r>
              <a:rPr lang="en-US" sz="2400" b="1"/>
              <a:t>Laboratory vs. field setting– depends on </a:t>
            </a:r>
          </a:p>
          <a:p>
            <a:pPr lvl="2" algn="l">
              <a:buFontTx/>
              <a:buChar char="•"/>
            </a:pPr>
            <a:r>
              <a:rPr lang="en-US" sz="2000" b="1"/>
              <a:t>Goal of establishing nature of phenomenon (or process) that exists in most contexts</a:t>
            </a:r>
          </a:p>
          <a:p>
            <a:pPr lvl="2" algn="l">
              <a:buFontTx/>
              <a:buChar char="•"/>
            </a:pPr>
            <a:r>
              <a:rPr lang="en-US" sz="2000" b="1"/>
              <a:t>Generalizability of results</a:t>
            </a:r>
          </a:p>
          <a:p>
            <a:pPr lvl="2" algn="l">
              <a:buFontTx/>
              <a:buChar char="•"/>
            </a:pPr>
            <a:r>
              <a:rPr lang="en-US" sz="2000" b="1"/>
              <a:t>Control required of extraneous/nuisance variables</a:t>
            </a:r>
          </a:p>
          <a:p>
            <a:pPr lvl="1"/>
            <a:endParaRPr lang="en-US" sz="2400" b="1"/>
          </a:p>
          <a:p>
            <a:pPr lvl="1"/>
            <a:endParaRPr lang="en-US" sz="2400" b="1"/>
          </a:p>
          <a:p>
            <a:pPr algn="l"/>
            <a:endParaRPr lang="en-US" sz="2800" b="1"/>
          </a:p>
        </p:txBody>
      </p:sp>
      <p:pic>
        <p:nvPicPr>
          <p:cNvPr id="8294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467600" cy="3962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b="1"/>
              <a:t>Nature of sample</a:t>
            </a:r>
          </a:p>
          <a:p>
            <a:pPr lvl="1" algn="l">
              <a:buFontTx/>
              <a:buChar char="•"/>
            </a:pPr>
            <a:r>
              <a:rPr lang="en-US" b="1"/>
              <a:t>Random vs. stratified</a:t>
            </a:r>
          </a:p>
          <a:p>
            <a:pPr lvl="1" algn="l">
              <a:buFontTx/>
              <a:buChar char="•"/>
            </a:pPr>
            <a:r>
              <a:rPr lang="en-US" b="1"/>
              <a:t>Convenience sample</a:t>
            </a:r>
          </a:p>
          <a:p>
            <a:pPr lvl="1" algn="l">
              <a:buFontTx/>
              <a:buChar char="•"/>
            </a:pPr>
            <a:r>
              <a:rPr lang="en-US" b="1"/>
              <a:t>Student vs. field based sample</a:t>
            </a:r>
          </a:p>
          <a:p>
            <a:pPr algn="l">
              <a:buFontTx/>
              <a:buChar char="•"/>
            </a:pPr>
            <a:r>
              <a:rPr lang="en-US" b="1"/>
              <a:t>Size of sample determines</a:t>
            </a:r>
          </a:p>
          <a:p>
            <a:pPr lvl="1" algn="l">
              <a:buFontTx/>
              <a:buChar char="•"/>
            </a:pPr>
            <a:r>
              <a:rPr lang="en-US" b="1"/>
              <a:t>Generalizability of results</a:t>
            </a:r>
          </a:p>
          <a:p>
            <a:pPr lvl="1" algn="l">
              <a:buFontTx/>
              <a:buChar char="•"/>
            </a:pPr>
            <a:r>
              <a:rPr lang="en-US" b="1"/>
              <a:t>Ability to detect a true effect</a:t>
            </a:r>
          </a:p>
          <a:p>
            <a:pPr lvl="1"/>
            <a:endParaRPr lang="en-US" b="1"/>
          </a:p>
          <a:p>
            <a:pPr lvl="1"/>
            <a:endParaRPr lang="en-US" b="1"/>
          </a:p>
          <a:p>
            <a:pPr algn="l"/>
            <a:endParaRPr lang="en-US" b="1"/>
          </a:p>
        </p:txBody>
      </p:sp>
      <p:pic>
        <p:nvPicPr>
          <p:cNvPr id="8499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7467600" cy="39624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US" sz="2800" b="1"/>
              <a:t>Data Sources: Self report</a:t>
            </a:r>
          </a:p>
          <a:p>
            <a:pPr lvl="1" algn="l">
              <a:lnSpc>
                <a:spcPct val="80000"/>
              </a:lnSpc>
              <a:buFontTx/>
              <a:buChar char="•"/>
            </a:pPr>
            <a:r>
              <a:rPr lang="en-US" sz="2400" b="1"/>
              <a:t>Common method variance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Similar response format 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Consistency bias of participants 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Unreliability of measures</a:t>
            </a:r>
          </a:p>
          <a:p>
            <a:pPr lvl="1" algn="l">
              <a:lnSpc>
                <a:spcPct val="80000"/>
              </a:lnSpc>
              <a:buFontTx/>
              <a:buChar char="•"/>
            </a:pPr>
            <a:r>
              <a:rPr lang="en-US" sz="2400" b="1"/>
              <a:t>Social desirability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Alternative methods to questionnaire (e.g., interviews, behavioral, archival)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Multiple times of data collection 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Alternative sources (e.g., supervisor, peer)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r>
              <a:rPr lang="en-US" sz="2000" b="1"/>
              <a:t>Measure of individual’s susceptibility to social desirability</a:t>
            </a:r>
          </a:p>
        </p:txBody>
      </p:sp>
      <p:pic>
        <p:nvPicPr>
          <p:cNvPr id="87045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7467600" cy="39624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b="1"/>
              <a:t>Data Sources: Self report</a:t>
            </a: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en-US" b="1"/>
              <a:t>Response shift bias</a:t>
            </a:r>
          </a:p>
          <a:p>
            <a:pPr lvl="2" algn="l">
              <a:lnSpc>
                <a:spcPct val="90000"/>
              </a:lnSpc>
              <a:buFontTx/>
              <a:buChar char="•"/>
            </a:pPr>
            <a:r>
              <a:rPr lang="en-US" b="1"/>
              <a:t>Alpha =real (condition) change</a:t>
            </a:r>
          </a:p>
          <a:p>
            <a:pPr lvl="2" algn="l">
              <a:lnSpc>
                <a:spcPct val="90000"/>
              </a:lnSpc>
              <a:buFontTx/>
              <a:buChar char="•"/>
            </a:pPr>
            <a:r>
              <a:rPr lang="en-US" b="1"/>
              <a:t>Beta = change in frame of reference (change in standards)</a:t>
            </a: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b="1"/>
              <a:t>Cross cultural difference in uses of ends vs. middle of response scale</a:t>
            </a:r>
          </a:p>
          <a:p>
            <a:pPr lvl="2" algn="l">
              <a:lnSpc>
                <a:spcPct val="90000"/>
              </a:lnSpc>
              <a:buFontTx/>
              <a:buChar char="•"/>
            </a:pPr>
            <a:r>
              <a:rPr lang="en-US" b="1"/>
              <a:t>Gamma=change in meaning of construct/variable</a:t>
            </a: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b="1"/>
              <a:t>Cross cultural differences in meaning of term</a:t>
            </a:r>
          </a:p>
        </p:txBody>
      </p:sp>
      <p:pic>
        <p:nvPicPr>
          <p:cNvPr id="89093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Issues in Research Design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81200"/>
            <a:ext cx="7467600" cy="3962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b="1"/>
              <a:t>Data Sources: Alternatives</a:t>
            </a:r>
          </a:p>
          <a:p>
            <a:pPr lvl="1" algn="l">
              <a:buFontTx/>
              <a:buChar char="•"/>
            </a:pPr>
            <a:r>
              <a:rPr lang="en-US" b="1"/>
              <a:t>Co-workers (e.g., subordinates, supervisors, peers)</a:t>
            </a:r>
          </a:p>
          <a:p>
            <a:pPr lvl="1" algn="l">
              <a:buFontTx/>
              <a:buChar char="•"/>
            </a:pPr>
            <a:r>
              <a:rPr lang="en-US" b="1"/>
              <a:t>Archival</a:t>
            </a:r>
          </a:p>
          <a:p>
            <a:pPr lvl="1" algn="l">
              <a:buFontTx/>
              <a:buChar char="•"/>
            </a:pPr>
            <a:r>
              <a:rPr lang="en-US" b="1"/>
              <a:t>Biological</a:t>
            </a:r>
          </a:p>
          <a:p>
            <a:pPr lvl="1" algn="l">
              <a:buFontTx/>
              <a:buChar char="•"/>
            </a:pPr>
            <a:r>
              <a:rPr lang="en-US" b="1"/>
              <a:t>Trace</a:t>
            </a:r>
          </a:p>
          <a:p>
            <a:pPr lvl="1" algn="l">
              <a:buFontTx/>
              <a:buChar char="•"/>
            </a:pPr>
            <a:r>
              <a:rPr lang="en-US" b="1"/>
              <a:t>Objective term</a:t>
            </a:r>
          </a:p>
        </p:txBody>
      </p:sp>
      <p:pic>
        <p:nvPicPr>
          <p:cNvPr id="91141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>Research Methods &amp;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 Design Outline</a:t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 i="1">
                <a:solidFill>
                  <a:schemeClr val="tx1"/>
                </a:solidFill>
              </a:rPr>
              <a:t>RECAP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sz="2800" b="1" i="1"/>
              <a:t>Types of research design</a:t>
            </a:r>
          </a:p>
          <a:p>
            <a:pPr algn="l">
              <a:buFontTx/>
              <a:buChar char="•"/>
            </a:pPr>
            <a:r>
              <a:rPr lang="en-US" sz="2800" b="1" i="1"/>
              <a:t>How to choose a research design</a:t>
            </a:r>
          </a:p>
          <a:p>
            <a:pPr algn="l">
              <a:buFontTx/>
              <a:buChar char="•"/>
            </a:pPr>
            <a:r>
              <a:rPr lang="en-US" sz="2800" b="1" i="1"/>
              <a:t>Issues in research design</a:t>
            </a:r>
          </a:p>
        </p:txBody>
      </p:sp>
      <p:pic>
        <p:nvPicPr>
          <p:cNvPr id="9318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Research Methods &amp;  Design Outline</vt:lpstr>
      <vt:lpstr>Issues in Research Design</vt:lpstr>
      <vt:lpstr>Issues in Research Design</vt:lpstr>
      <vt:lpstr>Issues in Research Design</vt:lpstr>
      <vt:lpstr>Issues in Research Design</vt:lpstr>
      <vt:lpstr>Issues in Research Design</vt:lpstr>
      <vt:lpstr>Issues in Research Design</vt:lpstr>
      <vt:lpstr>Research Methods &amp;  Design Outline 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&amp;  Design Outline</dc:title>
  <dc:creator>Pc Hp</dc:creator>
  <cp:lastModifiedBy>Pc Hp</cp:lastModifiedBy>
  <cp:revision>1</cp:revision>
  <dcterms:created xsi:type="dcterms:W3CDTF">2019-12-30T10:43:40Z</dcterms:created>
  <dcterms:modified xsi:type="dcterms:W3CDTF">2019-12-30T10:44:03Z</dcterms:modified>
</cp:coreProperties>
</file>