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24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5794-1FC8-491B-BA5F-2DDD76CFC71C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B4A01-0975-48EF-B532-79398D203F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5794-1FC8-491B-BA5F-2DDD76CFC71C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B4A01-0975-48EF-B532-79398D203F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5794-1FC8-491B-BA5F-2DDD76CFC71C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B4A01-0975-48EF-B532-79398D203F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5794-1FC8-491B-BA5F-2DDD76CFC71C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B4A01-0975-48EF-B532-79398D203F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5794-1FC8-491B-BA5F-2DDD76CFC71C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B4A01-0975-48EF-B532-79398D203F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5794-1FC8-491B-BA5F-2DDD76CFC71C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B4A01-0975-48EF-B532-79398D203F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5794-1FC8-491B-BA5F-2DDD76CFC71C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B4A01-0975-48EF-B532-79398D203F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5794-1FC8-491B-BA5F-2DDD76CFC71C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B4A01-0975-48EF-B532-79398D203F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5794-1FC8-491B-BA5F-2DDD76CFC71C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B4A01-0975-48EF-B532-79398D203F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5794-1FC8-491B-BA5F-2DDD76CFC71C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B4A01-0975-48EF-B532-79398D203F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5794-1FC8-491B-BA5F-2DDD76CFC71C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B4A01-0975-48EF-B532-79398D203F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E5794-1FC8-491B-BA5F-2DDD76CFC71C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B4A01-0975-48EF-B532-79398D203F6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447800"/>
            <a:ext cx="7772400" cy="1470025"/>
          </a:xfrm>
        </p:spPr>
        <p:txBody>
          <a:bodyPr/>
          <a:lstStyle/>
          <a:p>
            <a:r>
              <a:rPr lang="en-US" b="1">
                <a:solidFill>
                  <a:schemeClr val="tx1"/>
                </a:solidFill>
              </a:rPr>
              <a:t>Research Methods &amp;</a:t>
            </a:r>
            <a:br>
              <a:rPr lang="en-US" b="1">
                <a:solidFill>
                  <a:schemeClr val="tx1"/>
                </a:solidFill>
              </a:rPr>
            </a:br>
            <a:r>
              <a:rPr lang="en-US" b="1">
                <a:solidFill>
                  <a:schemeClr val="tx1"/>
                </a:solidFill>
              </a:rPr>
              <a:t> Design Outline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886200"/>
            <a:ext cx="6400800" cy="1752600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US" sz="2800" b="1" i="1"/>
              <a:t>Types of research design</a:t>
            </a:r>
          </a:p>
          <a:p>
            <a:pPr algn="l">
              <a:buFontTx/>
              <a:buChar char="•"/>
            </a:pPr>
            <a:r>
              <a:rPr lang="en-US" sz="2800" b="1" i="1"/>
              <a:t>How to choose a research design</a:t>
            </a:r>
          </a:p>
          <a:p>
            <a:pPr algn="l">
              <a:buFontTx/>
              <a:buChar char="•"/>
            </a:pPr>
            <a:r>
              <a:rPr lang="en-US" sz="2800" b="1"/>
              <a:t>Issues in research design</a:t>
            </a:r>
          </a:p>
        </p:txBody>
      </p:sp>
      <p:pic>
        <p:nvPicPr>
          <p:cNvPr id="78853" name="Picture 5" descr="redbar_vertical"/>
          <p:cNvPicPr>
            <a:picLocks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609600"/>
            <a:ext cx="533400" cy="62484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447800"/>
            <a:ext cx="7772400" cy="1470025"/>
          </a:xfrm>
        </p:spPr>
        <p:txBody>
          <a:bodyPr/>
          <a:lstStyle/>
          <a:p>
            <a:r>
              <a:rPr lang="en-US" b="1">
                <a:solidFill>
                  <a:schemeClr val="tx1"/>
                </a:solidFill>
              </a:rPr>
              <a:t>Issues in Research Design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352800"/>
            <a:ext cx="6400800" cy="2286000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US" b="1"/>
              <a:t>Research context</a:t>
            </a:r>
          </a:p>
          <a:p>
            <a:pPr algn="l">
              <a:buFontTx/>
              <a:buChar char="•"/>
            </a:pPr>
            <a:r>
              <a:rPr lang="en-US" b="1"/>
              <a:t>Nature &amp; size of sample</a:t>
            </a:r>
          </a:p>
          <a:p>
            <a:pPr algn="l">
              <a:buFontTx/>
              <a:buChar char="•"/>
            </a:pPr>
            <a:r>
              <a:rPr lang="en-US" b="1"/>
              <a:t>Data sources</a:t>
            </a:r>
          </a:p>
        </p:txBody>
      </p:sp>
      <p:pic>
        <p:nvPicPr>
          <p:cNvPr id="80901" name="Picture 5" descr="redbar_vertical"/>
          <p:cNvPicPr>
            <a:picLocks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609600"/>
            <a:ext cx="533400" cy="62484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914400"/>
            <a:ext cx="7772400" cy="1470025"/>
          </a:xfrm>
        </p:spPr>
        <p:txBody>
          <a:bodyPr/>
          <a:lstStyle/>
          <a:p>
            <a:r>
              <a:rPr lang="en-US" b="1">
                <a:solidFill>
                  <a:schemeClr val="tx1"/>
                </a:solidFill>
              </a:rPr>
              <a:t>Issues in Research Design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2286000"/>
            <a:ext cx="6934200" cy="3505200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US" sz="2800" b="1"/>
              <a:t>Research Context</a:t>
            </a:r>
          </a:p>
          <a:p>
            <a:pPr lvl="1" algn="l">
              <a:buFontTx/>
              <a:buChar char="•"/>
            </a:pPr>
            <a:r>
              <a:rPr lang="en-US" sz="2400" b="1"/>
              <a:t>One or several organizational contexts</a:t>
            </a:r>
          </a:p>
          <a:p>
            <a:pPr lvl="1" algn="l">
              <a:buFontTx/>
              <a:buChar char="•"/>
            </a:pPr>
            <a:r>
              <a:rPr lang="en-US" sz="2400" b="1"/>
              <a:t>Laboratory vs. field setting– depends on </a:t>
            </a:r>
          </a:p>
          <a:p>
            <a:pPr lvl="2" algn="l">
              <a:buFontTx/>
              <a:buChar char="•"/>
            </a:pPr>
            <a:r>
              <a:rPr lang="en-US" sz="2000" b="1"/>
              <a:t>Goal of establishing nature of phenomenon (or process) that exists in most contexts</a:t>
            </a:r>
          </a:p>
          <a:p>
            <a:pPr lvl="2" algn="l">
              <a:buFontTx/>
              <a:buChar char="•"/>
            </a:pPr>
            <a:r>
              <a:rPr lang="en-US" sz="2000" b="1"/>
              <a:t>Generalizability of results</a:t>
            </a:r>
          </a:p>
          <a:p>
            <a:pPr lvl="2" algn="l">
              <a:buFontTx/>
              <a:buChar char="•"/>
            </a:pPr>
            <a:r>
              <a:rPr lang="en-US" sz="2000" b="1"/>
              <a:t>Control required of extraneous/nuisance variables</a:t>
            </a:r>
          </a:p>
          <a:p>
            <a:pPr lvl="1"/>
            <a:endParaRPr lang="en-US" sz="2400" b="1"/>
          </a:p>
          <a:p>
            <a:pPr lvl="1"/>
            <a:endParaRPr lang="en-US" sz="2400" b="1"/>
          </a:p>
          <a:p>
            <a:pPr algn="l"/>
            <a:endParaRPr lang="en-US" sz="2800" b="1"/>
          </a:p>
        </p:txBody>
      </p:sp>
      <p:pic>
        <p:nvPicPr>
          <p:cNvPr id="82949" name="Picture 5" descr="redbar_vertical"/>
          <p:cNvPicPr>
            <a:picLocks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609600"/>
            <a:ext cx="533400" cy="62484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914400"/>
            <a:ext cx="7772400" cy="1470025"/>
          </a:xfrm>
        </p:spPr>
        <p:txBody>
          <a:bodyPr/>
          <a:lstStyle/>
          <a:p>
            <a:r>
              <a:rPr lang="en-US" b="1">
                <a:solidFill>
                  <a:schemeClr val="tx1"/>
                </a:solidFill>
              </a:rPr>
              <a:t>Issues in Research Design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2286000"/>
            <a:ext cx="7467600" cy="3962400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US" b="1"/>
              <a:t>Nature of sample</a:t>
            </a:r>
          </a:p>
          <a:p>
            <a:pPr lvl="1" algn="l">
              <a:buFontTx/>
              <a:buChar char="•"/>
            </a:pPr>
            <a:r>
              <a:rPr lang="en-US" b="1"/>
              <a:t>Random vs. stratified</a:t>
            </a:r>
          </a:p>
          <a:p>
            <a:pPr lvl="1" algn="l">
              <a:buFontTx/>
              <a:buChar char="•"/>
            </a:pPr>
            <a:r>
              <a:rPr lang="en-US" b="1"/>
              <a:t>Convenience sample</a:t>
            </a:r>
          </a:p>
          <a:p>
            <a:pPr lvl="1" algn="l">
              <a:buFontTx/>
              <a:buChar char="•"/>
            </a:pPr>
            <a:r>
              <a:rPr lang="en-US" b="1"/>
              <a:t>Student vs. field based sample</a:t>
            </a:r>
          </a:p>
          <a:p>
            <a:pPr algn="l">
              <a:buFontTx/>
              <a:buChar char="•"/>
            </a:pPr>
            <a:r>
              <a:rPr lang="en-US" b="1"/>
              <a:t>Size of sample determines</a:t>
            </a:r>
          </a:p>
          <a:p>
            <a:pPr lvl="1" algn="l">
              <a:buFontTx/>
              <a:buChar char="•"/>
            </a:pPr>
            <a:r>
              <a:rPr lang="en-US" b="1"/>
              <a:t>Generalizability of results</a:t>
            </a:r>
          </a:p>
          <a:p>
            <a:pPr lvl="1" algn="l">
              <a:buFontTx/>
              <a:buChar char="•"/>
            </a:pPr>
            <a:r>
              <a:rPr lang="en-US" b="1"/>
              <a:t>Ability to detect a true effect</a:t>
            </a:r>
          </a:p>
          <a:p>
            <a:pPr lvl="1"/>
            <a:endParaRPr lang="en-US" b="1"/>
          </a:p>
          <a:p>
            <a:pPr lvl="1"/>
            <a:endParaRPr lang="en-US" b="1"/>
          </a:p>
          <a:p>
            <a:pPr algn="l"/>
            <a:endParaRPr lang="en-US" b="1"/>
          </a:p>
        </p:txBody>
      </p:sp>
      <p:pic>
        <p:nvPicPr>
          <p:cNvPr id="84997" name="Picture 5" descr="redbar_vertical"/>
          <p:cNvPicPr>
            <a:picLocks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609600"/>
            <a:ext cx="533400" cy="62484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838200"/>
            <a:ext cx="7772400" cy="1143000"/>
          </a:xfrm>
        </p:spPr>
        <p:txBody>
          <a:bodyPr/>
          <a:lstStyle/>
          <a:p>
            <a:r>
              <a:rPr lang="en-US" b="1">
                <a:solidFill>
                  <a:schemeClr val="tx1"/>
                </a:solidFill>
              </a:rPr>
              <a:t>Issues in Research Design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1981200"/>
            <a:ext cx="7467600" cy="3962400"/>
          </a:xfrm>
        </p:spPr>
        <p:txBody>
          <a:bodyPr/>
          <a:lstStyle/>
          <a:p>
            <a:pPr algn="l">
              <a:lnSpc>
                <a:spcPct val="80000"/>
              </a:lnSpc>
              <a:buFontTx/>
              <a:buChar char="•"/>
            </a:pPr>
            <a:r>
              <a:rPr lang="en-US" sz="2800" b="1"/>
              <a:t>Data Sources: Self report</a:t>
            </a:r>
          </a:p>
          <a:p>
            <a:pPr lvl="1" algn="l">
              <a:lnSpc>
                <a:spcPct val="80000"/>
              </a:lnSpc>
              <a:buFontTx/>
              <a:buChar char="•"/>
            </a:pPr>
            <a:r>
              <a:rPr lang="en-US" sz="2400" b="1"/>
              <a:t>Common method variance</a:t>
            </a:r>
          </a:p>
          <a:p>
            <a:pPr lvl="2" algn="l">
              <a:lnSpc>
                <a:spcPct val="80000"/>
              </a:lnSpc>
              <a:buFontTx/>
              <a:buChar char="•"/>
            </a:pPr>
            <a:r>
              <a:rPr lang="en-US" sz="2000" b="1"/>
              <a:t>Similar response format </a:t>
            </a:r>
          </a:p>
          <a:p>
            <a:pPr lvl="2" algn="l">
              <a:lnSpc>
                <a:spcPct val="80000"/>
              </a:lnSpc>
              <a:buFontTx/>
              <a:buChar char="•"/>
            </a:pPr>
            <a:r>
              <a:rPr lang="en-US" sz="2000" b="1"/>
              <a:t>Consistency bias of participants </a:t>
            </a:r>
          </a:p>
          <a:p>
            <a:pPr lvl="2" algn="l">
              <a:lnSpc>
                <a:spcPct val="80000"/>
              </a:lnSpc>
              <a:buFontTx/>
              <a:buChar char="•"/>
            </a:pPr>
            <a:r>
              <a:rPr lang="en-US" sz="2000" b="1"/>
              <a:t>Unreliability of measures</a:t>
            </a:r>
          </a:p>
          <a:p>
            <a:pPr lvl="1" algn="l">
              <a:lnSpc>
                <a:spcPct val="80000"/>
              </a:lnSpc>
              <a:buFontTx/>
              <a:buChar char="•"/>
            </a:pPr>
            <a:r>
              <a:rPr lang="en-US" sz="2400" b="1"/>
              <a:t>Social desirability</a:t>
            </a:r>
          </a:p>
          <a:p>
            <a:pPr lvl="2" algn="l">
              <a:lnSpc>
                <a:spcPct val="80000"/>
              </a:lnSpc>
              <a:buFontTx/>
              <a:buChar char="•"/>
            </a:pPr>
            <a:r>
              <a:rPr lang="en-US" sz="2000" b="1"/>
              <a:t>Alternative methods to questionnaire (e.g., interviews, behavioral, archival)</a:t>
            </a:r>
          </a:p>
          <a:p>
            <a:pPr lvl="2" algn="l">
              <a:lnSpc>
                <a:spcPct val="80000"/>
              </a:lnSpc>
              <a:buFontTx/>
              <a:buChar char="•"/>
            </a:pPr>
            <a:r>
              <a:rPr lang="en-US" sz="2000" b="1"/>
              <a:t>Multiple times of data collection </a:t>
            </a:r>
          </a:p>
          <a:p>
            <a:pPr lvl="2" algn="l">
              <a:lnSpc>
                <a:spcPct val="80000"/>
              </a:lnSpc>
              <a:buFontTx/>
              <a:buChar char="•"/>
            </a:pPr>
            <a:r>
              <a:rPr lang="en-US" sz="2000" b="1"/>
              <a:t>Alternative sources (e.g., supervisor, peer)</a:t>
            </a:r>
          </a:p>
          <a:p>
            <a:pPr lvl="2" algn="l">
              <a:lnSpc>
                <a:spcPct val="80000"/>
              </a:lnSpc>
              <a:buFontTx/>
              <a:buChar char="•"/>
            </a:pPr>
            <a:r>
              <a:rPr lang="en-US" sz="2000" b="1"/>
              <a:t>Measure of individual’s susceptibility to social desirability</a:t>
            </a:r>
          </a:p>
        </p:txBody>
      </p:sp>
      <p:pic>
        <p:nvPicPr>
          <p:cNvPr id="87045" name="Picture 5" descr="redbar_vertical"/>
          <p:cNvPicPr>
            <a:picLocks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609600"/>
            <a:ext cx="533400" cy="62484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838200"/>
            <a:ext cx="7772400" cy="1143000"/>
          </a:xfrm>
        </p:spPr>
        <p:txBody>
          <a:bodyPr/>
          <a:lstStyle/>
          <a:p>
            <a:r>
              <a:rPr lang="en-US" b="1">
                <a:solidFill>
                  <a:schemeClr val="tx1"/>
                </a:solidFill>
              </a:rPr>
              <a:t>Issues in Research Design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1981200"/>
            <a:ext cx="7467600" cy="3962400"/>
          </a:xfrm>
        </p:spPr>
        <p:txBody>
          <a:bodyPr/>
          <a:lstStyle/>
          <a:p>
            <a:pPr algn="l">
              <a:lnSpc>
                <a:spcPct val="90000"/>
              </a:lnSpc>
              <a:buFontTx/>
              <a:buChar char="•"/>
            </a:pPr>
            <a:r>
              <a:rPr lang="en-US" b="1"/>
              <a:t>Data Sources: Self report</a:t>
            </a:r>
          </a:p>
          <a:p>
            <a:pPr lvl="1" algn="l">
              <a:lnSpc>
                <a:spcPct val="90000"/>
              </a:lnSpc>
              <a:buFontTx/>
              <a:buChar char="•"/>
            </a:pPr>
            <a:r>
              <a:rPr lang="en-US" b="1"/>
              <a:t>Response shift bias</a:t>
            </a:r>
          </a:p>
          <a:p>
            <a:pPr lvl="2" algn="l">
              <a:lnSpc>
                <a:spcPct val="90000"/>
              </a:lnSpc>
              <a:buFontTx/>
              <a:buChar char="•"/>
            </a:pPr>
            <a:r>
              <a:rPr lang="en-US" b="1"/>
              <a:t>Alpha =real (condition) change</a:t>
            </a:r>
          </a:p>
          <a:p>
            <a:pPr lvl="2" algn="l">
              <a:lnSpc>
                <a:spcPct val="90000"/>
              </a:lnSpc>
              <a:buFontTx/>
              <a:buChar char="•"/>
            </a:pPr>
            <a:r>
              <a:rPr lang="en-US" b="1"/>
              <a:t>Beta = change in frame of reference (change in standards)</a:t>
            </a:r>
          </a:p>
          <a:p>
            <a:pPr lvl="3" algn="l">
              <a:lnSpc>
                <a:spcPct val="90000"/>
              </a:lnSpc>
              <a:buFontTx/>
              <a:buChar char="•"/>
            </a:pPr>
            <a:r>
              <a:rPr lang="en-US" b="1"/>
              <a:t>Cross cultural difference in uses of ends vs. middle of response scale</a:t>
            </a:r>
          </a:p>
          <a:p>
            <a:pPr lvl="2" algn="l">
              <a:lnSpc>
                <a:spcPct val="90000"/>
              </a:lnSpc>
              <a:buFontTx/>
              <a:buChar char="•"/>
            </a:pPr>
            <a:r>
              <a:rPr lang="en-US" b="1"/>
              <a:t>Gamma=change in meaning of construct/variable</a:t>
            </a:r>
          </a:p>
          <a:p>
            <a:pPr lvl="3" algn="l">
              <a:lnSpc>
                <a:spcPct val="90000"/>
              </a:lnSpc>
              <a:buFontTx/>
              <a:buChar char="•"/>
            </a:pPr>
            <a:r>
              <a:rPr lang="en-US" b="1"/>
              <a:t>Cross cultural differences in meaning of term</a:t>
            </a:r>
          </a:p>
        </p:txBody>
      </p:sp>
      <p:pic>
        <p:nvPicPr>
          <p:cNvPr id="89093" name="Picture 5" descr="redbar_vertical"/>
          <p:cNvPicPr>
            <a:picLocks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609600"/>
            <a:ext cx="533400" cy="62484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838200"/>
            <a:ext cx="7772400" cy="1143000"/>
          </a:xfrm>
        </p:spPr>
        <p:txBody>
          <a:bodyPr/>
          <a:lstStyle/>
          <a:p>
            <a:r>
              <a:rPr lang="en-US" b="1">
                <a:solidFill>
                  <a:schemeClr val="tx1"/>
                </a:solidFill>
              </a:rPr>
              <a:t>Issues in Research Design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1981200"/>
            <a:ext cx="7467600" cy="3962400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US" b="1"/>
              <a:t>Data Sources: Alternatives</a:t>
            </a:r>
          </a:p>
          <a:p>
            <a:pPr lvl="1" algn="l">
              <a:buFontTx/>
              <a:buChar char="•"/>
            </a:pPr>
            <a:r>
              <a:rPr lang="en-US" b="1"/>
              <a:t>Co-workers (e.g., subordinates, supervisors, peers)</a:t>
            </a:r>
          </a:p>
          <a:p>
            <a:pPr lvl="1" algn="l">
              <a:buFontTx/>
              <a:buChar char="•"/>
            </a:pPr>
            <a:r>
              <a:rPr lang="en-US" b="1"/>
              <a:t>Archival</a:t>
            </a:r>
          </a:p>
          <a:p>
            <a:pPr lvl="1" algn="l">
              <a:buFontTx/>
              <a:buChar char="•"/>
            </a:pPr>
            <a:r>
              <a:rPr lang="en-US" b="1"/>
              <a:t>Biological</a:t>
            </a:r>
          </a:p>
          <a:p>
            <a:pPr lvl="1" algn="l">
              <a:buFontTx/>
              <a:buChar char="•"/>
            </a:pPr>
            <a:r>
              <a:rPr lang="en-US" b="1"/>
              <a:t>Trace</a:t>
            </a:r>
          </a:p>
          <a:p>
            <a:pPr lvl="1" algn="l">
              <a:buFontTx/>
              <a:buChar char="•"/>
            </a:pPr>
            <a:r>
              <a:rPr lang="en-US" b="1"/>
              <a:t>Objective term</a:t>
            </a:r>
          </a:p>
        </p:txBody>
      </p:sp>
      <p:pic>
        <p:nvPicPr>
          <p:cNvPr id="91141" name="Picture 5" descr="redbar_vertical"/>
          <p:cNvPicPr>
            <a:picLocks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609600"/>
            <a:ext cx="533400" cy="62484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447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4000" b="1">
                <a:solidFill>
                  <a:schemeClr val="tx1"/>
                </a:solidFill>
              </a:rPr>
              <a:t>Research Methods &amp;</a:t>
            </a:r>
            <a:br>
              <a:rPr lang="en-US" sz="4000" b="1">
                <a:solidFill>
                  <a:schemeClr val="tx1"/>
                </a:solidFill>
              </a:rPr>
            </a:br>
            <a:r>
              <a:rPr lang="en-US" sz="4000" b="1">
                <a:solidFill>
                  <a:schemeClr val="tx1"/>
                </a:solidFill>
              </a:rPr>
              <a:t> Design Outline</a:t>
            </a:r>
            <a:br>
              <a:rPr lang="en-US" sz="4000" b="1">
                <a:solidFill>
                  <a:schemeClr val="tx1"/>
                </a:solidFill>
              </a:rPr>
            </a:br>
            <a:r>
              <a:rPr lang="en-US" sz="4000" b="1" i="1">
                <a:solidFill>
                  <a:schemeClr val="tx1"/>
                </a:solidFill>
              </a:rPr>
              <a:t>RECAP</a:t>
            </a:r>
            <a:endParaRPr lang="en-US" sz="4000" b="1">
              <a:solidFill>
                <a:schemeClr val="tx1"/>
              </a:solidFill>
            </a:endParaRP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886200"/>
            <a:ext cx="6400800" cy="1752600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US" sz="2800" b="1" i="1"/>
              <a:t>Types of research design</a:t>
            </a:r>
          </a:p>
          <a:p>
            <a:pPr algn="l">
              <a:buFontTx/>
              <a:buChar char="•"/>
            </a:pPr>
            <a:r>
              <a:rPr lang="en-US" sz="2800" b="1" i="1"/>
              <a:t>How to choose a research design</a:t>
            </a:r>
          </a:p>
          <a:p>
            <a:pPr algn="l">
              <a:buFontTx/>
              <a:buChar char="•"/>
            </a:pPr>
            <a:r>
              <a:rPr lang="en-US" sz="2800" b="1" i="1"/>
              <a:t>Issues in research design</a:t>
            </a:r>
          </a:p>
        </p:txBody>
      </p:sp>
      <p:pic>
        <p:nvPicPr>
          <p:cNvPr id="93189" name="Picture 5" descr="redbar_vertical"/>
          <p:cNvPicPr>
            <a:picLocks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609600"/>
            <a:ext cx="533400" cy="62484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258</Words>
  <Application>Microsoft Office PowerPoint</Application>
  <PresentationFormat>Ekran Gösterisi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Research Methods &amp;  Design Outline</vt:lpstr>
      <vt:lpstr>Issues in Research Design</vt:lpstr>
      <vt:lpstr>Issues in Research Design</vt:lpstr>
      <vt:lpstr>Issues in Research Design</vt:lpstr>
      <vt:lpstr>Issues in Research Design</vt:lpstr>
      <vt:lpstr>Issues in Research Design</vt:lpstr>
      <vt:lpstr>Issues in Research Design</vt:lpstr>
      <vt:lpstr>Research Methods &amp;  Design Outline RECAP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Methods &amp;  Design Outline</dc:title>
  <dc:creator>Pc Hp</dc:creator>
  <cp:lastModifiedBy>Pc Hp</cp:lastModifiedBy>
  <cp:revision>1</cp:revision>
  <dcterms:created xsi:type="dcterms:W3CDTF">2019-12-30T10:43:40Z</dcterms:created>
  <dcterms:modified xsi:type="dcterms:W3CDTF">2019-12-30T10:44:03Z</dcterms:modified>
</cp:coreProperties>
</file>