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8" r:id="rId3"/>
    <p:sldId id="279" r:id="rId4"/>
    <p:sldId id="280" r:id="rId5"/>
    <p:sldId id="281" r:id="rId6"/>
    <p:sldId id="282" r:id="rId7"/>
    <p:sldId id="283" r:id="rId8"/>
    <p:sldId id="284" r:id="rId9"/>
    <p:sldId id="285" r:id="rId10"/>
    <p:sldId id="28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827"/>
  </p:normalViewPr>
  <p:slideViewPr>
    <p:cSldViewPr snapToGrid="0" snapToObjects="1">
      <p:cViewPr varScale="1">
        <p:scale>
          <a:sx n="112" d="100"/>
          <a:sy n="112" d="100"/>
        </p:scale>
        <p:origin x="5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54E1EA-746C-F448-BD43-19B063F4A78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870796A-3B93-9F44-86B3-6D16F80E85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A7068D2-193A-9541-9DF9-9D7ED0DA697F}"/>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5" name="Alt Bilgi Yer Tutucusu 4">
            <a:extLst>
              <a:ext uri="{FF2B5EF4-FFF2-40B4-BE49-F238E27FC236}">
                <a16:creationId xmlns:a16="http://schemas.microsoft.com/office/drawing/2014/main" id="{B60F7C32-48B7-5749-AB94-C94B70EA65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7E365EE-127F-3140-8AA3-09DDA4053C9C}"/>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227753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AF5D29-FD41-3542-A133-4C4ED3373FD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DB6F8F4-432E-4449-8E39-A2909EA9576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8AD8822-3BEA-EA43-A5E9-7EBF3CB1E1AF}"/>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5" name="Alt Bilgi Yer Tutucusu 4">
            <a:extLst>
              <a:ext uri="{FF2B5EF4-FFF2-40B4-BE49-F238E27FC236}">
                <a16:creationId xmlns:a16="http://schemas.microsoft.com/office/drawing/2014/main" id="{8AF2AB66-F1C2-DC4A-A729-8EC5C1268EA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F92B543-4D3D-7642-BE7B-C288BC81DFDF}"/>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115241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01857E6-D4DE-204C-9484-77A52D5CFBD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9DCCB70-6560-2942-8111-98A3F146863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686747E-453C-4C49-859E-5A9A366E39ED}"/>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5" name="Alt Bilgi Yer Tutucusu 4">
            <a:extLst>
              <a:ext uri="{FF2B5EF4-FFF2-40B4-BE49-F238E27FC236}">
                <a16:creationId xmlns:a16="http://schemas.microsoft.com/office/drawing/2014/main" id="{6F4E6F67-3F2E-C04A-A98A-FDC9BDF4505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7113614-0F5C-3C4F-AE69-083AF9032EF9}"/>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2270000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3FA02F-27E4-9742-9DB6-8EA0C49E5AF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BC354F4-BC2C-9A4F-B1BF-42629DBDD92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C65F8D9-57EC-9A4D-938B-99C2F94C1A58}"/>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5" name="Alt Bilgi Yer Tutucusu 4">
            <a:extLst>
              <a:ext uri="{FF2B5EF4-FFF2-40B4-BE49-F238E27FC236}">
                <a16:creationId xmlns:a16="http://schemas.microsoft.com/office/drawing/2014/main" id="{B42AB533-368E-5F44-8D1E-2884C466DDF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47F49BB-C122-B940-80EF-F844DDFD072A}"/>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3426242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C320EA-947C-6740-A3C2-3B0FAFA2EA2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16A00A3-0D32-8649-BB72-B7991FDAF1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0980F06-8D0C-6540-A9AE-29E8BF2D59B6}"/>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5" name="Alt Bilgi Yer Tutucusu 4">
            <a:extLst>
              <a:ext uri="{FF2B5EF4-FFF2-40B4-BE49-F238E27FC236}">
                <a16:creationId xmlns:a16="http://schemas.microsoft.com/office/drawing/2014/main" id="{5E892896-332C-914B-B159-80ACC22D74F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757BE04-57BF-6D45-83EE-38A63071E2A0}"/>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1819134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2F973A-B017-984F-A48E-6A8F681CDD8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22ADB1C-C47A-7B41-9F8E-D4E76B368AC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109106E-173B-5E40-A7C3-D5BA770FB47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59589D0-4B93-0545-B5C3-E7D009CCA046}"/>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6" name="Alt Bilgi Yer Tutucusu 5">
            <a:extLst>
              <a:ext uri="{FF2B5EF4-FFF2-40B4-BE49-F238E27FC236}">
                <a16:creationId xmlns:a16="http://schemas.microsoft.com/office/drawing/2014/main" id="{8334B3FF-58BE-B64B-A9C0-3DC67E113C1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1FE1E69-E56E-C040-B622-EBDC4D11FCF8}"/>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68593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480381-189F-5846-9D87-C4EAF92C4AE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234FC15-B1E0-B240-9CE6-8F841B026A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ED55DA0-5382-F740-8F4D-C8234969F00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1B0F534-0A7D-EC49-B9C7-03FBE13FBE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4BB0163-00B2-4543-BFE0-41FD5FA6BA0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0D9C23F-2AF9-4D43-BA81-D61893E1C574}"/>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8" name="Alt Bilgi Yer Tutucusu 7">
            <a:extLst>
              <a:ext uri="{FF2B5EF4-FFF2-40B4-BE49-F238E27FC236}">
                <a16:creationId xmlns:a16="http://schemas.microsoft.com/office/drawing/2014/main" id="{B93B8CB8-215B-9D4B-BFC0-8291D7CAF04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C0FDCC0-4A90-C346-A90C-DE65EB20D6D3}"/>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3185305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0F7FD7-67CE-7742-9EBB-FBC0F18543B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E2B4039-215F-A542-AA49-FF361AD0F301}"/>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4" name="Alt Bilgi Yer Tutucusu 3">
            <a:extLst>
              <a:ext uri="{FF2B5EF4-FFF2-40B4-BE49-F238E27FC236}">
                <a16:creationId xmlns:a16="http://schemas.microsoft.com/office/drawing/2014/main" id="{4FAF8ACB-CD61-5E46-BC81-5DFE55215B8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B0DCFE3-E7AC-BE4D-ADBA-688C27E0F8BB}"/>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1469671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5E4BF7A-8480-E44A-91FE-2E9216B8373E}"/>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3" name="Alt Bilgi Yer Tutucusu 2">
            <a:extLst>
              <a:ext uri="{FF2B5EF4-FFF2-40B4-BE49-F238E27FC236}">
                <a16:creationId xmlns:a16="http://schemas.microsoft.com/office/drawing/2014/main" id="{6576D33E-113E-AE44-B5F6-462DD6EB4C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9FCE165-DA52-5643-80ED-34B15AC5E3E7}"/>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3894980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D15C60-343C-0B40-9C6D-A506C53E96E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794B65E-4CD8-7F4E-8BBF-4454B892DC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05BBFBA-352B-904F-B775-7425B2A6EA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A36C77A-13FB-2742-AB47-652C7989E9DD}"/>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6" name="Alt Bilgi Yer Tutucusu 5">
            <a:extLst>
              <a:ext uri="{FF2B5EF4-FFF2-40B4-BE49-F238E27FC236}">
                <a16:creationId xmlns:a16="http://schemas.microsoft.com/office/drawing/2014/main" id="{5995393F-6704-5949-A83C-135082B752A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D627C04-ECD1-E743-9B1A-3F2715AD5761}"/>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1183491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1C0912-06AE-974E-92C6-D715A25F156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61238AE-576C-2D45-9D44-C29C2F700D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F8FDCE0-13B4-ED41-9AC0-DDBB048335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C665542-C349-524F-B960-F813AF9E9396}"/>
              </a:ext>
            </a:extLst>
          </p:cNvPr>
          <p:cNvSpPr>
            <a:spLocks noGrp="1"/>
          </p:cNvSpPr>
          <p:nvPr>
            <p:ph type="dt" sz="half" idx="10"/>
          </p:nvPr>
        </p:nvSpPr>
        <p:spPr/>
        <p:txBody>
          <a:bodyPr/>
          <a:lstStyle/>
          <a:p>
            <a:fld id="{2A16F55E-7090-1447-8C60-944E0D4F2E01}" type="datetimeFigureOut">
              <a:rPr lang="tr-TR" smtClean="0"/>
              <a:t>21.06.2020</a:t>
            </a:fld>
            <a:endParaRPr lang="tr-TR"/>
          </a:p>
        </p:txBody>
      </p:sp>
      <p:sp>
        <p:nvSpPr>
          <p:cNvPr id="6" name="Alt Bilgi Yer Tutucusu 5">
            <a:extLst>
              <a:ext uri="{FF2B5EF4-FFF2-40B4-BE49-F238E27FC236}">
                <a16:creationId xmlns:a16="http://schemas.microsoft.com/office/drawing/2014/main" id="{CBE5B8A5-A425-4242-A193-4A1856568AB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810F6F2-9EE5-BC4A-9A8D-3C4264230C09}"/>
              </a:ext>
            </a:extLst>
          </p:cNvPr>
          <p:cNvSpPr>
            <a:spLocks noGrp="1"/>
          </p:cNvSpPr>
          <p:nvPr>
            <p:ph type="sldNum" sz="quarter" idx="12"/>
          </p:nvPr>
        </p:nvSpPr>
        <p:spPr/>
        <p:txBody>
          <a:bodyPr/>
          <a:lstStyle/>
          <a:p>
            <a:fld id="{32CE06EA-A990-0E4B-9063-15461BAAB136}" type="slidenum">
              <a:rPr lang="tr-TR" smtClean="0"/>
              <a:t>‹#›</a:t>
            </a:fld>
            <a:endParaRPr lang="tr-TR"/>
          </a:p>
        </p:txBody>
      </p:sp>
    </p:spTree>
    <p:extLst>
      <p:ext uri="{BB962C8B-B14F-4D97-AF65-F5344CB8AC3E}">
        <p14:creationId xmlns:p14="http://schemas.microsoft.com/office/powerpoint/2010/main" val="1133755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alpha val="19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32DE030-FB20-4B43-97D6-3E949E8390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838A229-4900-1E44-8B18-AE06FD61D0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C7A5AD9-99FA-4C4A-8E38-82A50281A3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16F55E-7090-1447-8C60-944E0D4F2E01}" type="datetimeFigureOut">
              <a:rPr lang="tr-TR" smtClean="0"/>
              <a:t>21.06.2020</a:t>
            </a:fld>
            <a:endParaRPr lang="tr-TR"/>
          </a:p>
        </p:txBody>
      </p:sp>
      <p:sp>
        <p:nvSpPr>
          <p:cNvPr id="5" name="Alt Bilgi Yer Tutucusu 4">
            <a:extLst>
              <a:ext uri="{FF2B5EF4-FFF2-40B4-BE49-F238E27FC236}">
                <a16:creationId xmlns:a16="http://schemas.microsoft.com/office/drawing/2014/main" id="{712822E3-F46C-7148-BD83-F990CCE01C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89FD372-8EED-0F45-8CB9-ED35CA3DC7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CE06EA-A990-0E4B-9063-15461BAAB136}" type="slidenum">
              <a:rPr lang="tr-TR" smtClean="0"/>
              <a:t>‹#›</a:t>
            </a:fld>
            <a:endParaRPr lang="tr-TR"/>
          </a:p>
        </p:txBody>
      </p:sp>
    </p:spTree>
    <p:extLst>
      <p:ext uri="{BB962C8B-B14F-4D97-AF65-F5344CB8AC3E}">
        <p14:creationId xmlns:p14="http://schemas.microsoft.com/office/powerpoint/2010/main" val="1323138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91284C26-2BD4-0641-B1DE-91DDBCD4FB21}"/>
              </a:ext>
            </a:extLst>
          </p:cNvPr>
          <p:cNvSpPr>
            <a:spLocks noGrp="1"/>
          </p:cNvSpPr>
          <p:nvPr>
            <p:ph type="title"/>
          </p:nvPr>
        </p:nvSpPr>
        <p:spPr>
          <a:xfrm>
            <a:off x="6585882" y="4267832"/>
            <a:ext cx="4805996" cy="1401448"/>
          </a:xfrm>
        </p:spPr>
        <p:txBody>
          <a:bodyPr vert="horz" lIns="91440" tIns="45720" rIns="91440" bIns="45720" rtlCol="0" anchor="t">
            <a:normAutofit/>
          </a:bodyPr>
          <a:lstStyle/>
          <a:p>
            <a:r>
              <a:rPr lang="en-US" dirty="0">
                <a:solidFill>
                  <a:srgbClr val="000000"/>
                </a:solidFill>
              </a:rPr>
              <a:t>BELLEK TÜRLERİ: HANGİ KAVRAM II</a:t>
            </a:r>
          </a:p>
        </p:txBody>
      </p:sp>
      <p:sp>
        <p:nvSpPr>
          <p:cNvPr id="13"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descr="nesne, çit, açık hava, oturma içeren bir resim&#10;&#10;Açıklama otomatik olarak oluşturuldu">
            <a:extLst>
              <a:ext uri="{FF2B5EF4-FFF2-40B4-BE49-F238E27FC236}">
                <a16:creationId xmlns:a16="http://schemas.microsoft.com/office/drawing/2014/main" id="{3F3A86ED-7FB8-47C5-8C2C-7D82B8B8C2FB}"/>
              </a:ext>
            </a:extLst>
          </p:cNvPr>
          <p:cNvPicPr>
            <a:picLocks noChangeAspect="1"/>
          </p:cNvPicPr>
          <p:nvPr/>
        </p:nvPicPr>
        <p:blipFill rotWithShape="1">
          <a:blip r:embed="rId3">
            <a:alphaModFix/>
          </a:blip>
          <a:srcRect l="25578" r="16417" b="1"/>
          <a:stretch/>
        </p:blipFill>
        <p:spPr>
          <a:xfrm>
            <a:off x="1" y="770037"/>
            <a:ext cx="5298683" cy="6097438"/>
          </a:xfrm>
          <a:custGeom>
            <a:avLst/>
            <a:gdLst/>
            <a:ahLst/>
            <a:cxnLst/>
            <a:rect l="l" t="t" r="r" b="b"/>
            <a:pathLst>
              <a:path w="5298683" h="6097438">
                <a:moveTo>
                  <a:pt x="2178155" y="0"/>
                </a:moveTo>
                <a:cubicBezTo>
                  <a:pt x="3901575" y="0"/>
                  <a:pt x="5298683" y="1397108"/>
                  <a:pt x="5298683" y="3120527"/>
                </a:cubicBezTo>
                <a:cubicBezTo>
                  <a:pt x="5298683" y="4413092"/>
                  <a:pt x="4512810" y="5522106"/>
                  <a:pt x="3392805" y="5995828"/>
                </a:cubicBezTo>
                <a:lnTo>
                  <a:pt x="3115184" y="6097438"/>
                </a:lnTo>
                <a:lnTo>
                  <a:pt x="1241127" y="6097438"/>
                </a:lnTo>
                <a:lnTo>
                  <a:pt x="963506" y="5995828"/>
                </a:lnTo>
                <a:cubicBezTo>
                  <a:pt x="683504" y="5877397"/>
                  <a:pt x="424387" y="5719261"/>
                  <a:pt x="193210" y="5528477"/>
                </a:cubicBezTo>
                <a:lnTo>
                  <a:pt x="0" y="5352876"/>
                </a:lnTo>
                <a:lnTo>
                  <a:pt x="0" y="888178"/>
                </a:lnTo>
                <a:lnTo>
                  <a:pt x="193210" y="712577"/>
                </a:lnTo>
                <a:cubicBezTo>
                  <a:pt x="732621" y="267415"/>
                  <a:pt x="1424159" y="0"/>
                  <a:pt x="2178155" y="0"/>
                </a:cubicBezTo>
                <a:close/>
              </a:path>
            </a:pathLst>
          </a:custGeom>
          <a:effectLst>
            <a:softEdge rad="0"/>
          </a:effectLst>
        </p:spPr>
      </p:pic>
    </p:spTree>
    <p:extLst>
      <p:ext uri="{BB962C8B-B14F-4D97-AF65-F5344CB8AC3E}">
        <p14:creationId xmlns:p14="http://schemas.microsoft.com/office/powerpoint/2010/main" val="1810199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F1DDF2-D839-5648-8D9D-CF558CA58C2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A809C08-B379-6A42-9E7D-BD2976B1045F}"/>
              </a:ext>
            </a:extLst>
          </p:cNvPr>
          <p:cNvSpPr>
            <a:spLocks noGrp="1"/>
          </p:cNvSpPr>
          <p:nvPr>
            <p:ph idx="1"/>
          </p:nvPr>
        </p:nvSpPr>
        <p:spPr/>
        <p:txBody>
          <a:bodyPr/>
          <a:lstStyle/>
          <a:p>
            <a:r>
              <a:rPr lang="tr-TR" sz="2400" dirty="0"/>
              <a:t>Bu bakımdan diğer bellek biçimleri kadar demokratik değildir. Jan </a:t>
            </a:r>
            <a:r>
              <a:rPr lang="tr-TR" sz="2400" dirty="0" err="1"/>
              <a:t>Assmann</a:t>
            </a:r>
            <a:r>
              <a:rPr lang="tr-TR" sz="2400" dirty="0"/>
              <a:t> da kendi kültürel bellek teorilerinin </a:t>
            </a:r>
            <a:r>
              <a:rPr lang="tr-TR" sz="2400" dirty="0" err="1"/>
              <a:t>şimdileştirilen</a:t>
            </a:r>
            <a:r>
              <a:rPr lang="tr-TR" sz="2400" dirty="0"/>
              <a:t> geçmiş (</a:t>
            </a:r>
            <a:r>
              <a:rPr lang="tr-TR" sz="2400" i="1" dirty="0" err="1"/>
              <a:t>the</a:t>
            </a:r>
            <a:r>
              <a:rPr lang="tr-TR" sz="2400" i="1" dirty="0"/>
              <a:t> </a:t>
            </a:r>
            <a:r>
              <a:rPr lang="tr-TR" sz="2400" i="1" dirty="0" err="1"/>
              <a:t>contemporized</a:t>
            </a:r>
            <a:r>
              <a:rPr lang="tr-TR" sz="2400" i="1" dirty="0"/>
              <a:t> </a:t>
            </a:r>
            <a:r>
              <a:rPr lang="tr-TR" sz="2400" i="1" dirty="0" err="1"/>
              <a:t>past</a:t>
            </a:r>
            <a:r>
              <a:rPr lang="tr-TR" sz="2400" dirty="0"/>
              <a:t>) olarak bellek ile kültür ve parantez içinde toplumu (</a:t>
            </a:r>
            <a:r>
              <a:rPr lang="tr-TR" sz="2400" i="1" dirty="0" err="1"/>
              <a:t>society</a:t>
            </a:r>
            <a:r>
              <a:rPr lang="tr-TR" sz="2400" dirty="0"/>
              <a:t>) grupları ilişkilendirme girişimi olduğunu belirtir. </a:t>
            </a:r>
          </a:p>
          <a:p>
            <a:endParaRPr lang="tr-TR" dirty="0"/>
          </a:p>
        </p:txBody>
      </p:sp>
    </p:spTree>
    <p:extLst>
      <p:ext uri="{BB962C8B-B14F-4D97-AF65-F5344CB8AC3E}">
        <p14:creationId xmlns:p14="http://schemas.microsoft.com/office/powerpoint/2010/main" val="495746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A62007-6033-BA41-A49E-68BBB3159F6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C4EDFF2-4900-AE4A-A408-340DCFC97EBC}"/>
              </a:ext>
            </a:extLst>
          </p:cNvPr>
          <p:cNvSpPr>
            <a:spLocks noGrp="1"/>
          </p:cNvSpPr>
          <p:nvPr>
            <p:ph idx="1"/>
          </p:nvPr>
        </p:nvSpPr>
        <p:spPr/>
        <p:txBody>
          <a:bodyPr/>
          <a:lstStyle/>
          <a:p>
            <a:r>
              <a:rPr lang="tr-TR" sz="2400" dirty="0" err="1"/>
              <a:t>Jeffrey</a:t>
            </a:r>
            <a:r>
              <a:rPr lang="tr-TR" sz="2400" dirty="0"/>
              <a:t> K. </a:t>
            </a:r>
            <a:r>
              <a:rPr lang="tr-TR" sz="2400" dirty="0" err="1"/>
              <a:t>Olick</a:t>
            </a:r>
            <a:r>
              <a:rPr lang="tr-TR" sz="2400" dirty="0"/>
              <a:t> de </a:t>
            </a:r>
            <a:r>
              <a:rPr lang="tr-TR" sz="2400" dirty="0" err="1"/>
              <a:t>Howard</a:t>
            </a:r>
            <a:r>
              <a:rPr lang="tr-TR" sz="2400" dirty="0"/>
              <a:t> </a:t>
            </a:r>
            <a:r>
              <a:rPr lang="tr-TR" sz="2400" dirty="0" err="1"/>
              <a:t>Shuman’ın</a:t>
            </a:r>
            <a:r>
              <a:rPr lang="tr-TR" sz="2400" dirty="0"/>
              <a:t> arkadaşlarıyla yaptığı çalışmalardan hareketle benzer bir düşünceyi paylaşır. Ona göre tarihsel bellek, dâhil olunan kuşağa göre belirginleşmekte ve değişmektedir. “Kuşak ve bellek, toplumsal ya da kültürel yapının nesnel bazı özellikler nedeniyle değil, deneyimdeki ortaklıklar ve tarihsel olayların bireysel bellekte doğurduğu benzerlikten dolayı birbirlerini karşılıklı olarak kurarlar” (</a:t>
            </a:r>
            <a:r>
              <a:rPr lang="tr-TR" sz="2400" dirty="0" err="1"/>
              <a:t>Olick</a:t>
            </a:r>
            <a:r>
              <a:rPr lang="tr-TR" sz="2400" dirty="0"/>
              <a:t>, 2014: 188-189). </a:t>
            </a:r>
          </a:p>
          <a:p>
            <a:endParaRPr lang="tr-TR" dirty="0"/>
          </a:p>
        </p:txBody>
      </p:sp>
    </p:spTree>
    <p:extLst>
      <p:ext uri="{BB962C8B-B14F-4D97-AF65-F5344CB8AC3E}">
        <p14:creationId xmlns:p14="http://schemas.microsoft.com/office/powerpoint/2010/main" val="354367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18A1CB-963E-4442-8BAE-A07A848A187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D45155B-CEAE-3C43-82C7-077D9C8BECE7}"/>
              </a:ext>
            </a:extLst>
          </p:cNvPr>
          <p:cNvSpPr>
            <a:spLocks noGrp="1"/>
          </p:cNvSpPr>
          <p:nvPr>
            <p:ph idx="1"/>
          </p:nvPr>
        </p:nvSpPr>
        <p:spPr/>
        <p:txBody>
          <a:bodyPr/>
          <a:lstStyle/>
          <a:p>
            <a:r>
              <a:rPr lang="tr-TR" sz="2400" dirty="0"/>
              <a:t>Bireysel bellek de toplumsal bellek de deneyim ekseninde temellenir. Ancak hem siyasal bellek hem de kültürel bellek dışsal semboller ve maddi malzemelerle kurulurlar. Bunlar müzeler, kütüphaneler, anıtlar olabileceği gibi çeşitli eğitim biçimleri, kolektif katılımlarla tekrarlanan kutlamalar, törenler de olabilir (</a:t>
            </a:r>
            <a:r>
              <a:rPr lang="tr-TR" sz="2400" dirty="0" err="1"/>
              <a:t>Assmann</a:t>
            </a:r>
            <a:r>
              <a:rPr lang="tr-TR" sz="2400" dirty="0"/>
              <a:t>, 2006: 215). </a:t>
            </a:r>
          </a:p>
          <a:p>
            <a:endParaRPr lang="tr-TR" dirty="0"/>
          </a:p>
        </p:txBody>
      </p:sp>
    </p:spTree>
    <p:extLst>
      <p:ext uri="{BB962C8B-B14F-4D97-AF65-F5344CB8AC3E}">
        <p14:creationId xmlns:p14="http://schemas.microsoft.com/office/powerpoint/2010/main" val="1768519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A99DAE-9256-E746-B96B-859122A2358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5C7B46A-C7A6-C843-B1D3-886B64508549}"/>
              </a:ext>
            </a:extLst>
          </p:cNvPr>
          <p:cNvSpPr>
            <a:spLocks noGrp="1"/>
          </p:cNvSpPr>
          <p:nvPr>
            <p:ph idx="1"/>
          </p:nvPr>
        </p:nvSpPr>
        <p:spPr/>
        <p:txBody>
          <a:bodyPr/>
          <a:lstStyle/>
          <a:p>
            <a:r>
              <a:rPr lang="tr-TR" sz="2400" dirty="0"/>
              <a:t>Devletler, kiliseler, uluslar gibi kurumlar ya da büyük sosyal grupların bir bellekleri yoktur. Onlar kendileri için bazı semboller, imgeler, ritüeller anıtlar vb. yardımıyla bellek “yaparlar”. Böylelikle bir kimlik inşa ederler. Bu bellek, kullanışlı olup olmamasına, ilgili olup olmamasına bağlı olarak, belleğin kendi karakterinde olduğu gibi, seçici ve dışlayıcıdır. </a:t>
            </a:r>
          </a:p>
          <a:p>
            <a:endParaRPr lang="tr-TR" dirty="0"/>
          </a:p>
        </p:txBody>
      </p:sp>
    </p:spTree>
    <p:extLst>
      <p:ext uri="{BB962C8B-B14F-4D97-AF65-F5344CB8AC3E}">
        <p14:creationId xmlns:p14="http://schemas.microsoft.com/office/powerpoint/2010/main" val="733371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9DD495-B441-5049-BA54-FBA49AC73F1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BACF98D-868B-0C43-818D-5E74767649F2}"/>
              </a:ext>
            </a:extLst>
          </p:cNvPr>
          <p:cNvSpPr>
            <a:spLocks noGrp="1"/>
          </p:cNvSpPr>
          <p:nvPr>
            <p:ph idx="1"/>
          </p:nvPr>
        </p:nvSpPr>
        <p:spPr/>
        <p:txBody>
          <a:bodyPr/>
          <a:lstStyle/>
          <a:p>
            <a:r>
              <a:rPr lang="tr-TR" sz="2400" dirty="0"/>
              <a:t>Bu bakımdan siyasal bellek arabulucu bir bellektir. Bu bellek biçimi özellikle etnik açıdan homojen gruplar içerisinde heterojen gruplara nazaran daha güçlüdür (</a:t>
            </a:r>
            <a:r>
              <a:rPr lang="tr-TR" sz="2400" dirty="0" err="1"/>
              <a:t>Assmann</a:t>
            </a:r>
            <a:r>
              <a:rPr lang="tr-TR" sz="2400" dirty="0"/>
              <a:t>, 2006: 216; </a:t>
            </a:r>
            <a:r>
              <a:rPr lang="tr-TR" sz="2400" dirty="0" err="1"/>
              <a:t>Nienass</a:t>
            </a:r>
            <a:r>
              <a:rPr lang="tr-TR" sz="2400" dirty="0"/>
              <a:t> </a:t>
            </a:r>
            <a:r>
              <a:rPr lang="tr-TR" sz="2400" dirty="0" err="1"/>
              <a:t>and</a:t>
            </a:r>
            <a:r>
              <a:rPr lang="tr-TR" sz="2400" dirty="0"/>
              <a:t> </a:t>
            </a:r>
            <a:r>
              <a:rPr lang="tr-TR" sz="2400" dirty="0" err="1"/>
              <a:t>Poole</a:t>
            </a:r>
            <a:r>
              <a:rPr lang="tr-TR" sz="2400" dirty="0"/>
              <a:t>, 2012: 91). </a:t>
            </a:r>
          </a:p>
          <a:p>
            <a:endParaRPr lang="tr-TR" dirty="0"/>
          </a:p>
        </p:txBody>
      </p:sp>
    </p:spTree>
    <p:extLst>
      <p:ext uri="{BB962C8B-B14F-4D97-AF65-F5344CB8AC3E}">
        <p14:creationId xmlns:p14="http://schemas.microsoft.com/office/powerpoint/2010/main" val="995317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47195F-CD4C-E247-909C-15A9F923A59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BB3FEF8-A4DD-EE44-B26E-F749F89C6E73}"/>
              </a:ext>
            </a:extLst>
          </p:cNvPr>
          <p:cNvSpPr>
            <a:spLocks noGrp="1"/>
          </p:cNvSpPr>
          <p:nvPr>
            <p:ph idx="1"/>
          </p:nvPr>
        </p:nvSpPr>
        <p:spPr/>
        <p:txBody>
          <a:bodyPr/>
          <a:lstStyle/>
          <a:p>
            <a:r>
              <a:rPr lang="tr-TR" sz="2400" dirty="0"/>
              <a:t>Bir başka ayrım ise bireysel belleğin “doğal” diğer kolektif belleğin (ve dolayısıyla türevlerinin) toplumsal ve politik olarak inşa edildiği iddiası söz konusudur ki, bu da yanlıştır. Çünkü bütün bellek türleri insanın “doğal” kapasiteleridir. Aynı zamanda hepsi sosyal, siyasal ve inşa edilmişlerdir (</a:t>
            </a:r>
            <a:r>
              <a:rPr lang="tr-TR" sz="2400" dirty="0" err="1"/>
              <a:t>Nienass</a:t>
            </a:r>
            <a:r>
              <a:rPr lang="tr-TR" sz="2400" dirty="0"/>
              <a:t> </a:t>
            </a:r>
            <a:r>
              <a:rPr lang="tr-TR" sz="2400" dirty="0" err="1"/>
              <a:t>and</a:t>
            </a:r>
            <a:r>
              <a:rPr lang="tr-TR" sz="2400" dirty="0"/>
              <a:t> </a:t>
            </a:r>
            <a:r>
              <a:rPr lang="tr-TR" sz="2400" dirty="0" err="1"/>
              <a:t>Poole</a:t>
            </a:r>
            <a:r>
              <a:rPr lang="tr-TR" sz="2400" dirty="0"/>
              <a:t>, 2012: 91) </a:t>
            </a:r>
          </a:p>
          <a:p>
            <a:endParaRPr lang="tr-TR" dirty="0"/>
          </a:p>
        </p:txBody>
      </p:sp>
    </p:spTree>
    <p:extLst>
      <p:ext uri="{BB962C8B-B14F-4D97-AF65-F5344CB8AC3E}">
        <p14:creationId xmlns:p14="http://schemas.microsoft.com/office/powerpoint/2010/main" val="42289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D53021-4813-D946-BFFB-8ACC79F2BDF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83E19D5-35C6-D244-96D8-7286B483CEDF}"/>
              </a:ext>
            </a:extLst>
          </p:cNvPr>
          <p:cNvSpPr>
            <a:spLocks noGrp="1"/>
          </p:cNvSpPr>
          <p:nvPr>
            <p:ph idx="1"/>
          </p:nvPr>
        </p:nvSpPr>
        <p:spPr/>
        <p:txBody>
          <a:bodyPr/>
          <a:lstStyle/>
          <a:p>
            <a:r>
              <a:rPr lang="tr-TR" sz="2400" dirty="0"/>
              <a:t>Dördüncü olarak, </a:t>
            </a:r>
            <a:r>
              <a:rPr lang="tr-TR" sz="2400" dirty="0" err="1"/>
              <a:t>Assmann’a</a:t>
            </a:r>
            <a:r>
              <a:rPr lang="tr-TR" sz="2400" dirty="0"/>
              <a:t> göre, diğer bellek türlerine göre daha karmaşık bir yapıya sahip kültürel bellek söz konusudur </a:t>
            </a:r>
          </a:p>
          <a:p>
            <a:endParaRPr lang="tr-TR" dirty="0"/>
          </a:p>
        </p:txBody>
      </p:sp>
    </p:spTree>
    <p:extLst>
      <p:ext uri="{BB962C8B-B14F-4D97-AF65-F5344CB8AC3E}">
        <p14:creationId xmlns:p14="http://schemas.microsoft.com/office/powerpoint/2010/main" val="393316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956953-53F4-AD4D-B435-9DF85A0CFF9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4F7F1FE-C487-FF40-BCDD-95114302167A}"/>
              </a:ext>
            </a:extLst>
          </p:cNvPr>
          <p:cNvSpPr>
            <a:spLocks noGrp="1"/>
          </p:cNvSpPr>
          <p:nvPr>
            <p:ph idx="1"/>
          </p:nvPr>
        </p:nvSpPr>
        <p:spPr/>
        <p:txBody>
          <a:bodyPr/>
          <a:lstStyle/>
          <a:p>
            <a:r>
              <a:rPr lang="tr-TR" sz="2400" dirty="0"/>
              <a:t>Bellek türleri genellikle hatırlama ve unutmaya içkin şekilde iki kutupludur. Ancak kültürel bellek üçüncü bir ayağa daha sahiptir ve bu unsur onu karmaşık bir hale getirir: hatırlamanın ve unutmanın bir kombinasyonu </a:t>
            </a:r>
          </a:p>
          <a:p>
            <a:endParaRPr lang="tr-TR" dirty="0"/>
          </a:p>
        </p:txBody>
      </p:sp>
    </p:spTree>
    <p:extLst>
      <p:ext uri="{BB962C8B-B14F-4D97-AF65-F5344CB8AC3E}">
        <p14:creationId xmlns:p14="http://schemas.microsoft.com/office/powerpoint/2010/main" val="2235812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9AA540-9AB4-974B-B19E-C0145961737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C843686-C35D-EE4D-B997-5EA06FBFAF52}"/>
              </a:ext>
            </a:extLst>
          </p:cNvPr>
          <p:cNvSpPr>
            <a:spLocks noGrp="1"/>
          </p:cNvSpPr>
          <p:nvPr>
            <p:ph idx="1"/>
          </p:nvPr>
        </p:nvSpPr>
        <p:spPr/>
        <p:txBody>
          <a:bodyPr/>
          <a:lstStyle/>
          <a:p>
            <a:r>
              <a:rPr lang="tr-TR" sz="2400" dirty="0"/>
              <a:t>Kütüphanelerde, arşivlerde ya da müzelerde çok geniş bilgi kaynakları bulunmaktadır. Ancak bunlar ne tamamıyla unutulmuşlardır, çünkü kayıt altına alınmışlardır, ne de her zaman hatırlanmaktadırlar, çünkü kullanımda değildirler. Diğer taraftan bunların aktif hale getirilmesi ise ancak uzmanlar tarafından mümkün olmaktadır (</a:t>
            </a:r>
            <a:r>
              <a:rPr lang="tr-TR" sz="2400" dirty="0" err="1"/>
              <a:t>Assmann</a:t>
            </a:r>
            <a:r>
              <a:rPr lang="tr-TR" sz="2400" dirty="0"/>
              <a:t>, 2006: 220-221). </a:t>
            </a:r>
          </a:p>
          <a:p>
            <a:endParaRPr lang="tr-TR" dirty="0"/>
          </a:p>
        </p:txBody>
      </p:sp>
    </p:spTree>
    <p:extLst>
      <p:ext uri="{BB962C8B-B14F-4D97-AF65-F5344CB8AC3E}">
        <p14:creationId xmlns:p14="http://schemas.microsoft.com/office/powerpoint/2010/main" val="27070423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428</Words>
  <Application>Microsoft Macintosh PowerPoint</Application>
  <PresentationFormat>Geniş ekran</PresentationFormat>
  <Paragraphs>10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BELLEK TÜRLERİ: HANGİ KAVRAM II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BELLEK TÜRLERİ: HANGİ KAVRAM II</dc:title>
  <dc:creator>Zehra Münüsoğlu</dc:creator>
  <cp:lastModifiedBy>Zehra Münüsoğlu</cp:lastModifiedBy>
  <cp:revision>2</cp:revision>
  <dcterms:created xsi:type="dcterms:W3CDTF">2020-06-21T07:04:15Z</dcterms:created>
  <dcterms:modified xsi:type="dcterms:W3CDTF">2020-06-21T07:06:48Z</dcterms:modified>
</cp:coreProperties>
</file>