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83"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8B42F-6C15-4032-BB3A-70EB101EB8D1}" type="doc">
      <dgm:prSet loTypeId="urn:microsoft.com/office/officeart/2005/8/layout/orgChart1" loCatId="hierarchy" qsTypeId="urn:microsoft.com/office/officeart/2005/8/quickstyle/simple1" qsCatId="simple" csTypeId="urn:microsoft.com/office/officeart/2005/8/colors/accent1_2" csCatId="accent1" phldr="1"/>
      <dgm:spPr/>
    </dgm:pt>
    <dgm:pt modelId="{A780358C-32B0-4A4D-AFB5-39E789687ECC}">
      <dgm:prSet/>
      <dgm:spPr>
        <a:solidFill>
          <a:srgbClr val="00B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b="1" dirty="0" smtClean="0">
              <a:solidFill>
                <a:schemeClr val="tx1"/>
              </a:solidFill>
            </a:rPr>
            <a:t>Matematik Müfredatı</a:t>
          </a:r>
          <a:endParaRPr kumimoji="0" lang="tr-TR" b="1" i="0" u="none" strike="noStrike" cap="none" normalizeH="0" baseline="0" dirty="0" smtClean="0">
            <a:ln>
              <a:noFill/>
            </a:ln>
            <a:solidFill>
              <a:schemeClr val="tx1"/>
            </a:solidFill>
            <a:effectLst/>
            <a:latin typeface="Verdana" pitchFamily="34" charset="0"/>
          </a:endParaRPr>
        </a:p>
      </dgm:t>
    </dgm:pt>
    <dgm:pt modelId="{18C34629-AA26-4113-AD6A-A402289EE208}" type="parTrans" cxnId="{6D9A5424-9AEE-4C32-A90B-8ACB199A95B2}">
      <dgm:prSet/>
      <dgm:spPr/>
      <dgm:t>
        <a:bodyPr/>
        <a:lstStyle/>
        <a:p>
          <a:endParaRPr lang="tr-TR"/>
        </a:p>
      </dgm:t>
    </dgm:pt>
    <dgm:pt modelId="{3115C66B-221C-4256-ADB3-BB5102D5311A}" type="sibTrans" cxnId="{6D9A5424-9AEE-4C32-A90B-8ACB199A95B2}">
      <dgm:prSet/>
      <dgm:spPr/>
      <dgm:t>
        <a:bodyPr/>
        <a:lstStyle/>
        <a:p>
          <a:endParaRPr lang="tr-TR"/>
        </a:p>
      </dgm:t>
    </dgm:pt>
    <dgm:pt modelId="{89127777-9AF1-48D7-827C-4CEFB0F92AD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İçerik</a:t>
          </a:r>
        </a:p>
      </dgm:t>
    </dgm:pt>
    <dgm:pt modelId="{E52AA180-6DF9-48AA-B6F9-F5C4E6FA2FC7}" type="parTrans" cxnId="{D510B0CB-0354-4DA0-9756-75972726818F}">
      <dgm:prSet/>
      <dgm:spPr/>
      <dgm:t>
        <a:bodyPr/>
        <a:lstStyle/>
        <a:p>
          <a:endParaRPr lang="tr-TR"/>
        </a:p>
      </dgm:t>
    </dgm:pt>
    <dgm:pt modelId="{68738B62-9DB1-48CA-A128-0ADD889F8824}" type="sibTrans" cxnId="{D510B0CB-0354-4DA0-9756-75972726818F}">
      <dgm:prSet/>
      <dgm:spPr/>
      <dgm:t>
        <a:bodyPr/>
        <a:lstStyle/>
        <a:p>
          <a:endParaRPr lang="tr-TR"/>
        </a:p>
      </dgm:t>
    </dgm:pt>
    <dgm:pt modelId="{F6ECE19B-DC9B-4A50-AAD5-895E9B0FAA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Süreçler</a:t>
          </a:r>
        </a:p>
      </dgm:t>
    </dgm:pt>
    <dgm:pt modelId="{C860A67D-6638-4C26-B5B3-603101BBC0AD}" type="parTrans" cxnId="{1386EA98-7814-46DF-91CF-E4251897BFD0}">
      <dgm:prSet/>
      <dgm:spPr/>
      <dgm:t>
        <a:bodyPr/>
        <a:lstStyle/>
        <a:p>
          <a:endParaRPr lang="tr-TR"/>
        </a:p>
      </dgm:t>
    </dgm:pt>
    <dgm:pt modelId="{41B53C76-87BB-497E-B36D-CF76334C25FC}" type="sibTrans" cxnId="{1386EA98-7814-46DF-91CF-E4251897BFD0}">
      <dgm:prSet/>
      <dgm:spPr/>
      <dgm:t>
        <a:bodyPr/>
        <a:lstStyle/>
        <a:p>
          <a:endParaRPr lang="tr-TR"/>
        </a:p>
      </dgm:t>
    </dgm:pt>
    <dgm:pt modelId="{3D9F397D-1336-45F4-AD07-D88DB826AE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Çevre ve Materyaller</a:t>
          </a:r>
        </a:p>
      </dgm:t>
    </dgm:pt>
    <dgm:pt modelId="{2DC6D337-E5D2-4645-A199-E4D2E959D9A0}" type="parTrans" cxnId="{9A79B706-4815-4286-B484-1D2F9DA2F345}">
      <dgm:prSet/>
      <dgm:spPr/>
      <dgm:t>
        <a:bodyPr/>
        <a:lstStyle/>
        <a:p>
          <a:endParaRPr lang="tr-TR"/>
        </a:p>
      </dgm:t>
    </dgm:pt>
    <dgm:pt modelId="{1E779EB3-245A-417E-8CC0-5C37F2D108A7}" type="sibTrans" cxnId="{9A79B706-4815-4286-B484-1D2F9DA2F345}">
      <dgm:prSet/>
      <dgm:spPr/>
      <dgm:t>
        <a:bodyPr/>
        <a:lstStyle/>
        <a:p>
          <a:endParaRPr lang="tr-TR"/>
        </a:p>
      </dgm:t>
    </dgm:pt>
    <dgm:pt modelId="{86560DA3-9D58-4BAB-B667-677A77D354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Çocuk Merkezli Seçimler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dgm:t>
    </dgm:pt>
    <dgm:pt modelId="{E65561AA-6D35-4B85-8C20-8889079DCAD6}" type="parTrans" cxnId="{7E08E052-EEA7-4861-860D-B4F4AEEF9338}">
      <dgm:prSet/>
      <dgm:spPr/>
      <dgm:t>
        <a:bodyPr/>
        <a:lstStyle/>
        <a:p>
          <a:endParaRPr lang="tr-TR"/>
        </a:p>
      </dgm:t>
    </dgm:pt>
    <dgm:pt modelId="{D656F1C3-53C7-4FBA-AAB2-5959445F6385}" type="sibTrans" cxnId="{7E08E052-EEA7-4861-860D-B4F4AEEF9338}">
      <dgm:prSet/>
      <dgm:spPr/>
      <dgm:t>
        <a:bodyPr/>
        <a:lstStyle/>
        <a:p>
          <a:endParaRPr lang="tr-TR"/>
        </a:p>
      </dgm:t>
    </dgm:pt>
    <dgm:pt modelId="{A201DE51-D31D-4145-A36F-DD2D776B9C59}" type="pres">
      <dgm:prSet presAssocID="{0BE8B42F-6C15-4032-BB3A-70EB101EB8D1}" presName="hierChild1" presStyleCnt="0">
        <dgm:presLayoutVars>
          <dgm:orgChart val="1"/>
          <dgm:chPref val="1"/>
          <dgm:dir/>
          <dgm:animOne val="branch"/>
          <dgm:animLvl val="lvl"/>
          <dgm:resizeHandles/>
        </dgm:presLayoutVars>
      </dgm:prSet>
      <dgm:spPr/>
    </dgm:pt>
    <dgm:pt modelId="{DEB75927-C6C8-433F-949B-524B32376E40}" type="pres">
      <dgm:prSet presAssocID="{A780358C-32B0-4A4D-AFB5-39E789687ECC}" presName="hierRoot1" presStyleCnt="0">
        <dgm:presLayoutVars>
          <dgm:hierBranch/>
        </dgm:presLayoutVars>
      </dgm:prSet>
      <dgm:spPr/>
    </dgm:pt>
    <dgm:pt modelId="{35CE5349-E7E1-4D90-8202-1F68F8B83AF2}" type="pres">
      <dgm:prSet presAssocID="{A780358C-32B0-4A4D-AFB5-39E789687ECC}" presName="rootComposite1" presStyleCnt="0"/>
      <dgm:spPr/>
    </dgm:pt>
    <dgm:pt modelId="{38D9FE8C-9D85-4517-841F-9B9935EB75AE}" type="pres">
      <dgm:prSet presAssocID="{A780358C-32B0-4A4D-AFB5-39E789687ECC}" presName="rootText1" presStyleLbl="node0" presStyleIdx="0" presStyleCnt="1" custScaleX="203018" custScaleY="132630">
        <dgm:presLayoutVars>
          <dgm:chPref val="3"/>
        </dgm:presLayoutVars>
      </dgm:prSet>
      <dgm:spPr/>
      <dgm:t>
        <a:bodyPr/>
        <a:lstStyle/>
        <a:p>
          <a:endParaRPr lang="tr-TR"/>
        </a:p>
      </dgm:t>
    </dgm:pt>
    <dgm:pt modelId="{BF8A597D-B9A6-4663-96FF-8C3B9FAE54C5}" type="pres">
      <dgm:prSet presAssocID="{A780358C-32B0-4A4D-AFB5-39E789687ECC}" presName="rootConnector1" presStyleLbl="node1" presStyleIdx="0" presStyleCnt="0"/>
      <dgm:spPr/>
      <dgm:t>
        <a:bodyPr/>
        <a:lstStyle/>
        <a:p>
          <a:endParaRPr lang="tr-TR"/>
        </a:p>
      </dgm:t>
    </dgm:pt>
    <dgm:pt modelId="{FF3C2C1F-89B3-4BCD-B07D-23EF71D1941D}" type="pres">
      <dgm:prSet presAssocID="{A780358C-32B0-4A4D-AFB5-39E789687ECC}" presName="hierChild2" presStyleCnt="0"/>
      <dgm:spPr/>
    </dgm:pt>
    <dgm:pt modelId="{54817FC5-FFF0-4D7B-81B0-0A253185F0FD}" type="pres">
      <dgm:prSet presAssocID="{E52AA180-6DF9-48AA-B6F9-F5C4E6FA2FC7}" presName="Name35" presStyleLbl="parChTrans1D2" presStyleIdx="0" presStyleCnt="4"/>
      <dgm:spPr/>
      <dgm:t>
        <a:bodyPr/>
        <a:lstStyle/>
        <a:p>
          <a:endParaRPr lang="tr-TR"/>
        </a:p>
      </dgm:t>
    </dgm:pt>
    <dgm:pt modelId="{4ABB66A2-92DB-41A1-86CB-A75EAFBB19F9}" type="pres">
      <dgm:prSet presAssocID="{89127777-9AF1-48D7-827C-4CEFB0F92AD6}" presName="hierRoot2" presStyleCnt="0">
        <dgm:presLayoutVars>
          <dgm:hierBranch/>
        </dgm:presLayoutVars>
      </dgm:prSet>
      <dgm:spPr/>
    </dgm:pt>
    <dgm:pt modelId="{D8AF20BA-C726-43EC-9F1F-0BCD4396B828}" type="pres">
      <dgm:prSet presAssocID="{89127777-9AF1-48D7-827C-4CEFB0F92AD6}" presName="rootComposite" presStyleCnt="0"/>
      <dgm:spPr/>
    </dgm:pt>
    <dgm:pt modelId="{CF2581ED-2A7A-4182-942A-0355B3A043FB}" type="pres">
      <dgm:prSet presAssocID="{89127777-9AF1-48D7-827C-4CEFB0F92AD6}" presName="rootText" presStyleLbl="node2" presStyleIdx="0" presStyleCnt="4">
        <dgm:presLayoutVars>
          <dgm:chPref val="3"/>
        </dgm:presLayoutVars>
      </dgm:prSet>
      <dgm:spPr/>
      <dgm:t>
        <a:bodyPr/>
        <a:lstStyle/>
        <a:p>
          <a:endParaRPr lang="tr-TR"/>
        </a:p>
      </dgm:t>
    </dgm:pt>
    <dgm:pt modelId="{18A6D7CD-938E-4BEB-8DDC-A47120A02DF8}" type="pres">
      <dgm:prSet presAssocID="{89127777-9AF1-48D7-827C-4CEFB0F92AD6}" presName="rootConnector" presStyleLbl="node2" presStyleIdx="0" presStyleCnt="4"/>
      <dgm:spPr/>
      <dgm:t>
        <a:bodyPr/>
        <a:lstStyle/>
        <a:p>
          <a:endParaRPr lang="tr-TR"/>
        </a:p>
      </dgm:t>
    </dgm:pt>
    <dgm:pt modelId="{C30485BA-CBB0-4C2E-A55B-0F0A48987B47}" type="pres">
      <dgm:prSet presAssocID="{89127777-9AF1-48D7-827C-4CEFB0F92AD6}" presName="hierChild4" presStyleCnt="0"/>
      <dgm:spPr/>
    </dgm:pt>
    <dgm:pt modelId="{C647E13D-ADCD-41F2-A1FF-AD6D6DCC965C}" type="pres">
      <dgm:prSet presAssocID="{89127777-9AF1-48D7-827C-4CEFB0F92AD6}" presName="hierChild5" presStyleCnt="0"/>
      <dgm:spPr/>
    </dgm:pt>
    <dgm:pt modelId="{60625524-AB44-4E3C-9DBC-0E8690CE278F}" type="pres">
      <dgm:prSet presAssocID="{C860A67D-6638-4C26-B5B3-603101BBC0AD}" presName="Name35" presStyleLbl="parChTrans1D2" presStyleIdx="1" presStyleCnt="4"/>
      <dgm:spPr/>
      <dgm:t>
        <a:bodyPr/>
        <a:lstStyle/>
        <a:p>
          <a:endParaRPr lang="tr-TR"/>
        </a:p>
      </dgm:t>
    </dgm:pt>
    <dgm:pt modelId="{28EBFC0E-AC18-41D6-9FAE-8EAD7CAA6A35}" type="pres">
      <dgm:prSet presAssocID="{F6ECE19B-DC9B-4A50-AAD5-895E9B0FAA42}" presName="hierRoot2" presStyleCnt="0">
        <dgm:presLayoutVars>
          <dgm:hierBranch/>
        </dgm:presLayoutVars>
      </dgm:prSet>
      <dgm:spPr/>
    </dgm:pt>
    <dgm:pt modelId="{1752048F-BE28-43D5-A63E-FB48516E0DB2}" type="pres">
      <dgm:prSet presAssocID="{F6ECE19B-DC9B-4A50-AAD5-895E9B0FAA42}" presName="rootComposite" presStyleCnt="0"/>
      <dgm:spPr/>
    </dgm:pt>
    <dgm:pt modelId="{6C5CEAE1-9926-4F46-A843-E9D814C40959}" type="pres">
      <dgm:prSet presAssocID="{F6ECE19B-DC9B-4A50-AAD5-895E9B0FAA42}" presName="rootText" presStyleLbl="node2" presStyleIdx="1" presStyleCnt="4" custLinFactNeighborX="-1877" custLinFactNeighborY="4954">
        <dgm:presLayoutVars>
          <dgm:chPref val="3"/>
        </dgm:presLayoutVars>
      </dgm:prSet>
      <dgm:spPr/>
      <dgm:t>
        <a:bodyPr/>
        <a:lstStyle/>
        <a:p>
          <a:endParaRPr lang="tr-TR"/>
        </a:p>
      </dgm:t>
    </dgm:pt>
    <dgm:pt modelId="{4D0E01B5-2E6E-4C9F-8166-D78764003584}" type="pres">
      <dgm:prSet presAssocID="{F6ECE19B-DC9B-4A50-AAD5-895E9B0FAA42}" presName="rootConnector" presStyleLbl="node2" presStyleIdx="1" presStyleCnt="4"/>
      <dgm:spPr/>
      <dgm:t>
        <a:bodyPr/>
        <a:lstStyle/>
        <a:p>
          <a:endParaRPr lang="tr-TR"/>
        </a:p>
      </dgm:t>
    </dgm:pt>
    <dgm:pt modelId="{6DF856A0-FA68-4F01-9C2F-54C9B270FB6D}" type="pres">
      <dgm:prSet presAssocID="{F6ECE19B-DC9B-4A50-AAD5-895E9B0FAA42}" presName="hierChild4" presStyleCnt="0"/>
      <dgm:spPr/>
    </dgm:pt>
    <dgm:pt modelId="{2B99F8D2-F0AA-47F1-914E-918C5CF4F541}" type="pres">
      <dgm:prSet presAssocID="{F6ECE19B-DC9B-4A50-AAD5-895E9B0FAA42}" presName="hierChild5" presStyleCnt="0"/>
      <dgm:spPr/>
    </dgm:pt>
    <dgm:pt modelId="{4737A62A-10C5-4573-9187-1C0F59E12FC8}" type="pres">
      <dgm:prSet presAssocID="{2DC6D337-E5D2-4645-A199-E4D2E959D9A0}" presName="Name35" presStyleLbl="parChTrans1D2" presStyleIdx="2" presStyleCnt="4"/>
      <dgm:spPr/>
      <dgm:t>
        <a:bodyPr/>
        <a:lstStyle/>
        <a:p>
          <a:endParaRPr lang="tr-TR"/>
        </a:p>
      </dgm:t>
    </dgm:pt>
    <dgm:pt modelId="{9AA1D6D6-399D-43B9-9F76-1B980FD21B18}" type="pres">
      <dgm:prSet presAssocID="{3D9F397D-1336-45F4-AD07-D88DB826AEB6}" presName="hierRoot2" presStyleCnt="0">
        <dgm:presLayoutVars>
          <dgm:hierBranch/>
        </dgm:presLayoutVars>
      </dgm:prSet>
      <dgm:spPr/>
    </dgm:pt>
    <dgm:pt modelId="{4F476417-6F56-4A9D-B209-6F37AD8A5424}" type="pres">
      <dgm:prSet presAssocID="{3D9F397D-1336-45F4-AD07-D88DB826AEB6}" presName="rootComposite" presStyleCnt="0"/>
      <dgm:spPr/>
    </dgm:pt>
    <dgm:pt modelId="{ACE4D3FF-6735-4770-8440-85DEBA861FCA}" type="pres">
      <dgm:prSet presAssocID="{3D9F397D-1336-45F4-AD07-D88DB826AEB6}" presName="rootText" presStyleLbl="node2" presStyleIdx="2" presStyleCnt="4">
        <dgm:presLayoutVars>
          <dgm:chPref val="3"/>
        </dgm:presLayoutVars>
      </dgm:prSet>
      <dgm:spPr/>
      <dgm:t>
        <a:bodyPr/>
        <a:lstStyle/>
        <a:p>
          <a:endParaRPr lang="tr-TR"/>
        </a:p>
      </dgm:t>
    </dgm:pt>
    <dgm:pt modelId="{604736BE-8B29-48E8-8B96-471C25C3C4E8}" type="pres">
      <dgm:prSet presAssocID="{3D9F397D-1336-45F4-AD07-D88DB826AEB6}" presName="rootConnector" presStyleLbl="node2" presStyleIdx="2" presStyleCnt="4"/>
      <dgm:spPr/>
      <dgm:t>
        <a:bodyPr/>
        <a:lstStyle/>
        <a:p>
          <a:endParaRPr lang="tr-TR"/>
        </a:p>
      </dgm:t>
    </dgm:pt>
    <dgm:pt modelId="{3109344B-2E82-4E36-9573-692F3B5D487A}" type="pres">
      <dgm:prSet presAssocID="{3D9F397D-1336-45F4-AD07-D88DB826AEB6}" presName="hierChild4" presStyleCnt="0"/>
      <dgm:spPr/>
    </dgm:pt>
    <dgm:pt modelId="{F10A2A67-3A30-4E33-A12A-32AA4A3673B3}" type="pres">
      <dgm:prSet presAssocID="{3D9F397D-1336-45F4-AD07-D88DB826AEB6}" presName="hierChild5" presStyleCnt="0"/>
      <dgm:spPr/>
    </dgm:pt>
    <dgm:pt modelId="{7612B93D-3D49-40A5-BFCB-7C6503318464}" type="pres">
      <dgm:prSet presAssocID="{E65561AA-6D35-4B85-8C20-8889079DCAD6}" presName="Name35" presStyleLbl="parChTrans1D2" presStyleIdx="3" presStyleCnt="4"/>
      <dgm:spPr/>
      <dgm:t>
        <a:bodyPr/>
        <a:lstStyle/>
        <a:p>
          <a:endParaRPr lang="tr-TR"/>
        </a:p>
      </dgm:t>
    </dgm:pt>
    <dgm:pt modelId="{1E20C38C-4164-45F4-A7A3-945D539B3275}" type="pres">
      <dgm:prSet presAssocID="{86560DA3-9D58-4BAB-B667-677A77D3540F}" presName="hierRoot2" presStyleCnt="0">
        <dgm:presLayoutVars>
          <dgm:hierBranch/>
        </dgm:presLayoutVars>
      </dgm:prSet>
      <dgm:spPr/>
    </dgm:pt>
    <dgm:pt modelId="{BB8FEFC6-ADF0-4A01-8EE9-BAB6707C6142}" type="pres">
      <dgm:prSet presAssocID="{86560DA3-9D58-4BAB-B667-677A77D3540F}" presName="rootComposite" presStyleCnt="0"/>
      <dgm:spPr/>
    </dgm:pt>
    <dgm:pt modelId="{D83F11B0-F714-4843-A5A1-A5B971FEA5BC}" type="pres">
      <dgm:prSet presAssocID="{86560DA3-9D58-4BAB-B667-677A77D3540F}" presName="rootText" presStyleLbl="node2" presStyleIdx="3" presStyleCnt="4">
        <dgm:presLayoutVars>
          <dgm:chPref val="3"/>
        </dgm:presLayoutVars>
      </dgm:prSet>
      <dgm:spPr/>
      <dgm:t>
        <a:bodyPr/>
        <a:lstStyle/>
        <a:p>
          <a:endParaRPr lang="tr-TR"/>
        </a:p>
      </dgm:t>
    </dgm:pt>
    <dgm:pt modelId="{682C9FE5-A571-4B50-9E5A-83550CB7FC53}" type="pres">
      <dgm:prSet presAssocID="{86560DA3-9D58-4BAB-B667-677A77D3540F}" presName="rootConnector" presStyleLbl="node2" presStyleIdx="3" presStyleCnt="4"/>
      <dgm:spPr/>
      <dgm:t>
        <a:bodyPr/>
        <a:lstStyle/>
        <a:p>
          <a:endParaRPr lang="tr-TR"/>
        </a:p>
      </dgm:t>
    </dgm:pt>
    <dgm:pt modelId="{73B4921A-0521-4248-BAFC-B8B925D27DAB}" type="pres">
      <dgm:prSet presAssocID="{86560DA3-9D58-4BAB-B667-677A77D3540F}" presName="hierChild4" presStyleCnt="0"/>
      <dgm:spPr/>
    </dgm:pt>
    <dgm:pt modelId="{5B35D04B-D832-40D5-BCE3-380BBCDF09F9}" type="pres">
      <dgm:prSet presAssocID="{86560DA3-9D58-4BAB-B667-677A77D3540F}" presName="hierChild5" presStyleCnt="0"/>
      <dgm:spPr/>
    </dgm:pt>
    <dgm:pt modelId="{0764E7BE-D0F7-4256-BC6C-93F593A7807D}" type="pres">
      <dgm:prSet presAssocID="{A780358C-32B0-4A4D-AFB5-39E789687ECC}" presName="hierChild3" presStyleCnt="0"/>
      <dgm:spPr/>
    </dgm:pt>
  </dgm:ptLst>
  <dgm:cxnLst>
    <dgm:cxn modelId="{4CCF4D6E-4080-41AA-9C24-29EC5A570A82}" type="presOf" srcId="{0BE8B42F-6C15-4032-BB3A-70EB101EB8D1}" destId="{A201DE51-D31D-4145-A36F-DD2D776B9C59}" srcOrd="0" destOrd="0" presId="urn:microsoft.com/office/officeart/2005/8/layout/orgChart1"/>
    <dgm:cxn modelId="{1386EA98-7814-46DF-91CF-E4251897BFD0}" srcId="{A780358C-32B0-4A4D-AFB5-39E789687ECC}" destId="{F6ECE19B-DC9B-4A50-AAD5-895E9B0FAA42}" srcOrd="1" destOrd="0" parTransId="{C860A67D-6638-4C26-B5B3-603101BBC0AD}" sibTransId="{41B53C76-87BB-497E-B36D-CF76334C25FC}"/>
    <dgm:cxn modelId="{7E08E052-EEA7-4861-860D-B4F4AEEF9338}" srcId="{A780358C-32B0-4A4D-AFB5-39E789687ECC}" destId="{86560DA3-9D58-4BAB-B667-677A77D3540F}" srcOrd="3" destOrd="0" parTransId="{E65561AA-6D35-4B85-8C20-8889079DCAD6}" sibTransId="{D656F1C3-53C7-4FBA-AAB2-5959445F6385}"/>
    <dgm:cxn modelId="{D28C72B7-8871-462A-8D80-98067253DBDD}" type="presOf" srcId="{A780358C-32B0-4A4D-AFB5-39E789687ECC}" destId="{BF8A597D-B9A6-4663-96FF-8C3B9FAE54C5}" srcOrd="1" destOrd="0" presId="urn:microsoft.com/office/officeart/2005/8/layout/orgChart1"/>
    <dgm:cxn modelId="{4CE76C3C-767C-4E71-A2B5-612191F9FACC}" type="presOf" srcId="{F6ECE19B-DC9B-4A50-AAD5-895E9B0FAA42}" destId="{4D0E01B5-2E6E-4C9F-8166-D78764003584}" srcOrd="1" destOrd="0" presId="urn:microsoft.com/office/officeart/2005/8/layout/orgChart1"/>
    <dgm:cxn modelId="{D510B0CB-0354-4DA0-9756-75972726818F}" srcId="{A780358C-32B0-4A4D-AFB5-39E789687ECC}" destId="{89127777-9AF1-48D7-827C-4CEFB0F92AD6}" srcOrd="0" destOrd="0" parTransId="{E52AA180-6DF9-48AA-B6F9-F5C4E6FA2FC7}" sibTransId="{68738B62-9DB1-48CA-A128-0ADD889F8824}"/>
    <dgm:cxn modelId="{EDA1F4D2-33C8-4395-B13D-C77B9E37EDAB}" type="presOf" srcId="{89127777-9AF1-48D7-827C-4CEFB0F92AD6}" destId="{18A6D7CD-938E-4BEB-8DDC-A47120A02DF8}" srcOrd="1" destOrd="0" presId="urn:microsoft.com/office/officeart/2005/8/layout/orgChart1"/>
    <dgm:cxn modelId="{6D89B578-C626-4350-A176-2323360D7595}" type="presOf" srcId="{F6ECE19B-DC9B-4A50-AAD5-895E9B0FAA42}" destId="{6C5CEAE1-9926-4F46-A843-E9D814C40959}" srcOrd="0" destOrd="0" presId="urn:microsoft.com/office/officeart/2005/8/layout/orgChart1"/>
    <dgm:cxn modelId="{5812D6D1-C465-42A3-AD7D-8CFA2988DA0A}" type="presOf" srcId="{86560DA3-9D58-4BAB-B667-677A77D3540F}" destId="{682C9FE5-A571-4B50-9E5A-83550CB7FC53}" srcOrd="1" destOrd="0" presId="urn:microsoft.com/office/officeart/2005/8/layout/orgChart1"/>
    <dgm:cxn modelId="{6E8FC240-2B25-42D3-B367-257688A7A73B}" type="presOf" srcId="{89127777-9AF1-48D7-827C-4CEFB0F92AD6}" destId="{CF2581ED-2A7A-4182-942A-0355B3A043FB}" srcOrd="0" destOrd="0" presId="urn:microsoft.com/office/officeart/2005/8/layout/orgChart1"/>
    <dgm:cxn modelId="{10BC9D1F-6474-461C-AD87-50F80C31EBD1}" type="presOf" srcId="{3D9F397D-1336-45F4-AD07-D88DB826AEB6}" destId="{604736BE-8B29-48E8-8B96-471C25C3C4E8}" srcOrd="1" destOrd="0" presId="urn:microsoft.com/office/officeart/2005/8/layout/orgChart1"/>
    <dgm:cxn modelId="{9E650C48-B42A-47E3-BA0D-4407C40F9092}" type="presOf" srcId="{A780358C-32B0-4A4D-AFB5-39E789687ECC}" destId="{38D9FE8C-9D85-4517-841F-9B9935EB75AE}" srcOrd="0" destOrd="0" presId="urn:microsoft.com/office/officeart/2005/8/layout/orgChart1"/>
    <dgm:cxn modelId="{15576036-8364-420D-BF86-1915575D836C}" type="presOf" srcId="{E52AA180-6DF9-48AA-B6F9-F5C4E6FA2FC7}" destId="{54817FC5-FFF0-4D7B-81B0-0A253185F0FD}" srcOrd="0" destOrd="0" presId="urn:microsoft.com/office/officeart/2005/8/layout/orgChart1"/>
    <dgm:cxn modelId="{A08A6430-7388-4DD2-8A1E-6AE1886EF1C4}" type="presOf" srcId="{2DC6D337-E5D2-4645-A199-E4D2E959D9A0}" destId="{4737A62A-10C5-4573-9187-1C0F59E12FC8}" srcOrd="0" destOrd="0" presId="urn:microsoft.com/office/officeart/2005/8/layout/orgChart1"/>
    <dgm:cxn modelId="{9A79B706-4815-4286-B484-1D2F9DA2F345}" srcId="{A780358C-32B0-4A4D-AFB5-39E789687ECC}" destId="{3D9F397D-1336-45F4-AD07-D88DB826AEB6}" srcOrd="2" destOrd="0" parTransId="{2DC6D337-E5D2-4645-A199-E4D2E959D9A0}" sibTransId="{1E779EB3-245A-417E-8CC0-5C37F2D108A7}"/>
    <dgm:cxn modelId="{75893D6C-B166-4906-9EFB-ACA647AD1CE2}" type="presOf" srcId="{3D9F397D-1336-45F4-AD07-D88DB826AEB6}" destId="{ACE4D3FF-6735-4770-8440-85DEBA861FCA}" srcOrd="0" destOrd="0" presId="urn:microsoft.com/office/officeart/2005/8/layout/orgChart1"/>
    <dgm:cxn modelId="{1F474344-64BE-49BF-A73C-01BAB6493A18}" type="presOf" srcId="{86560DA3-9D58-4BAB-B667-677A77D3540F}" destId="{D83F11B0-F714-4843-A5A1-A5B971FEA5BC}" srcOrd="0" destOrd="0" presId="urn:microsoft.com/office/officeart/2005/8/layout/orgChart1"/>
    <dgm:cxn modelId="{7522ED5F-F5B1-4179-8233-57FB1FD89410}" type="presOf" srcId="{C860A67D-6638-4C26-B5B3-603101BBC0AD}" destId="{60625524-AB44-4E3C-9DBC-0E8690CE278F}" srcOrd="0" destOrd="0" presId="urn:microsoft.com/office/officeart/2005/8/layout/orgChart1"/>
    <dgm:cxn modelId="{67716D8D-F76C-44BB-941F-068EA5A86455}" type="presOf" srcId="{E65561AA-6D35-4B85-8C20-8889079DCAD6}" destId="{7612B93D-3D49-40A5-BFCB-7C6503318464}" srcOrd="0" destOrd="0" presId="urn:microsoft.com/office/officeart/2005/8/layout/orgChart1"/>
    <dgm:cxn modelId="{6D9A5424-9AEE-4C32-A90B-8ACB199A95B2}" srcId="{0BE8B42F-6C15-4032-BB3A-70EB101EB8D1}" destId="{A780358C-32B0-4A4D-AFB5-39E789687ECC}" srcOrd="0" destOrd="0" parTransId="{18C34629-AA26-4113-AD6A-A402289EE208}" sibTransId="{3115C66B-221C-4256-ADB3-BB5102D5311A}"/>
    <dgm:cxn modelId="{A8755442-8758-4500-84FB-51D42754A17F}" type="presParOf" srcId="{A201DE51-D31D-4145-A36F-DD2D776B9C59}" destId="{DEB75927-C6C8-433F-949B-524B32376E40}" srcOrd="0" destOrd="0" presId="urn:microsoft.com/office/officeart/2005/8/layout/orgChart1"/>
    <dgm:cxn modelId="{8DA831B5-C212-4C69-A3D7-B39B5D1DAB3C}" type="presParOf" srcId="{DEB75927-C6C8-433F-949B-524B32376E40}" destId="{35CE5349-E7E1-4D90-8202-1F68F8B83AF2}" srcOrd="0" destOrd="0" presId="urn:microsoft.com/office/officeart/2005/8/layout/orgChart1"/>
    <dgm:cxn modelId="{A5310B66-8972-46CA-A1D3-F656C7213EC0}" type="presParOf" srcId="{35CE5349-E7E1-4D90-8202-1F68F8B83AF2}" destId="{38D9FE8C-9D85-4517-841F-9B9935EB75AE}" srcOrd="0" destOrd="0" presId="urn:microsoft.com/office/officeart/2005/8/layout/orgChart1"/>
    <dgm:cxn modelId="{A6D28823-3623-47FF-B09E-2AF9FD8A9155}" type="presParOf" srcId="{35CE5349-E7E1-4D90-8202-1F68F8B83AF2}" destId="{BF8A597D-B9A6-4663-96FF-8C3B9FAE54C5}" srcOrd="1" destOrd="0" presId="urn:microsoft.com/office/officeart/2005/8/layout/orgChart1"/>
    <dgm:cxn modelId="{9B34DE88-BC8D-46EC-B541-0791D62323F1}" type="presParOf" srcId="{DEB75927-C6C8-433F-949B-524B32376E40}" destId="{FF3C2C1F-89B3-4BCD-B07D-23EF71D1941D}" srcOrd="1" destOrd="0" presId="urn:microsoft.com/office/officeart/2005/8/layout/orgChart1"/>
    <dgm:cxn modelId="{BB3C609A-BF68-4BCD-A53C-D1CA6BA531B6}" type="presParOf" srcId="{FF3C2C1F-89B3-4BCD-B07D-23EF71D1941D}" destId="{54817FC5-FFF0-4D7B-81B0-0A253185F0FD}" srcOrd="0" destOrd="0" presId="urn:microsoft.com/office/officeart/2005/8/layout/orgChart1"/>
    <dgm:cxn modelId="{6C9D71CD-35E6-4201-9A8A-B81A8F940185}" type="presParOf" srcId="{FF3C2C1F-89B3-4BCD-B07D-23EF71D1941D}" destId="{4ABB66A2-92DB-41A1-86CB-A75EAFBB19F9}" srcOrd="1" destOrd="0" presId="urn:microsoft.com/office/officeart/2005/8/layout/orgChart1"/>
    <dgm:cxn modelId="{915D7F6B-47FB-4234-9749-F019313A748A}" type="presParOf" srcId="{4ABB66A2-92DB-41A1-86CB-A75EAFBB19F9}" destId="{D8AF20BA-C726-43EC-9F1F-0BCD4396B828}" srcOrd="0" destOrd="0" presId="urn:microsoft.com/office/officeart/2005/8/layout/orgChart1"/>
    <dgm:cxn modelId="{52F45041-3A05-49AD-882F-CCA21AFFBD3C}" type="presParOf" srcId="{D8AF20BA-C726-43EC-9F1F-0BCD4396B828}" destId="{CF2581ED-2A7A-4182-942A-0355B3A043FB}" srcOrd="0" destOrd="0" presId="urn:microsoft.com/office/officeart/2005/8/layout/orgChart1"/>
    <dgm:cxn modelId="{C6BF50BC-E403-46CE-B798-40D1EEA1B925}" type="presParOf" srcId="{D8AF20BA-C726-43EC-9F1F-0BCD4396B828}" destId="{18A6D7CD-938E-4BEB-8DDC-A47120A02DF8}" srcOrd="1" destOrd="0" presId="urn:microsoft.com/office/officeart/2005/8/layout/orgChart1"/>
    <dgm:cxn modelId="{574AE84D-A98A-4CE4-AD7E-3623BF00E723}" type="presParOf" srcId="{4ABB66A2-92DB-41A1-86CB-A75EAFBB19F9}" destId="{C30485BA-CBB0-4C2E-A55B-0F0A48987B47}" srcOrd="1" destOrd="0" presId="urn:microsoft.com/office/officeart/2005/8/layout/orgChart1"/>
    <dgm:cxn modelId="{52CAFD5F-1DEF-47B2-B1C9-D63608B2F023}" type="presParOf" srcId="{4ABB66A2-92DB-41A1-86CB-A75EAFBB19F9}" destId="{C647E13D-ADCD-41F2-A1FF-AD6D6DCC965C}" srcOrd="2" destOrd="0" presId="urn:microsoft.com/office/officeart/2005/8/layout/orgChart1"/>
    <dgm:cxn modelId="{EB65554C-ACF1-4F03-AA72-975E64FFD937}" type="presParOf" srcId="{FF3C2C1F-89B3-4BCD-B07D-23EF71D1941D}" destId="{60625524-AB44-4E3C-9DBC-0E8690CE278F}" srcOrd="2" destOrd="0" presId="urn:microsoft.com/office/officeart/2005/8/layout/orgChart1"/>
    <dgm:cxn modelId="{67DEF1C7-F72D-4CFA-B6B2-92B9B968DDEF}" type="presParOf" srcId="{FF3C2C1F-89B3-4BCD-B07D-23EF71D1941D}" destId="{28EBFC0E-AC18-41D6-9FAE-8EAD7CAA6A35}" srcOrd="3" destOrd="0" presId="urn:microsoft.com/office/officeart/2005/8/layout/orgChart1"/>
    <dgm:cxn modelId="{3251DAC3-732A-4F80-8940-C2340BF0FCF7}" type="presParOf" srcId="{28EBFC0E-AC18-41D6-9FAE-8EAD7CAA6A35}" destId="{1752048F-BE28-43D5-A63E-FB48516E0DB2}" srcOrd="0" destOrd="0" presId="urn:microsoft.com/office/officeart/2005/8/layout/orgChart1"/>
    <dgm:cxn modelId="{0721099A-0F9C-4C7D-9ACA-502C5AB59293}" type="presParOf" srcId="{1752048F-BE28-43D5-A63E-FB48516E0DB2}" destId="{6C5CEAE1-9926-4F46-A843-E9D814C40959}" srcOrd="0" destOrd="0" presId="urn:microsoft.com/office/officeart/2005/8/layout/orgChart1"/>
    <dgm:cxn modelId="{CCF1830D-0761-4856-9F1E-1CE12323BCA2}" type="presParOf" srcId="{1752048F-BE28-43D5-A63E-FB48516E0DB2}" destId="{4D0E01B5-2E6E-4C9F-8166-D78764003584}" srcOrd="1" destOrd="0" presId="urn:microsoft.com/office/officeart/2005/8/layout/orgChart1"/>
    <dgm:cxn modelId="{3BDE0E67-2A74-4BCF-B3C5-BD323B5EF1E3}" type="presParOf" srcId="{28EBFC0E-AC18-41D6-9FAE-8EAD7CAA6A35}" destId="{6DF856A0-FA68-4F01-9C2F-54C9B270FB6D}" srcOrd="1" destOrd="0" presId="urn:microsoft.com/office/officeart/2005/8/layout/orgChart1"/>
    <dgm:cxn modelId="{8C18DEDB-A5DA-4442-95AC-1FA202B6542C}" type="presParOf" srcId="{28EBFC0E-AC18-41D6-9FAE-8EAD7CAA6A35}" destId="{2B99F8D2-F0AA-47F1-914E-918C5CF4F541}" srcOrd="2" destOrd="0" presId="urn:microsoft.com/office/officeart/2005/8/layout/orgChart1"/>
    <dgm:cxn modelId="{F6EA6DFF-925B-4AD6-B127-1A0B6652C709}" type="presParOf" srcId="{FF3C2C1F-89B3-4BCD-B07D-23EF71D1941D}" destId="{4737A62A-10C5-4573-9187-1C0F59E12FC8}" srcOrd="4" destOrd="0" presId="urn:microsoft.com/office/officeart/2005/8/layout/orgChart1"/>
    <dgm:cxn modelId="{89913ECA-5A11-4BBE-A958-D1FAB5E2495D}" type="presParOf" srcId="{FF3C2C1F-89B3-4BCD-B07D-23EF71D1941D}" destId="{9AA1D6D6-399D-43B9-9F76-1B980FD21B18}" srcOrd="5" destOrd="0" presId="urn:microsoft.com/office/officeart/2005/8/layout/orgChart1"/>
    <dgm:cxn modelId="{CA99A29A-2731-4881-A383-7B1D2182D2D5}" type="presParOf" srcId="{9AA1D6D6-399D-43B9-9F76-1B980FD21B18}" destId="{4F476417-6F56-4A9D-B209-6F37AD8A5424}" srcOrd="0" destOrd="0" presId="urn:microsoft.com/office/officeart/2005/8/layout/orgChart1"/>
    <dgm:cxn modelId="{32B1B782-2628-4941-83CC-47B9A97A901B}" type="presParOf" srcId="{4F476417-6F56-4A9D-B209-6F37AD8A5424}" destId="{ACE4D3FF-6735-4770-8440-85DEBA861FCA}" srcOrd="0" destOrd="0" presId="urn:microsoft.com/office/officeart/2005/8/layout/orgChart1"/>
    <dgm:cxn modelId="{9FA1F6F4-6CC0-4E52-B3AA-67E0EB65DEBB}" type="presParOf" srcId="{4F476417-6F56-4A9D-B209-6F37AD8A5424}" destId="{604736BE-8B29-48E8-8B96-471C25C3C4E8}" srcOrd="1" destOrd="0" presId="urn:microsoft.com/office/officeart/2005/8/layout/orgChart1"/>
    <dgm:cxn modelId="{6ABCFD00-6B72-46C5-91BC-E3C55A309752}" type="presParOf" srcId="{9AA1D6D6-399D-43B9-9F76-1B980FD21B18}" destId="{3109344B-2E82-4E36-9573-692F3B5D487A}" srcOrd="1" destOrd="0" presId="urn:microsoft.com/office/officeart/2005/8/layout/orgChart1"/>
    <dgm:cxn modelId="{6EE9B8D5-149D-43D4-A2F8-9C5B5E7483F6}" type="presParOf" srcId="{9AA1D6D6-399D-43B9-9F76-1B980FD21B18}" destId="{F10A2A67-3A30-4E33-A12A-32AA4A3673B3}" srcOrd="2" destOrd="0" presId="urn:microsoft.com/office/officeart/2005/8/layout/orgChart1"/>
    <dgm:cxn modelId="{B537AD8F-2B3E-45D9-8688-0DF490C1B51E}" type="presParOf" srcId="{FF3C2C1F-89B3-4BCD-B07D-23EF71D1941D}" destId="{7612B93D-3D49-40A5-BFCB-7C6503318464}" srcOrd="6" destOrd="0" presId="urn:microsoft.com/office/officeart/2005/8/layout/orgChart1"/>
    <dgm:cxn modelId="{AE1751D2-1B3C-46C7-9F34-0A41F562901C}" type="presParOf" srcId="{FF3C2C1F-89B3-4BCD-B07D-23EF71D1941D}" destId="{1E20C38C-4164-45F4-A7A3-945D539B3275}" srcOrd="7" destOrd="0" presId="urn:microsoft.com/office/officeart/2005/8/layout/orgChart1"/>
    <dgm:cxn modelId="{EF695C71-F407-4B7E-8242-84A1A9E792E8}" type="presParOf" srcId="{1E20C38C-4164-45F4-A7A3-945D539B3275}" destId="{BB8FEFC6-ADF0-4A01-8EE9-BAB6707C6142}" srcOrd="0" destOrd="0" presId="urn:microsoft.com/office/officeart/2005/8/layout/orgChart1"/>
    <dgm:cxn modelId="{71DD97EB-BB7A-4886-A761-E167D2668081}" type="presParOf" srcId="{BB8FEFC6-ADF0-4A01-8EE9-BAB6707C6142}" destId="{D83F11B0-F714-4843-A5A1-A5B971FEA5BC}" srcOrd="0" destOrd="0" presId="urn:microsoft.com/office/officeart/2005/8/layout/orgChart1"/>
    <dgm:cxn modelId="{2800C855-CB59-4C23-A222-135B4D172E06}" type="presParOf" srcId="{BB8FEFC6-ADF0-4A01-8EE9-BAB6707C6142}" destId="{682C9FE5-A571-4B50-9E5A-83550CB7FC53}" srcOrd="1" destOrd="0" presId="urn:microsoft.com/office/officeart/2005/8/layout/orgChart1"/>
    <dgm:cxn modelId="{5087E948-15D7-4E5D-8F45-0AFDAA2FA9AD}" type="presParOf" srcId="{1E20C38C-4164-45F4-A7A3-945D539B3275}" destId="{73B4921A-0521-4248-BAFC-B8B925D27DAB}" srcOrd="1" destOrd="0" presId="urn:microsoft.com/office/officeart/2005/8/layout/orgChart1"/>
    <dgm:cxn modelId="{136EEB85-40A3-486F-956B-7EFE190D7B4D}" type="presParOf" srcId="{1E20C38C-4164-45F4-A7A3-945D539B3275}" destId="{5B35D04B-D832-40D5-BCE3-380BBCDF09F9}" srcOrd="2" destOrd="0" presId="urn:microsoft.com/office/officeart/2005/8/layout/orgChart1"/>
    <dgm:cxn modelId="{9219C924-1A26-461A-B298-442B36EEEBD2}" type="presParOf" srcId="{DEB75927-C6C8-433F-949B-524B32376E40}" destId="{0764E7BE-D0F7-4256-BC6C-93F593A780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2B93D-3D49-40A5-BFCB-7C6503318464}">
      <dsp:nvSpPr>
        <dsp:cNvPr id="0" name=""/>
        <dsp:cNvSpPr/>
      </dsp:nvSpPr>
      <dsp:spPr>
        <a:xfrm>
          <a:off x="4375165" y="2176693"/>
          <a:ext cx="3426656" cy="396472"/>
        </a:xfrm>
        <a:custGeom>
          <a:avLst/>
          <a:gdLst/>
          <a:ahLst/>
          <a:cxnLst/>
          <a:rect l="0" t="0" r="0" b="0"/>
          <a:pathLst>
            <a:path>
              <a:moveTo>
                <a:pt x="0" y="0"/>
              </a:moveTo>
              <a:lnTo>
                <a:pt x="0" y="198236"/>
              </a:lnTo>
              <a:lnTo>
                <a:pt x="3426656" y="198236"/>
              </a:lnTo>
              <a:lnTo>
                <a:pt x="3426656" y="3964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37A62A-10C5-4573-9187-1C0F59E12FC8}">
      <dsp:nvSpPr>
        <dsp:cNvPr id="0" name=""/>
        <dsp:cNvSpPr/>
      </dsp:nvSpPr>
      <dsp:spPr>
        <a:xfrm>
          <a:off x="4375165" y="2176693"/>
          <a:ext cx="1142218" cy="396472"/>
        </a:xfrm>
        <a:custGeom>
          <a:avLst/>
          <a:gdLst/>
          <a:ahLst/>
          <a:cxnLst/>
          <a:rect l="0" t="0" r="0" b="0"/>
          <a:pathLst>
            <a:path>
              <a:moveTo>
                <a:pt x="0" y="0"/>
              </a:moveTo>
              <a:lnTo>
                <a:pt x="0" y="198236"/>
              </a:lnTo>
              <a:lnTo>
                <a:pt x="1142218" y="198236"/>
              </a:lnTo>
              <a:lnTo>
                <a:pt x="1142218" y="3964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25524-AB44-4E3C-9DBC-0E8690CE278F}">
      <dsp:nvSpPr>
        <dsp:cNvPr id="0" name=""/>
        <dsp:cNvSpPr/>
      </dsp:nvSpPr>
      <dsp:spPr>
        <a:xfrm>
          <a:off x="3197509" y="2176693"/>
          <a:ext cx="1177655" cy="443237"/>
        </a:xfrm>
        <a:custGeom>
          <a:avLst/>
          <a:gdLst/>
          <a:ahLst/>
          <a:cxnLst/>
          <a:rect l="0" t="0" r="0" b="0"/>
          <a:pathLst>
            <a:path>
              <a:moveTo>
                <a:pt x="1177655" y="0"/>
              </a:moveTo>
              <a:lnTo>
                <a:pt x="1177655" y="245001"/>
              </a:lnTo>
              <a:lnTo>
                <a:pt x="0" y="245001"/>
              </a:lnTo>
              <a:lnTo>
                <a:pt x="0" y="443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17FC5-FFF0-4D7B-81B0-0A253185F0FD}">
      <dsp:nvSpPr>
        <dsp:cNvPr id="0" name=""/>
        <dsp:cNvSpPr/>
      </dsp:nvSpPr>
      <dsp:spPr>
        <a:xfrm>
          <a:off x="948508" y="2176693"/>
          <a:ext cx="3426656" cy="396472"/>
        </a:xfrm>
        <a:custGeom>
          <a:avLst/>
          <a:gdLst/>
          <a:ahLst/>
          <a:cxnLst/>
          <a:rect l="0" t="0" r="0" b="0"/>
          <a:pathLst>
            <a:path>
              <a:moveTo>
                <a:pt x="3426656" y="0"/>
              </a:moveTo>
              <a:lnTo>
                <a:pt x="3426656" y="198236"/>
              </a:lnTo>
              <a:lnTo>
                <a:pt x="0" y="198236"/>
              </a:lnTo>
              <a:lnTo>
                <a:pt x="0" y="3964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D9FE8C-9D85-4517-841F-9B9935EB75AE}">
      <dsp:nvSpPr>
        <dsp:cNvPr id="0" name=""/>
        <dsp:cNvSpPr/>
      </dsp:nvSpPr>
      <dsp:spPr>
        <a:xfrm>
          <a:off x="2458711" y="924689"/>
          <a:ext cx="3832908" cy="125200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900" b="1" kern="1200" dirty="0" smtClean="0">
              <a:solidFill>
                <a:schemeClr val="tx1"/>
              </a:solidFill>
            </a:rPr>
            <a:t>Matematik Müfredatı</a:t>
          </a:r>
          <a:endParaRPr kumimoji="0" lang="tr-TR" sz="1900" b="1" i="0" u="none" strike="noStrike" kern="1200" cap="none" normalizeH="0" baseline="0" dirty="0" smtClean="0">
            <a:ln>
              <a:noFill/>
            </a:ln>
            <a:solidFill>
              <a:schemeClr val="tx1"/>
            </a:solidFill>
            <a:effectLst/>
            <a:latin typeface="Verdana" pitchFamily="34" charset="0"/>
          </a:endParaRPr>
        </a:p>
      </dsp:txBody>
      <dsp:txXfrm>
        <a:off x="2458711" y="924689"/>
        <a:ext cx="3832908" cy="1252004"/>
      </dsp:txXfrm>
    </dsp:sp>
    <dsp:sp modelId="{CF2581ED-2A7A-4182-942A-0355B3A043FB}">
      <dsp:nvSpPr>
        <dsp:cNvPr id="0" name=""/>
        <dsp:cNvSpPr/>
      </dsp:nvSpPr>
      <dsp:spPr>
        <a:xfrm>
          <a:off x="4526" y="2573166"/>
          <a:ext cx="1887965" cy="9439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kern="1200" cap="none" normalizeH="0" baseline="0" dirty="0" smtClean="0">
              <a:ln>
                <a:noFill/>
              </a:ln>
              <a:solidFill>
                <a:schemeClr val="tx1"/>
              </a:solidFill>
              <a:effectLst/>
              <a:latin typeface="Verdana" pitchFamily="34" charset="0"/>
            </a:rPr>
            <a:t>İçerik</a:t>
          </a:r>
        </a:p>
      </dsp:txBody>
      <dsp:txXfrm>
        <a:off x="4526" y="2573166"/>
        <a:ext cx="1887965" cy="943982"/>
      </dsp:txXfrm>
    </dsp:sp>
    <dsp:sp modelId="{6C5CEAE1-9926-4F46-A843-E9D814C40959}">
      <dsp:nvSpPr>
        <dsp:cNvPr id="0" name=""/>
        <dsp:cNvSpPr/>
      </dsp:nvSpPr>
      <dsp:spPr>
        <a:xfrm>
          <a:off x="2253526" y="2619930"/>
          <a:ext cx="1887965" cy="9439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kern="1200" cap="none" normalizeH="0" baseline="0" dirty="0" smtClean="0">
              <a:ln>
                <a:noFill/>
              </a:ln>
              <a:solidFill>
                <a:schemeClr val="tx1"/>
              </a:solidFill>
              <a:effectLst/>
              <a:latin typeface="Verdana" pitchFamily="34" charset="0"/>
            </a:rPr>
            <a:t>Süreçler</a:t>
          </a:r>
        </a:p>
      </dsp:txBody>
      <dsp:txXfrm>
        <a:off x="2253526" y="2619930"/>
        <a:ext cx="1887965" cy="943982"/>
      </dsp:txXfrm>
    </dsp:sp>
    <dsp:sp modelId="{ACE4D3FF-6735-4770-8440-85DEBA861FCA}">
      <dsp:nvSpPr>
        <dsp:cNvPr id="0" name=""/>
        <dsp:cNvSpPr/>
      </dsp:nvSpPr>
      <dsp:spPr>
        <a:xfrm>
          <a:off x="4573401" y="2573166"/>
          <a:ext cx="1887965" cy="9439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kern="1200" cap="none" normalizeH="0" baseline="0" dirty="0" smtClean="0">
              <a:ln>
                <a:noFill/>
              </a:ln>
              <a:solidFill>
                <a:schemeClr val="tx1"/>
              </a:solidFill>
              <a:effectLst/>
              <a:latin typeface="Verdana" pitchFamily="34" charset="0"/>
            </a:rPr>
            <a:t>Çevre ve Materyaller</a:t>
          </a:r>
        </a:p>
      </dsp:txBody>
      <dsp:txXfrm>
        <a:off x="4573401" y="2573166"/>
        <a:ext cx="1887965" cy="943982"/>
      </dsp:txXfrm>
    </dsp:sp>
    <dsp:sp modelId="{D83F11B0-F714-4843-A5A1-A5B971FEA5BC}">
      <dsp:nvSpPr>
        <dsp:cNvPr id="0" name=""/>
        <dsp:cNvSpPr/>
      </dsp:nvSpPr>
      <dsp:spPr>
        <a:xfrm>
          <a:off x="6857839" y="2573166"/>
          <a:ext cx="1887965" cy="9439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kern="1200" cap="none" normalizeH="0" baseline="0" dirty="0" smtClean="0">
              <a:ln>
                <a:noFill/>
              </a:ln>
              <a:solidFill>
                <a:schemeClr val="tx1"/>
              </a:solidFill>
              <a:effectLst/>
              <a:latin typeface="Verdana" pitchFamily="34" charset="0"/>
            </a:rPr>
            <a:t>Çocuk Merkezli Seçimler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900" b="0" i="0" u="none" strike="noStrike" kern="1200" cap="none" normalizeH="0" baseline="0" dirty="0" smtClean="0">
            <a:ln>
              <a:noFill/>
            </a:ln>
            <a:solidFill>
              <a:schemeClr val="tx1"/>
            </a:solidFill>
            <a:effectLst/>
            <a:latin typeface="Verdana" pitchFamily="34" charset="0"/>
          </a:endParaRPr>
        </a:p>
      </dsp:txBody>
      <dsp:txXfrm>
        <a:off x="6857839" y="2573166"/>
        <a:ext cx="1887965" cy="9439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F3349F2-2EDC-4EEC-B20C-6F5A723981BB}" type="datetimeFigureOut">
              <a:rPr lang="tr-TR" smtClean="0"/>
              <a:t>18.5.2017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170541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3349F2-2EDC-4EEC-B20C-6F5A723981BB}" type="datetimeFigureOut">
              <a:rPr lang="tr-TR" smtClean="0"/>
              <a:t>18.5.2017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227891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3349F2-2EDC-4EEC-B20C-6F5A723981BB}" type="datetimeFigureOut">
              <a:rPr lang="tr-TR" smtClean="0"/>
              <a:t>18.5.2017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255033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1826684" y="301625"/>
            <a:ext cx="9751483"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1826684" y="1827213"/>
            <a:ext cx="9751483" cy="4114800"/>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C3ED526-9103-43C6-94C2-102428B902E1}" type="slidenum">
              <a:rPr lang="tr-TR" altLang="tr-TR"/>
              <a:pPr>
                <a:defRPr/>
              </a:pPr>
              <a:t>‹#›</a:t>
            </a:fld>
            <a:endParaRPr lang="tr-TR" altLang="tr-TR"/>
          </a:p>
        </p:txBody>
      </p:sp>
    </p:spTree>
    <p:extLst>
      <p:ext uri="{BB962C8B-B14F-4D97-AF65-F5344CB8AC3E}">
        <p14:creationId xmlns:p14="http://schemas.microsoft.com/office/powerpoint/2010/main" val="124983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3349F2-2EDC-4EEC-B20C-6F5A723981BB}" type="datetimeFigureOut">
              <a:rPr lang="tr-TR" smtClean="0"/>
              <a:t>18.5.2017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124742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F3349F2-2EDC-4EEC-B20C-6F5A723981BB}" type="datetimeFigureOut">
              <a:rPr lang="tr-TR" smtClean="0"/>
              <a:t>18.5.2017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289206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F3349F2-2EDC-4EEC-B20C-6F5A723981BB}" type="datetimeFigureOut">
              <a:rPr lang="tr-TR" smtClean="0"/>
              <a:t>18.5.2017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277098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F3349F2-2EDC-4EEC-B20C-6F5A723981BB}" type="datetimeFigureOut">
              <a:rPr lang="tr-TR" smtClean="0"/>
              <a:t>18.5.2017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400836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F3349F2-2EDC-4EEC-B20C-6F5A723981BB}" type="datetimeFigureOut">
              <a:rPr lang="tr-TR" smtClean="0"/>
              <a:t>18.5.2017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33600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F3349F2-2EDC-4EEC-B20C-6F5A723981BB}" type="datetimeFigureOut">
              <a:rPr lang="tr-TR" smtClean="0"/>
              <a:t>18.5.2017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240226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F3349F2-2EDC-4EEC-B20C-6F5A723981BB}" type="datetimeFigureOut">
              <a:rPr lang="tr-TR" smtClean="0"/>
              <a:t>18.5.2017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338806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F3349F2-2EDC-4EEC-B20C-6F5A723981BB}" type="datetimeFigureOut">
              <a:rPr lang="tr-TR" smtClean="0"/>
              <a:t>18.5.2017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E3F8D1-51FC-4E1F-B4A6-4EBABCC2EC2A}" type="slidenum">
              <a:rPr lang="tr-TR" smtClean="0"/>
              <a:t>‹#›</a:t>
            </a:fld>
            <a:endParaRPr lang="tr-TR"/>
          </a:p>
        </p:txBody>
      </p:sp>
    </p:spTree>
    <p:extLst>
      <p:ext uri="{BB962C8B-B14F-4D97-AF65-F5344CB8AC3E}">
        <p14:creationId xmlns:p14="http://schemas.microsoft.com/office/powerpoint/2010/main" val="202117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349F2-2EDC-4EEC-B20C-6F5A723981BB}" type="datetimeFigureOut">
              <a:rPr lang="tr-TR" smtClean="0"/>
              <a:t>18.5.2017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3F8D1-51FC-4E1F-B4A6-4EBABCC2EC2A}" type="slidenum">
              <a:rPr lang="tr-TR" smtClean="0"/>
              <a:t>‹#›</a:t>
            </a:fld>
            <a:endParaRPr lang="tr-TR"/>
          </a:p>
        </p:txBody>
      </p:sp>
    </p:spTree>
    <p:extLst>
      <p:ext uri="{BB962C8B-B14F-4D97-AF65-F5344CB8AC3E}">
        <p14:creationId xmlns:p14="http://schemas.microsoft.com/office/powerpoint/2010/main" val="411064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p:txBody>
          <a:bodyPr/>
          <a:lstStyle/>
          <a:p>
            <a:r>
              <a:rPr lang="tr-TR" altLang="tr-TR" smtClean="0"/>
              <a:t>Doğal                    </a:t>
            </a:r>
            <a:r>
              <a:rPr lang="tr-TR" altLang="tr-TR" i="1" smtClean="0"/>
              <a:t>Çocuk/Çevre (ortam)</a:t>
            </a:r>
          </a:p>
          <a:p>
            <a:endParaRPr lang="tr-TR" altLang="tr-TR" smtClean="0"/>
          </a:p>
          <a:p>
            <a:r>
              <a:rPr lang="tr-TR" altLang="tr-TR" smtClean="0"/>
              <a:t>İnformal                 </a:t>
            </a:r>
            <a:r>
              <a:rPr lang="tr-TR" altLang="tr-TR" i="1" smtClean="0"/>
              <a:t>Çocuk/Çevre/Yetişkin</a:t>
            </a:r>
          </a:p>
          <a:p>
            <a:pPr>
              <a:buFontTx/>
              <a:buNone/>
            </a:pPr>
            <a:endParaRPr lang="tr-TR" altLang="tr-TR" smtClean="0"/>
          </a:p>
          <a:p>
            <a:r>
              <a:rPr lang="tr-TR" altLang="tr-TR" smtClean="0"/>
              <a:t>Yapılandırılmış      </a:t>
            </a:r>
            <a:r>
              <a:rPr lang="tr-TR" altLang="tr-TR" i="1" smtClean="0"/>
              <a:t>Yetişkin/Çocuk/Çevre</a:t>
            </a:r>
          </a:p>
        </p:txBody>
      </p:sp>
    </p:spTree>
    <p:extLst>
      <p:ext uri="{BB962C8B-B14F-4D97-AF65-F5344CB8AC3E}">
        <p14:creationId xmlns:p14="http://schemas.microsoft.com/office/powerpoint/2010/main" val="2965491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p:txBody>
          <a:bodyPr/>
          <a:lstStyle/>
          <a:p>
            <a:r>
              <a:rPr lang="tr-TR" altLang="tr-TR" smtClean="0"/>
              <a:t>YAPILANDIRILMIŞ DENEYİM ÖRNEKLERİ</a:t>
            </a:r>
          </a:p>
        </p:txBody>
      </p:sp>
      <p:pic>
        <p:nvPicPr>
          <p:cNvPr id="41987" name="Picture 2" descr="C:\Users\aysegul\Documents\bölüm dersleri\MATEMATİK\2010-2011\mat.uyg.2 2011\HPIM82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427513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descr="C:\Users\aysegul\Documents\bölüm dersleri\MATEMATİK\2010-2011\mat.uyg.2 2011\HPIM82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4" y="2965450"/>
            <a:ext cx="518953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928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altLang="tr-TR" smtClean="0"/>
              <a:t>Soru Çeşitleri</a:t>
            </a:r>
          </a:p>
        </p:txBody>
      </p:sp>
      <p:sp>
        <p:nvSpPr>
          <p:cNvPr id="44035" name="Rectangle 3"/>
          <p:cNvSpPr>
            <a:spLocks noGrp="1" noChangeArrowheads="1"/>
          </p:cNvSpPr>
          <p:nvPr>
            <p:ph type="body" idx="1"/>
          </p:nvPr>
        </p:nvSpPr>
        <p:spPr/>
        <p:txBody>
          <a:bodyPr/>
          <a:lstStyle/>
          <a:p>
            <a:r>
              <a:rPr lang="tr-TR" altLang="tr-TR" b="1" smtClean="0"/>
              <a:t>Yakınsak sorular</a:t>
            </a:r>
            <a:r>
              <a:rPr lang="tr-TR" altLang="tr-TR" smtClean="0"/>
              <a:t>: Çoğunlukla bir cevabı olan ve özellikle bu cevabı almak için sorulan sorulardır.</a:t>
            </a:r>
          </a:p>
          <a:p>
            <a:r>
              <a:rPr lang="tr-TR" altLang="tr-TR" b="1" smtClean="0"/>
              <a:t>Iraksak sorular</a:t>
            </a:r>
            <a:r>
              <a:rPr lang="tr-TR" altLang="tr-TR" smtClean="0"/>
              <a:t>: Tek bir cevabı olmayan, yaratıcılık ve tahmin etmeyi destekleyen sorulardır. </a:t>
            </a:r>
          </a:p>
        </p:txBody>
      </p:sp>
    </p:spTree>
    <p:extLst>
      <p:ext uri="{BB962C8B-B14F-4D97-AF65-F5344CB8AC3E}">
        <p14:creationId xmlns:p14="http://schemas.microsoft.com/office/powerpoint/2010/main" val="1227334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2286000" y="1219200"/>
            <a:ext cx="7632700" cy="3810000"/>
          </a:xfrm>
        </p:spPr>
        <p:txBody>
          <a:bodyPr/>
          <a:lstStyle/>
          <a:p>
            <a:pPr>
              <a:lnSpc>
                <a:spcPct val="90000"/>
              </a:lnSpc>
            </a:pPr>
            <a:r>
              <a:rPr lang="tr-TR" altLang="tr-TR">
                <a:solidFill>
                  <a:srgbClr val="FF33CC"/>
                </a:solidFill>
              </a:rPr>
              <a:t>Yakınsak sorular </a:t>
            </a:r>
            <a:r>
              <a:rPr lang="tr-TR" altLang="tr-TR"/>
              <a:t>ve</a:t>
            </a:r>
            <a:r>
              <a:rPr lang="tr-TR" altLang="tr-TR">
                <a:solidFill>
                  <a:srgbClr val="FF33CC"/>
                </a:solidFill>
              </a:rPr>
              <a:t> yönergeler</a:t>
            </a:r>
            <a:r>
              <a:rPr lang="tr-TR" altLang="tr-TR"/>
              <a:t>  özel bir tepkiyi veya faaliyeti ararlar. “</a:t>
            </a:r>
            <a:r>
              <a:rPr lang="tr-TR" altLang="tr-TR" b="1"/>
              <a:t>Kaç tane</a:t>
            </a:r>
            <a:r>
              <a:rPr lang="tr-TR" altLang="tr-TR"/>
              <a:t>...?”, “Bu bitkinin bölümlerini bana anlat.”, “Bu toptan daha küçük bir top bulun.” gibi sorular ya da yönergeler</a:t>
            </a:r>
          </a:p>
          <a:p>
            <a:pPr>
              <a:lnSpc>
                <a:spcPct val="90000"/>
              </a:lnSpc>
              <a:buFontTx/>
              <a:buNone/>
            </a:pPr>
            <a:endParaRPr lang="tr-TR" altLang="tr-TR"/>
          </a:p>
          <a:p>
            <a:pPr>
              <a:lnSpc>
                <a:spcPct val="90000"/>
              </a:lnSpc>
              <a:buFontTx/>
              <a:buNone/>
            </a:pPr>
            <a:r>
              <a:rPr lang="tr-TR" altLang="tr-TR"/>
              <a:t>Yetişkinler sıkça yakınsak sorular soruyor ve yakınsak yönergeler veriyor. Çocukların fikirlerini kurmak için zamana ihtiyaçları olduğunu hatırlayınız. </a:t>
            </a:r>
          </a:p>
          <a:p>
            <a:pPr>
              <a:lnSpc>
                <a:spcPct val="90000"/>
              </a:lnSpc>
            </a:pPr>
            <a:endParaRPr lang="tr-TR" altLang="tr-TR"/>
          </a:p>
        </p:txBody>
      </p:sp>
    </p:spTree>
    <p:extLst>
      <p:ext uri="{BB962C8B-B14F-4D97-AF65-F5344CB8AC3E}">
        <p14:creationId xmlns:p14="http://schemas.microsoft.com/office/powerpoint/2010/main" val="1895011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1981200" y="2667000"/>
            <a:ext cx="8229600" cy="1143000"/>
          </a:xfrm>
        </p:spPr>
        <p:txBody>
          <a:bodyPr>
            <a:normAutofit fontScale="90000"/>
          </a:bodyPr>
          <a:lstStyle/>
          <a:p>
            <a:pPr algn="l"/>
            <a:r>
              <a:rPr lang="tr-TR" altLang="tr-TR" sz="2800"/>
              <a:t>Iraksak sorular ve yönergeler çocukları kendileri için düşünmek ve bir şeyler yapmak için cesaretlendirir. </a:t>
            </a:r>
            <a:br>
              <a:rPr lang="tr-TR" altLang="tr-TR" sz="2800"/>
            </a:br>
            <a:r>
              <a:rPr lang="tr-TR" altLang="tr-TR" sz="2800"/>
              <a:t/>
            </a:r>
            <a:br>
              <a:rPr lang="tr-TR" altLang="tr-TR" sz="2800"/>
            </a:br>
            <a:r>
              <a:rPr lang="tr-TR" altLang="tr-TR" sz="2800"/>
              <a:t>Yakınsak sorular ve yönergeler yetişkine çocuğun ne bildiğini göz önünde tutarak özel bir bilgi sağlar. Fakat bu sorulardan çok fazlası çocuğu her sorunun tek bir doğru cevabı olduğu eğilimine yöneltir. Bu yaratıcılığa ve tahmin ve deneme istekliliğine son verebilir.</a:t>
            </a:r>
          </a:p>
        </p:txBody>
      </p:sp>
    </p:spTree>
    <p:extLst>
      <p:ext uri="{BB962C8B-B14F-4D97-AF65-F5344CB8AC3E}">
        <p14:creationId xmlns:p14="http://schemas.microsoft.com/office/powerpoint/2010/main" val="336222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2855913" y="404813"/>
            <a:ext cx="7416800" cy="5111750"/>
          </a:xfrm>
        </p:spPr>
        <p:txBody>
          <a:bodyPr/>
          <a:lstStyle/>
          <a:p>
            <a:r>
              <a:rPr lang="tr-TR" altLang="tr-TR" smtClean="0">
                <a:solidFill>
                  <a:srgbClr val="FF33CC"/>
                </a:solidFill>
              </a:rPr>
              <a:t>Iraksak soruların ve yönergelerin</a:t>
            </a:r>
            <a:r>
              <a:rPr lang="tr-TR" altLang="tr-TR" smtClean="0"/>
              <a:t> doğru bir cevapları yoktur; ama yaratıcılık, tahmin ve denemeye olanak sağlarlar. </a:t>
            </a:r>
          </a:p>
          <a:p>
            <a:r>
              <a:rPr lang="tr-TR" altLang="tr-TR" smtClean="0"/>
              <a:t>“Bana.......anlat”, “.........hakkında ne düşünüyorsun?”, “.......nunla ne yapabiliriz?, “.........sonucunda ne buldun?” gibi sorular ve “...bunları deneyebilirsin.”, “..........bunlarla oynayabilirsin.” gibi yönergeler ıraksaktır.</a:t>
            </a:r>
          </a:p>
        </p:txBody>
      </p:sp>
    </p:spTree>
    <p:extLst>
      <p:ext uri="{BB962C8B-B14F-4D97-AF65-F5344CB8AC3E}">
        <p14:creationId xmlns:p14="http://schemas.microsoft.com/office/powerpoint/2010/main" val="18114712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İçerik Yer Tutucusu"/>
          <p:cNvSpPr>
            <a:spLocks noGrp="1"/>
          </p:cNvSpPr>
          <p:nvPr>
            <p:ph idx="1"/>
          </p:nvPr>
        </p:nvSpPr>
        <p:spPr/>
        <p:txBody>
          <a:bodyPr/>
          <a:lstStyle/>
          <a:p>
            <a:pPr algn="ctr">
              <a:buFontTx/>
              <a:buNone/>
            </a:pPr>
            <a:r>
              <a:rPr lang="tr-TR" altLang="tr-TR" b="1" smtClean="0"/>
              <a:t>Amerikan Matematik Öğretmenleri Konseyi </a:t>
            </a:r>
          </a:p>
          <a:p>
            <a:pPr algn="ctr">
              <a:buFontTx/>
              <a:buNone/>
            </a:pPr>
            <a:r>
              <a:rPr lang="tr-TR" altLang="tr-TR" smtClean="0"/>
              <a:t>(National Council of Teachers of Mathematics-NCTM) </a:t>
            </a:r>
          </a:p>
          <a:p>
            <a:pPr algn="ctr">
              <a:buFontTx/>
              <a:buNone/>
            </a:pPr>
            <a:endParaRPr lang="tr-TR" altLang="tr-TR" smtClean="0"/>
          </a:p>
          <a:p>
            <a:pPr algn="ctr">
              <a:buFontTx/>
              <a:buNone/>
            </a:pPr>
            <a:endParaRPr lang="tr-TR" altLang="tr-TR" smtClean="0"/>
          </a:p>
          <a:p>
            <a:pPr algn="ctr">
              <a:buFontTx/>
              <a:buNone/>
            </a:pPr>
            <a:r>
              <a:rPr lang="tr-TR" altLang="tr-TR" b="1" i="1" smtClean="0">
                <a:solidFill>
                  <a:srgbClr val="7030A0"/>
                </a:solidFill>
              </a:rPr>
              <a:t>İLKE VE STANDARTLAR</a:t>
            </a:r>
          </a:p>
        </p:txBody>
      </p:sp>
    </p:spTree>
    <p:extLst>
      <p:ext uri="{BB962C8B-B14F-4D97-AF65-F5344CB8AC3E}">
        <p14:creationId xmlns:p14="http://schemas.microsoft.com/office/powerpoint/2010/main" val="321897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r>
              <a:rPr lang="tr-TR" altLang="tr-TR" sz="6000"/>
              <a:t>İlkeler ve Standartlar</a:t>
            </a:r>
            <a:endParaRPr lang="tr-TR" altLang="tr-TR" smtClean="0"/>
          </a:p>
        </p:txBody>
      </p:sp>
      <p:sp>
        <p:nvSpPr>
          <p:cNvPr id="49155" name="2 İçerik Yer Tutucusu"/>
          <p:cNvSpPr>
            <a:spLocks noGrp="1"/>
          </p:cNvSpPr>
          <p:nvPr>
            <p:ph idx="1"/>
          </p:nvPr>
        </p:nvSpPr>
        <p:spPr/>
        <p:txBody>
          <a:bodyPr/>
          <a:lstStyle/>
          <a:p>
            <a:pPr>
              <a:buFontTx/>
              <a:buNone/>
            </a:pPr>
            <a:r>
              <a:rPr lang="tr-TR" altLang="tr-TR" smtClean="0"/>
              <a:t>Matematik eğitimi alanında önde gelen bir kuruluş olan </a:t>
            </a:r>
            <a:r>
              <a:rPr lang="tr-TR" altLang="tr-TR" b="1" smtClean="0"/>
              <a:t>Amerikan Matematik Öğretmenleri Konseyi </a:t>
            </a:r>
            <a:r>
              <a:rPr lang="tr-TR" altLang="tr-TR" smtClean="0"/>
              <a:t>(National Council of Teachers of Mathematics-NCTM) matematik eğitim programının ilkelerini ve standartlarını belirlemiş ve bunlar aracılığı ile anaokulundan lise son sınıfa kadar olan tüm çocukların matematik eğitimine yön vermeyi hedeflemiştir. </a:t>
            </a:r>
          </a:p>
        </p:txBody>
      </p:sp>
    </p:spTree>
    <p:extLst>
      <p:ext uri="{BB962C8B-B14F-4D97-AF65-F5344CB8AC3E}">
        <p14:creationId xmlns:p14="http://schemas.microsoft.com/office/powerpoint/2010/main" val="24424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52625" y="301625"/>
            <a:ext cx="8255000" cy="1143000"/>
          </a:xfrm>
        </p:spPr>
        <p:txBody>
          <a:bodyPr/>
          <a:lstStyle/>
          <a:p>
            <a:r>
              <a:rPr lang="tr-TR" altLang="tr-TR" smtClean="0"/>
              <a:t>Matematik müfredatı</a:t>
            </a:r>
          </a:p>
        </p:txBody>
      </p:sp>
      <p:graphicFrame>
        <p:nvGraphicFramePr>
          <p:cNvPr id="5" name="4 Diyagram"/>
          <p:cNvGraphicFramePr/>
          <p:nvPr/>
        </p:nvGraphicFramePr>
        <p:xfrm>
          <a:off x="1666845" y="1500175"/>
          <a:ext cx="8750331" cy="444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029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1981200" y="0"/>
            <a:ext cx="8229600" cy="1143000"/>
          </a:xfrm>
        </p:spPr>
        <p:txBody>
          <a:bodyPr/>
          <a:lstStyle/>
          <a:p>
            <a:r>
              <a:rPr lang="tr-TR" altLang="tr-TR" smtClean="0"/>
              <a:t>İçerik:</a:t>
            </a:r>
          </a:p>
        </p:txBody>
      </p:sp>
      <p:sp>
        <p:nvSpPr>
          <p:cNvPr id="51203" name="2 İçerik Yer Tutucusu"/>
          <p:cNvSpPr>
            <a:spLocks noGrp="1"/>
          </p:cNvSpPr>
          <p:nvPr>
            <p:ph idx="1"/>
          </p:nvPr>
        </p:nvSpPr>
        <p:spPr>
          <a:xfrm>
            <a:off x="1828800" y="1143001"/>
            <a:ext cx="8686800" cy="4937125"/>
          </a:xfrm>
        </p:spPr>
        <p:txBody>
          <a:bodyPr/>
          <a:lstStyle/>
          <a:p>
            <a:r>
              <a:rPr lang="tr-TR" altLang="tr-TR" sz="2400" b="1"/>
              <a:t>Matematiksel içerik </a:t>
            </a:r>
            <a:r>
              <a:rPr lang="tr-TR" altLang="tr-TR" sz="2400" b="1">
                <a:solidFill>
                  <a:srgbClr val="FF0000"/>
                </a:solidFill>
              </a:rPr>
              <a:t>zengin</a:t>
            </a:r>
            <a:r>
              <a:rPr lang="tr-TR" altLang="tr-TR" sz="2400" b="1"/>
              <a:t>, </a:t>
            </a:r>
            <a:r>
              <a:rPr lang="tr-TR" altLang="tr-TR" sz="2400" b="1">
                <a:solidFill>
                  <a:srgbClr val="00B050"/>
                </a:solidFill>
              </a:rPr>
              <a:t>çeşitli</a:t>
            </a:r>
            <a:r>
              <a:rPr lang="tr-TR" altLang="tr-TR" sz="2400" b="1"/>
              <a:t> ve çocuklara </a:t>
            </a:r>
            <a:r>
              <a:rPr lang="tr-TR" altLang="tr-TR" sz="2400" b="1">
                <a:solidFill>
                  <a:srgbClr val="0070C0"/>
                </a:solidFill>
              </a:rPr>
              <a:t>uygun</a:t>
            </a:r>
            <a:r>
              <a:rPr lang="tr-TR" altLang="tr-TR" sz="2400" b="1"/>
              <a:t> olmalıdır. </a:t>
            </a:r>
          </a:p>
          <a:p>
            <a:r>
              <a:rPr lang="tr-TR" altLang="tr-TR" sz="2400"/>
              <a:t>Küçük çocuk için matematik- aritmetik, sayma ve kare, dikdörtgen, daire ve üçgeni ayırt etme gibi eski başlıklardan daha fazlasıdır. </a:t>
            </a:r>
          </a:p>
          <a:p>
            <a:r>
              <a:rPr lang="tr-TR" altLang="tr-TR" sz="2400"/>
              <a:t>Kavram odaklı, anlamlı ve odaklanmış amacı olmalıdır. </a:t>
            </a:r>
          </a:p>
          <a:p>
            <a:pPr lvl="1">
              <a:buFontTx/>
              <a:buNone/>
            </a:pPr>
            <a:r>
              <a:rPr lang="tr-TR" altLang="tr-TR"/>
              <a:t>1- Sayı ve işlemler,</a:t>
            </a:r>
          </a:p>
          <a:p>
            <a:pPr lvl="1">
              <a:buFontTx/>
              <a:buNone/>
            </a:pPr>
            <a:r>
              <a:rPr lang="tr-TR" altLang="tr-TR"/>
              <a:t>2- Örüntüler, fonksiyonlar ve cebir, </a:t>
            </a:r>
          </a:p>
          <a:p>
            <a:pPr lvl="1">
              <a:buFontTx/>
              <a:buNone/>
            </a:pPr>
            <a:r>
              <a:rPr lang="tr-TR" altLang="tr-TR"/>
              <a:t>3- Geometri ve uzamsal algı, </a:t>
            </a:r>
          </a:p>
          <a:p>
            <a:pPr lvl="1">
              <a:buFontTx/>
              <a:buNone/>
            </a:pPr>
            <a:r>
              <a:rPr lang="tr-TR" altLang="tr-TR"/>
              <a:t>4- Ölçme</a:t>
            </a:r>
          </a:p>
          <a:p>
            <a:pPr lvl="1">
              <a:buFontTx/>
              <a:buNone/>
            </a:pPr>
            <a:r>
              <a:rPr lang="tr-TR" altLang="tr-TR"/>
              <a:t>5- Veri analizi ve Olasılık                     başlıklarını içerir. </a:t>
            </a:r>
          </a:p>
          <a:p>
            <a:pPr>
              <a:buFontTx/>
              <a:buNone/>
            </a:pPr>
            <a:endParaRPr lang="tr-TR" altLang="tr-TR" sz="2400"/>
          </a:p>
        </p:txBody>
      </p:sp>
    </p:spTree>
    <p:extLst>
      <p:ext uri="{BB962C8B-B14F-4D97-AF65-F5344CB8AC3E}">
        <p14:creationId xmlns:p14="http://schemas.microsoft.com/office/powerpoint/2010/main" val="3725491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1981200" y="-76200"/>
            <a:ext cx="8229600" cy="1143000"/>
          </a:xfrm>
        </p:spPr>
        <p:txBody>
          <a:bodyPr/>
          <a:lstStyle/>
          <a:p>
            <a:r>
              <a:rPr lang="tr-TR" altLang="tr-TR" smtClean="0"/>
              <a:t>Süreç:</a:t>
            </a:r>
          </a:p>
        </p:txBody>
      </p:sp>
      <p:sp>
        <p:nvSpPr>
          <p:cNvPr id="3" name="2 İçerik Yer Tutucusu"/>
          <p:cNvSpPr>
            <a:spLocks noGrp="1"/>
          </p:cNvSpPr>
          <p:nvPr>
            <p:ph idx="1"/>
          </p:nvPr>
        </p:nvSpPr>
        <p:spPr>
          <a:xfrm>
            <a:off x="1981200" y="1143001"/>
            <a:ext cx="8229600" cy="4525963"/>
          </a:xfrm>
        </p:spPr>
        <p:txBody>
          <a:bodyPr>
            <a:normAutofit lnSpcReduction="10000"/>
          </a:bodyPr>
          <a:lstStyle/>
          <a:p>
            <a:pPr>
              <a:defRPr/>
            </a:pPr>
            <a:r>
              <a:rPr lang="tr-TR" b="1" dirty="0" smtClean="0"/>
              <a:t>Temel matematik süreçleri </a:t>
            </a:r>
            <a:r>
              <a:rPr lang="tr-TR" b="1" dirty="0" smtClean="0">
                <a:solidFill>
                  <a:srgbClr val="FF0000"/>
                </a:solidFill>
              </a:rPr>
              <a:t>problem çözme</a:t>
            </a:r>
            <a:r>
              <a:rPr lang="tr-TR" b="1" dirty="0" smtClean="0"/>
              <a:t>, </a:t>
            </a:r>
            <a:r>
              <a:rPr lang="tr-TR" b="1" dirty="0" smtClean="0">
                <a:solidFill>
                  <a:srgbClr val="00B050"/>
                </a:solidFill>
              </a:rPr>
              <a:t>akıl yürütme</a:t>
            </a:r>
            <a:r>
              <a:rPr lang="tr-TR" b="1" dirty="0" smtClean="0"/>
              <a:t>, </a:t>
            </a:r>
            <a:r>
              <a:rPr lang="tr-TR" b="1" dirty="0" smtClean="0">
                <a:solidFill>
                  <a:srgbClr val="0070C0"/>
                </a:solidFill>
              </a:rPr>
              <a:t>iletişim kurma</a:t>
            </a:r>
            <a:r>
              <a:rPr lang="tr-TR" b="1" dirty="0" smtClean="0"/>
              <a:t>, </a:t>
            </a:r>
            <a:r>
              <a:rPr lang="tr-TR" b="1" dirty="0" smtClean="0">
                <a:solidFill>
                  <a:srgbClr val="FFC000"/>
                </a:solidFill>
              </a:rPr>
              <a:t>ilişki kurma </a:t>
            </a:r>
            <a:r>
              <a:rPr lang="tr-TR" b="1" dirty="0" smtClean="0"/>
              <a:t>ve sunmadır. </a:t>
            </a:r>
            <a:r>
              <a:rPr lang="tr-TR" dirty="0" smtClean="0"/>
              <a:t>Matematiği </a:t>
            </a:r>
            <a:r>
              <a:rPr lang="tr-TR" i="1" dirty="0" smtClean="0"/>
              <a:t>bilmek</a:t>
            </a:r>
            <a:r>
              <a:rPr lang="tr-TR" dirty="0" smtClean="0"/>
              <a:t> matematiği </a:t>
            </a:r>
            <a:r>
              <a:rPr lang="tr-TR" i="1" dirty="0" smtClean="0"/>
              <a:t>yapmaktır</a:t>
            </a:r>
            <a:r>
              <a:rPr lang="tr-TR" dirty="0" smtClean="0"/>
              <a:t>. Matematik müfredatı çocukların problem çözmelerini, akıl yürütme ve düşünmelerini, çeşitli yollarla iletişim kurmalarını, kavramları sembollerle sunmalarını ve matematiğin özel alanları, matematik ve diğer konular, matematik ve kendi dünyaları arasında ilişki kurmalarını sağlamalıdır. </a:t>
            </a:r>
          </a:p>
          <a:p>
            <a:pPr>
              <a:defRPr/>
            </a:pPr>
            <a:r>
              <a:rPr lang="tr-TR" dirty="0" smtClean="0"/>
              <a:t>Bu süreçler araştırma; uygulama; bütünleştirme; akranlarla, materyal ve ortam ile etkileşim ve bilgiyi yapılandırmayı içerir. </a:t>
            </a:r>
          </a:p>
          <a:p>
            <a:pPr>
              <a:defRPr/>
            </a:pPr>
            <a:endParaRPr lang="tr-TR" dirty="0"/>
          </a:p>
        </p:txBody>
      </p:sp>
    </p:spTree>
    <p:extLst>
      <p:ext uri="{BB962C8B-B14F-4D97-AF65-F5344CB8AC3E}">
        <p14:creationId xmlns:p14="http://schemas.microsoft.com/office/powerpoint/2010/main" val="220685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altLang="tr-TR" smtClean="0"/>
              <a:t> DOĞAL DENEYİMLER</a:t>
            </a:r>
          </a:p>
        </p:txBody>
      </p:sp>
      <p:sp>
        <p:nvSpPr>
          <p:cNvPr id="33795" name="Rectangle 3"/>
          <p:cNvSpPr>
            <a:spLocks noGrp="1" noChangeArrowheads="1"/>
          </p:cNvSpPr>
          <p:nvPr>
            <p:ph type="body" idx="1"/>
          </p:nvPr>
        </p:nvSpPr>
        <p:spPr/>
        <p:txBody>
          <a:bodyPr/>
          <a:lstStyle/>
          <a:p>
            <a:r>
              <a:rPr lang="tr-TR" altLang="tr-TR" smtClean="0"/>
              <a:t>Günlük yaşam içerisinde doğal olarak kazanılır.</a:t>
            </a:r>
          </a:p>
          <a:p>
            <a:r>
              <a:rPr lang="tr-TR" altLang="tr-TR" smtClean="0"/>
              <a:t>Özellikle duyu-motor dönemde sıkça gerçekleşir. </a:t>
            </a:r>
          </a:p>
          <a:p>
            <a:r>
              <a:rPr lang="tr-TR" altLang="tr-TR" smtClean="0"/>
              <a:t>Yetişkinlerin görevi </a:t>
            </a:r>
            <a:r>
              <a:rPr lang="tr-TR" altLang="tr-TR" b="1" smtClean="0"/>
              <a:t>güvenli</a:t>
            </a:r>
            <a:r>
              <a:rPr lang="tr-TR" altLang="tr-TR" smtClean="0"/>
              <a:t>, </a:t>
            </a:r>
            <a:r>
              <a:rPr lang="tr-TR" altLang="tr-TR" b="1" smtClean="0"/>
              <a:t>ilginç</a:t>
            </a:r>
            <a:r>
              <a:rPr lang="tr-TR" altLang="tr-TR" smtClean="0"/>
              <a:t> ve </a:t>
            </a:r>
            <a:r>
              <a:rPr lang="tr-TR" altLang="tr-TR" b="1" smtClean="0"/>
              <a:t>zengin</a:t>
            </a:r>
            <a:r>
              <a:rPr lang="tr-TR" altLang="tr-TR" smtClean="0"/>
              <a:t> bir ortamı çocuklara sunmaktır. Ayrıca çocuğu küçük dönütlerle desteklemek de önemlidir.</a:t>
            </a:r>
          </a:p>
        </p:txBody>
      </p:sp>
    </p:spTree>
    <p:extLst>
      <p:ext uri="{BB962C8B-B14F-4D97-AF65-F5344CB8AC3E}">
        <p14:creationId xmlns:p14="http://schemas.microsoft.com/office/powerpoint/2010/main" val="2562102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1981200" y="-76200"/>
            <a:ext cx="8229600" cy="1143000"/>
          </a:xfrm>
        </p:spPr>
        <p:txBody>
          <a:bodyPr/>
          <a:lstStyle/>
          <a:p>
            <a:r>
              <a:rPr lang="tr-TR" altLang="tr-TR" smtClean="0"/>
              <a:t>Ortam ve Materyal</a:t>
            </a:r>
          </a:p>
        </p:txBody>
      </p:sp>
      <p:sp>
        <p:nvSpPr>
          <p:cNvPr id="3" name="2 İçerik Yer Tutucusu"/>
          <p:cNvSpPr>
            <a:spLocks noGrp="1"/>
          </p:cNvSpPr>
          <p:nvPr>
            <p:ph idx="1"/>
          </p:nvPr>
        </p:nvSpPr>
        <p:spPr>
          <a:xfrm>
            <a:off x="1981200" y="1143000"/>
            <a:ext cx="8229600" cy="5562600"/>
          </a:xfrm>
        </p:spPr>
        <p:txBody>
          <a:bodyPr>
            <a:normAutofit fontScale="92500" lnSpcReduction="20000"/>
          </a:bodyPr>
          <a:lstStyle/>
          <a:p>
            <a:pPr>
              <a:buFontTx/>
              <a:buNone/>
              <a:defRPr/>
            </a:pPr>
            <a:r>
              <a:rPr lang="tr-TR" b="1" dirty="0" smtClean="0"/>
              <a:t>Etkili bir müfredat, çocukların anahtar kavramları keşfetmesine yardımcı çeşitli materyallerin olduğu matematiksel olarak zengin ortamı kapsar. </a:t>
            </a:r>
          </a:p>
          <a:p>
            <a:pPr>
              <a:defRPr/>
            </a:pPr>
            <a:r>
              <a:rPr lang="tr-TR" dirty="0" smtClean="0"/>
              <a:t>Çocuklar için uygun materyalleri içeren fiziksel ortam matematiksel müfredat için temeldir. Matematik materyalleri </a:t>
            </a:r>
          </a:p>
          <a:p>
            <a:pPr>
              <a:buFontTx/>
              <a:buNone/>
              <a:defRPr/>
            </a:pPr>
            <a:r>
              <a:rPr lang="tr-TR" dirty="0" smtClean="0">
                <a:solidFill>
                  <a:srgbClr val="FF0000"/>
                </a:solidFill>
              </a:rPr>
              <a:t>somut </a:t>
            </a:r>
            <a:r>
              <a:rPr lang="tr-TR" dirty="0" err="1" smtClean="0">
                <a:solidFill>
                  <a:srgbClr val="FF0000"/>
                </a:solidFill>
              </a:rPr>
              <a:t>manüpülatif</a:t>
            </a:r>
            <a:r>
              <a:rPr lang="tr-TR" dirty="0" smtClean="0">
                <a:solidFill>
                  <a:srgbClr val="FF0000"/>
                </a:solidFill>
              </a:rPr>
              <a:t>  </a:t>
            </a:r>
            <a:r>
              <a:rPr lang="tr-TR" dirty="0" smtClean="0"/>
              <a:t>(örneğin bloklar, sayma materyalleri, örüntü blokları, bağlantı blokları, iki renkli sayma materyalleri, plastik insanlar, çeşitli kaplar, ölçme materyalleri, tangramlar), </a:t>
            </a:r>
          </a:p>
          <a:p>
            <a:pPr>
              <a:buFontTx/>
              <a:buNone/>
              <a:defRPr/>
            </a:pPr>
            <a:r>
              <a:rPr lang="tr-TR" dirty="0" smtClean="0">
                <a:solidFill>
                  <a:srgbClr val="FF0000"/>
                </a:solidFill>
              </a:rPr>
              <a:t>sembolik materyaller </a:t>
            </a:r>
            <a:r>
              <a:rPr lang="tr-TR" dirty="0" smtClean="0"/>
              <a:t>(zar, dominolar, sayı sıraları, grafikler, özel bilgisayar programları ve diğer görüntülü modeller) ve daha</a:t>
            </a:r>
          </a:p>
          <a:p>
            <a:pPr>
              <a:buFontTx/>
              <a:buNone/>
              <a:defRPr/>
            </a:pPr>
            <a:r>
              <a:rPr lang="tr-TR" dirty="0" smtClean="0">
                <a:solidFill>
                  <a:srgbClr val="FF0000"/>
                </a:solidFill>
              </a:rPr>
              <a:t>somut sunumlar </a:t>
            </a:r>
            <a:r>
              <a:rPr lang="tr-TR" dirty="0" smtClean="0"/>
              <a:t>(plastik rakamlar, fiyat etiketleri, bakkal listeleri, yapı planları, hesap makineleri, bilgisayarlar ve telefon defterleri) içerir. </a:t>
            </a:r>
          </a:p>
          <a:p>
            <a:pPr>
              <a:defRPr/>
            </a:pPr>
            <a:endParaRPr lang="tr-TR" dirty="0"/>
          </a:p>
        </p:txBody>
      </p:sp>
    </p:spTree>
    <p:extLst>
      <p:ext uri="{BB962C8B-B14F-4D97-AF65-F5344CB8AC3E}">
        <p14:creationId xmlns:p14="http://schemas.microsoft.com/office/powerpoint/2010/main" val="4112119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r>
              <a:rPr lang="tr-TR" altLang="tr-TR" smtClean="0"/>
              <a:t>Çocuk Merkezli Seçimler</a:t>
            </a:r>
          </a:p>
        </p:txBody>
      </p:sp>
      <p:sp>
        <p:nvSpPr>
          <p:cNvPr id="3" name="2 İçerik Yer Tutucusu"/>
          <p:cNvSpPr>
            <a:spLocks noGrp="1"/>
          </p:cNvSpPr>
          <p:nvPr>
            <p:ph idx="1"/>
          </p:nvPr>
        </p:nvSpPr>
        <p:spPr>
          <a:xfrm>
            <a:off x="1828800" y="1554164"/>
            <a:ext cx="8686800" cy="5018087"/>
          </a:xfrm>
        </p:spPr>
        <p:txBody>
          <a:bodyPr>
            <a:normAutofit fontScale="92500"/>
          </a:bodyPr>
          <a:lstStyle/>
          <a:p>
            <a:pPr>
              <a:defRPr/>
            </a:pPr>
            <a:r>
              <a:rPr lang="tr-TR" b="1" dirty="0" smtClean="0"/>
              <a:t>Eğitim programı için yapılan seçimler çocukların bilgilerini, yeteneklerini ve ilgilerini hesaba katmalıdır. </a:t>
            </a:r>
            <a:r>
              <a:rPr lang="tr-TR" dirty="0" smtClean="0"/>
              <a:t>Öğretmenler matematik programıyla ilgili olan kararlarını </a:t>
            </a:r>
            <a:r>
              <a:rPr lang="tr-TR" dirty="0" smtClean="0">
                <a:solidFill>
                  <a:srgbClr val="FF0000"/>
                </a:solidFill>
              </a:rPr>
              <a:t>çocuklar hakkındaki bilgilerine ve özel olarak kendi sınıflarındaki çocukların bilgilerine </a:t>
            </a:r>
            <a:r>
              <a:rPr lang="tr-TR" dirty="0" smtClean="0"/>
              <a:t>dayandırmalıdır. </a:t>
            </a:r>
          </a:p>
          <a:p>
            <a:pPr>
              <a:defRPr/>
            </a:pPr>
            <a:r>
              <a:rPr lang="tr-TR" dirty="0" smtClean="0"/>
              <a:t>Eğitim programını yapılandırırken, öğretmenler araştırmaları ve çocukların matematiği nasıl öğrendiklerine ilişkin </a:t>
            </a:r>
            <a:r>
              <a:rPr lang="tr-TR" dirty="0" smtClean="0">
                <a:solidFill>
                  <a:srgbClr val="FF0000"/>
                </a:solidFill>
              </a:rPr>
              <a:t>profesyonel görüşleri</a:t>
            </a:r>
            <a:r>
              <a:rPr lang="tr-TR" dirty="0" smtClean="0"/>
              <a:t> dikkate almalıdır. </a:t>
            </a:r>
          </a:p>
          <a:p>
            <a:pPr>
              <a:defRPr/>
            </a:pPr>
            <a:r>
              <a:rPr lang="tr-TR" dirty="0" smtClean="0"/>
              <a:t>Öğretmenler eğitim programı için kararlar alırken, çocukların matematiğe karşı olan </a:t>
            </a:r>
            <a:r>
              <a:rPr lang="tr-TR" dirty="0" smtClean="0">
                <a:solidFill>
                  <a:srgbClr val="00B050"/>
                </a:solidFill>
              </a:rPr>
              <a:t>tutumları</a:t>
            </a:r>
            <a:r>
              <a:rPr lang="tr-TR" dirty="0" smtClean="0"/>
              <a:t> ve </a:t>
            </a:r>
            <a:r>
              <a:rPr lang="tr-TR" dirty="0" smtClean="0">
                <a:solidFill>
                  <a:srgbClr val="0070C0"/>
                </a:solidFill>
              </a:rPr>
              <a:t>eğilimleri</a:t>
            </a:r>
            <a:r>
              <a:rPr lang="tr-TR" dirty="0" smtClean="0"/>
              <a:t> kadar </a:t>
            </a:r>
            <a:r>
              <a:rPr lang="tr-TR" dirty="0" smtClean="0">
                <a:solidFill>
                  <a:srgbClr val="FF0000"/>
                </a:solidFill>
              </a:rPr>
              <a:t>önceki bilgileri </a:t>
            </a:r>
            <a:r>
              <a:rPr lang="tr-TR" dirty="0" smtClean="0"/>
              <a:t>de düşünülmelidir. Son olarak, küçük çocukların ilgileri ve araştırma ve keşfetme hassasiyetleri program geliştirme ve öğretmenin her aşamasında dikkate alınmalıdır. </a:t>
            </a:r>
          </a:p>
          <a:p>
            <a:pPr>
              <a:defRPr/>
            </a:pPr>
            <a:endParaRPr lang="tr-TR" dirty="0"/>
          </a:p>
        </p:txBody>
      </p:sp>
    </p:spTree>
    <p:extLst>
      <p:ext uri="{BB962C8B-B14F-4D97-AF65-F5344CB8AC3E}">
        <p14:creationId xmlns:p14="http://schemas.microsoft.com/office/powerpoint/2010/main" val="1458457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altLang="tr-TR" sz="3200" b="1"/>
              <a:t>Matematiğin Okul Öncesi Eğitim Programlarındaki Yeri ve Önemi Nedir?</a:t>
            </a:r>
          </a:p>
        </p:txBody>
      </p:sp>
      <p:sp>
        <p:nvSpPr>
          <p:cNvPr id="55299" name="Rectangle 3"/>
          <p:cNvSpPr>
            <a:spLocks noGrp="1" noChangeArrowheads="1"/>
          </p:cNvSpPr>
          <p:nvPr>
            <p:ph type="body" idx="1"/>
          </p:nvPr>
        </p:nvSpPr>
        <p:spPr/>
        <p:txBody>
          <a:bodyPr/>
          <a:lstStyle/>
          <a:p>
            <a:pPr eaLnBrk="1" hangingPunct="1"/>
            <a:r>
              <a:rPr lang="tr-TR" altLang="tr-TR" smtClean="0"/>
              <a:t>Okul öncesi çocuğunun ileriki yıllarda kullanacağı matematik kavramlarının ve becerilerinin gelişebilmesi için uygun eğitim yaşantılarından geçirileceği </a:t>
            </a:r>
            <a:r>
              <a:rPr lang="tr-TR" altLang="tr-TR" b="1" smtClean="0"/>
              <a:t>etkin öğrenme ortamlarına</a:t>
            </a:r>
            <a:r>
              <a:rPr lang="tr-TR" altLang="tr-TR" smtClean="0"/>
              <a:t> ihtiyacı vardır. </a:t>
            </a:r>
          </a:p>
        </p:txBody>
      </p:sp>
    </p:spTree>
    <p:extLst>
      <p:ext uri="{BB962C8B-B14F-4D97-AF65-F5344CB8AC3E}">
        <p14:creationId xmlns:p14="http://schemas.microsoft.com/office/powerpoint/2010/main" val="1858298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1981200" y="228600"/>
            <a:ext cx="8229600" cy="1143000"/>
          </a:xfrm>
        </p:spPr>
        <p:txBody>
          <a:bodyPr/>
          <a:lstStyle/>
          <a:p>
            <a:r>
              <a:rPr lang="tr-TR" altLang="tr-TR" smtClean="0"/>
              <a:t>Matematik Etkinliği (MEB,2013):</a:t>
            </a:r>
          </a:p>
        </p:txBody>
      </p:sp>
      <p:sp>
        <p:nvSpPr>
          <p:cNvPr id="56323" name="2 İçerik Yer Tutucusu"/>
          <p:cNvSpPr>
            <a:spLocks noGrp="1"/>
          </p:cNvSpPr>
          <p:nvPr>
            <p:ph idx="1"/>
          </p:nvPr>
        </p:nvSpPr>
        <p:spPr>
          <a:xfrm>
            <a:off x="1752600" y="1493838"/>
            <a:ext cx="8686800" cy="4525962"/>
          </a:xfrm>
        </p:spPr>
        <p:txBody>
          <a:bodyPr/>
          <a:lstStyle/>
          <a:p>
            <a:pPr>
              <a:buFontTx/>
              <a:buNone/>
            </a:pPr>
            <a:r>
              <a:rPr lang="tr-TR" altLang="tr-TR" smtClean="0"/>
              <a:t>Matematik eğitimi, çocuğun </a:t>
            </a:r>
            <a:r>
              <a:rPr lang="tr-TR" altLang="tr-TR" b="1" smtClean="0"/>
              <a:t>bilişsel gelişimine katkı sağlamak</a:t>
            </a:r>
            <a:r>
              <a:rPr lang="tr-TR" altLang="tr-TR" smtClean="0"/>
              <a:t>, çocuklarda matematiğe karşı </a:t>
            </a:r>
            <a:r>
              <a:rPr lang="tr-TR" altLang="tr-TR" b="1" smtClean="0"/>
              <a:t>olumlu bir tutum </a:t>
            </a:r>
            <a:r>
              <a:rPr lang="tr-TR" altLang="tr-TR" smtClean="0"/>
              <a:t>kazandırmak, çocukların önceden getirdikleri kavramsal bilgilerle yeni bilgiler arasında </a:t>
            </a:r>
            <a:r>
              <a:rPr lang="tr-TR" altLang="tr-TR" b="1" smtClean="0"/>
              <a:t>bağ kurmasına </a:t>
            </a:r>
            <a:r>
              <a:rPr lang="tr-TR" altLang="tr-TR" smtClean="0"/>
              <a:t>yardımcı olmak, matematiksel </a:t>
            </a:r>
            <a:r>
              <a:rPr lang="tr-TR" altLang="tr-TR" b="1" smtClean="0"/>
              <a:t>kavramların neden </a:t>
            </a:r>
            <a:r>
              <a:rPr lang="tr-TR" altLang="tr-TR" smtClean="0"/>
              <a:t>ve </a:t>
            </a:r>
            <a:r>
              <a:rPr lang="tr-TR" altLang="tr-TR" b="1" smtClean="0"/>
              <a:t>nasıl </a:t>
            </a:r>
            <a:r>
              <a:rPr lang="tr-TR" altLang="tr-TR" smtClean="0"/>
              <a:t>kullanıldığını anlamaya yardımcı olmak amacını taşımaktadır. </a:t>
            </a:r>
          </a:p>
        </p:txBody>
      </p:sp>
    </p:spTree>
    <p:extLst>
      <p:ext uri="{BB962C8B-B14F-4D97-AF65-F5344CB8AC3E}">
        <p14:creationId xmlns:p14="http://schemas.microsoft.com/office/powerpoint/2010/main" val="2581217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p:txBody>
          <a:bodyPr/>
          <a:lstStyle/>
          <a:p>
            <a:r>
              <a:rPr lang="tr-TR" altLang="tr-TR" smtClean="0"/>
              <a:t>Matematik Etkinliği (MEB,2013):</a:t>
            </a:r>
          </a:p>
        </p:txBody>
      </p:sp>
      <p:sp>
        <p:nvSpPr>
          <p:cNvPr id="57347" name="2 İçerik Yer Tutucusu"/>
          <p:cNvSpPr>
            <a:spLocks noGrp="1"/>
          </p:cNvSpPr>
          <p:nvPr>
            <p:ph idx="1"/>
          </p:nvPr>
        </p:nvSpPr>
        <p:spPr/>
        <p:txBody>
          <a:bodyPr/>
          <a:lstStyle/>
          <a:p>
            <a:pPr>
              <a:buFontTx/>
              <a:buNone/>
            </a:pPr>
            <a:r>
              <a:rPr lang="tr-TR" altLang="tr-TR" smtClean="0"/>
              <a:t>Ayrıca matematik etkinlikleri ile çocuklarda </a:t>
            </a:r>
            <a:r>
              <a:rPr lang="tr-TR" altLang="tr-TR" b="1" smtClean="0"/>
              <a:t>matematiksel sorgulama </a:t>
            </a:r>
            <a:r>
              <a:rPr lang="tr-TR" altLang="tr-TR" smtClean="0"/>
              <a:t>becerisini geliştirmek amaçlanmalıdır. Uygulanan matematik etkinlikleri ile çocuklar çevrelerindeki </a:t>
            </a:r>
            <a:r>
              <a:rPr lang="tr-TR" altLang="tr-TR" b="1" smtClean="0"/>
              <a:t>örüntüleri</a:t>
            </a:r>
            <a:r>
              <a:rPr lang="tr-TR" altLang="tr-TR" smtClean="0"/>
              <a:t> fark etmeli, </a:t>
            </a:r>
            <a:r>
              <a:rPr lang="tr-TR" altLang="tr-TR" b="1" smtClean="0"/>
              <a:t>varsayımlar</a:t>
            </a:r>
            <a:r>
              <a:rPr lang="tr-TR" altLang="tr-TR" smtClean="0"/>
              <a:t> geliştirip bunları </a:t>
            </a:r>
            <a:r>
              <a:rPr lang="tr-TR" altLang="tr-TR" b="1" smtClean="0"/>
              <a:t>deneyebilmeli</a:t>
            </a:r>
            <a:r>
              <a:rPr lang="tr-TR" altLang="tr-TR" smtClean="0"/>
              <a:t>, </a:t>
            </a:r>
            <a:r>
              <a:rPr lang="tr-TR" altLang="tr-TR" b="1" smtClean="0"/>
              <a:t>problem çözebilmeli</a:t>
            </a:r>
            <a:r>
              <a:rPr lang="tr-TR" altLang="tr-TR" smtClean="0"/>
              <a:t>, </a:t>
            </a:r>
            <a:r>
              <a:rPr lang="tr-TR" altLang="tr-TR" b="1" smtClean="0"/>
              <a:t>akıl yürütebilmeli </a:t>
            </a:r>
            <a:r>
              <a:rPr lang="tr-TR" altLang="tr-TR" smtClean="0"/>
              <a:t>ve matematiksel kavramları kullanarak </a:t>
            </a:r>
            <a:r>
              <a:rPr lang="tr-TR" altLang="tr-TR" b="1" smtClean="0"/>
              <a:t>iletişim</a:t>
            </a:r>
            <a:r>
              <a:rPr lang="tr-TR" altLang="tr-TR" smtClean="0"/>
              <a:t> kurabilmelidirler. </a:t>
            </a:r>
          </a:p>
          <a:p>
            <a:endParaRPr lang="tr-TR" altLang="tr-TR" smtClean="0"/>
          </a:p>
        </p:txBody>
      </p:sp>
    </p:spTree>
    <p:extLst>
      <p:ext uri="{BB962C8B-B14F-4D97-AF65-F5344CB8AC3E}">
        <p14:creationId xmlns:p14="http://schemas.microsoft.com/office/powerpoint/2010/main" val="187311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r>
              <a:rPr lang="tr-TR" altLang="tr-TR" smtClean="0"/>
              <a:t>Matematik Etkinliği (MEB,2013):</a:t>
            </a:r>
          </a:p>
        </p:txBody>
      </p:sp>
      <p:sp>
        <p:nvSpPr>
          <p:cNvPr id="58371" name="2 İçerik Yer Tutucusu"/>
          <p:cNvSpPr>
            <a:spLocks noGrp="1"/>
          </p:cNvSpPr>
          <p:nvPr>
            <p:ph idx="1"/>
          </p:nvPr>
        </p:nvSpPr>
        <p:spPr/>
        <p:txBody>
          <a:bodyPr/>
          <a:lstStyle/>
          <a:p>
            <a:pPr>
              <a:buFontTx/>
              <a:buNone/>
            </a:pPr>
            <a:r>
              <a:rPr lang="tr-TR" altLang="tr-TR" smtClean="0"/>
              <a:t>Matematik, çocukların </a:t>
            </a:r>
            <a:r>
              <a:rPr lang="tr-TR" altLang="tr-TR" b="1" smtClean="0"/>
              <a:t>günlük hayatta karşılaşabilecekleri örneklerle</a:t>
            </a:r>
            <a:r>
              <a:rPr lang="tr-TR" altLang="tr-TR" smtClean="0"/>
              <a:t> de verilmelidir. Örneğin, oyuncakları kutusuna doldururken veya eşyaları bavula yerleştirirken bunların sığma durumunu tekrar tekrar denemek ve konuşmak, hacim kavramının gelişmesine yardımcı olacaktır. </a:t>
            </a:r>
          </a:p>
          <a:p>
            <a:pPr>
              <a:buFontTx/>
              <a:buNone/>
            </a:pPr>
            <a:endParaRPr lang="tr-TR" altLang="tr-TR" smtClean="0"/>
          </a:p>
        </p:txBody>
      </p:sp>
    </p:spTree>
    <p:extLst>
      <p:ext uri="{BB962C8B-B14F-4D97-AF65-F5344CB8AC3E}">
        <p14:creationId xmlns:p14="http://schemas.microsoft.com/office/powerpoint/2010/main" val="365064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tr-TR" altLang="tr-TR" smtClean="0"/>
              <a:t>DOĞAL DENEYİM ÖRNEKLERİ</a:t>
            </a:r>
          </a:p>
        </p:txBody>
      </p:sp>
      <p:pic>
        <p:nvPicPr>
          <p:cNvPr id="34819" name="Picture 6" descr="http://i.telegraph.co.uk/multimedia/archive/03283/child_328349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417638"/>
            <a:ext cx="2855913"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8" descr="http://2.bp.blogspot.com/-NHmXwpWluAE/TzEZSEU-xVI/AAAAAAAAK7o/c19ynus77V0/s640/Bathroom+ideas+for+young+boys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6" y="1219200"/>
            <a:ext cx="24304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0" descr="http://www.eurofitdirect.co.uk/blog/wp-content/uploads/2013/10/Baby-trying-to-open-kitchen-cupboa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513" y="4343400"/>
            <a:ext cx="324485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http://media.cleveland.com/world_impact/photo/egalia-preschool-stockholm-sweden-062011jpg-5e3c349e898f93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4203700"/>
            <a:ext cx="38655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11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altLang="tr-TR" smtClean="0"/>
              <a:t>İNFORMAL DENEYİMLER </a:t>
            </a:r>
          </a:p>
        </p:txBody>
      </p:sp>
      <p:sp>
        <p:nvSpPr>
          <p:cNvPr id="35843" name="Rectangle 3"/>
          <p:cNvSpPr>
            <a:spLocks noGrp="1" noChangeArrowheads="1"/>
          </p:cNvSpPr>
          <p:nvPr>
            <p:ph type="body" idx="1"/>
          </p:nvPr>
        </p:nvSpPr>
        <p:spPr/>
        <p:txBody>
          <a:bodyPr/>
          <a:lstStyle/>
          <a:p>
            <a:r>
              <a:rPr lang="tr-TR" altLang="tr-TR" smtClean="0"/>
              <a:t>Çocuk doğal deneyimleriyle meşgul iken yetişkin tarafından öğretilir. Ancak önceden bir planlama söz konusu değildir. </a:t>
            </a:r>
          </a:p>
          <a:p>
            <a:r>
              <a:rPr lang="tr-TR" altLang="tr-TR" smtClean="0"/>
              <a:t>Yetişkinler çocuğun bir konuda desteğe ihtiyacı olduğunu düşündüğünde yardımcı olur. </a:t>
            </a:r>
          </a:p>
        </p:txBody>
      </p:sp>
    </p:spTree>
    <p:extLst>
      <p:ext uri="{BB962C8B-B14F-4D97-AF65-F5344CB8AC3E}">
        <p14:creationId xmlns:p14="http://schemas.microsoft.com/office/powerpoint/2010/main" val="2561606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r>
              <a:rPr lang="tr-TR" altLang="tr-TR" smtClean="0"/>
              <a:t>İNFORMAL DENEYİMLER </a:t>
            </a:r>
          </a:p>
        </p:txBody>
      </p:sp>
      <p:sp>
        <p:nvSpPr>
          <p:cNvPr id="36867" name="2 İçerik Yer Tutucusu"/>
          <p:cNvSpPr>
            <a:spLocks noGrp="1"/>
          </p:cNvSpPr>
          <p:nvPr>
            <p:ph idx="1"/>
          </p:nvPr>
        </p:nvSpPr>
        <p:spPr/>
        <p:txBody>
          <a:bodyPr/>
          <a:lstStyle/>
          <a:p>
            <a:r>
              <a:rPr lang="tr-TR" altLang="tr-TR" smtClean="0"/>
              <a:t>Üç yaşındaki Simin üç parmağını kaldırarak “Ben altı yaşındayım” diyor. Babası: “Hadi o parmakları sayalım. Bir, iki, üç parmak. Sen üç yaşındasın” diyor.</a:t>
            </a:r>
          </a:p>
          <a:p>
            <a:r>
              <a:rPr lang="tr-TR" altLang="tr-TR" smtClean="0"/>
              <a:t>“Kaç tane kırmızı kapağın var Beril?”, “Jale, kırmızı kapakların mı, yeşil kapakların mı çok?”. Bir kapağı kaldırır ve “Herkes bu kapaktan büyük bir kapak bulsun!” </a:t>
            </a:r>
          </a:p>
          <a:p>
            <a:pPr>
              <a:buFontTx/>
              <a:buNone/>
            </a:pPr>
            <a:endParaRPr lang="tr-TR" altLang="tr-TR" smtClean="0"/>
          </a:p>
        </p:txBody>
      </p:sp>
    </p:spTree>
    <p:extLst>
      <p:ext uri="{BB962C8B-B14F-4D97-AF65-F5344CB8AC3E}">
        <p14:creationId xmlns:p14="http://schemas.microsoft.com/office/powerpoint/2010/main" val="100862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okul_o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26" y="533400"/>
            <a:ext cx="44196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descr="anasİnİfİ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1"/>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77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es ateliers individuels de manipulation inspirés de la pédagogie MONTESSORI - La f@ce c@chée de la cl@sse - Iconi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94" y="547151"/>
            <a:ext cx="5235040" cy="582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Resim 3"/>
          <p:cNvPicPr>
            <a:picLocks noChangeAspect="1"/>
          </p:cNvPicPr>
          <p:nvPr/>
        </p:nvPicPr>
        <p:blipFill rotWithShape="1">
          <a:blip r:embed="rId3">
            <a:extLst>
              <a:ext uri="{28A0092B-C50C-407E-A947-70E740481C1C}">
                <a14:useLocalDpi xmlns:a14="http://schemas.microsoft.com/office/drawing/2010/main" val="0"/>
              </a:ext>
            </a:extLst>
          </a:blip>
          <a:srcRect b="5573"/>
          <a:stretch/>
        </p:blipFill>
        <p:spPr bwMode="auto">
          <a:xfrm>
            <a:off x="6757060" y="197471"/>
            <a:ext cx="4609605" cy="65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93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tr-TR" altLang="tr-TR" sz="4000"/>
              <a:t>YAPILANDIRILMIŞ DENEYİMLER</a:t>
            </a:r>
          </a:p>
        </p:txBody>
      </p:sp>
      <p:sp>
        <p:nvSpPr>
          <p:cNvPr id="39939" name="Rectangle 3"/>
          <p:cNvSpPr>
            <a:spLocks noGrp="1" noChangeArrowheads="1"/>
          </p:cNvSpPr>
          <p:nvPr>
            <p:ph type="body" idx="1"/>
          </p:nvPr>
        </p:nvSpPr>
        <p:spPr/>
        <p:txBody>
          <a:bodyPr/>
          <a:lstStyle/>
          <a:p>
            <a:r>
              <a:rPr lang="tr-TR" altLang="tr-TR" smtClean="0"/>
              <a:t>Önceden </a:t>
            </a:r>
            <a:r>
              <a:rPr lang="tr-TR" altLang="tr-TR" b="1" smtClean="0"/>
              <a:t>planlanan</a:t>
            </a:r>
            <a:r>
              <a:rPr lang="tr-TR" altLang="tr-TR" smtClean="0"/>
              <a:t> etkinliklerdir.</a:t>
            </a:r>
          </a:p>
          <a:p>
            <a:r>
              <a:rPr lang="tr-TR" altLang="tr-TR" b="1" smtClean="0"/>
              <a:t>Büyük ya da küçük grup olarak ya da bireysel</a:t>
            </a:r>
            <a:r>
              <a:rPr lang="tr-TR" altLang="tr-TR" smtClean="0"/>
              <a:t> uygulamalar yapılabilir. </a:t>
            </a:r>
          </a:p>
          <a:p>
            <a:r>
              <a:rPr lang="tr-TR" altLang="tr-TR" smtClean="0"/>
              <a:t>Önceden planlama yapıldığı için </a:t>
            </a:r>
            <a:r>
              <a:rPr lang="tr-TR" altLang="tr-TR" b="1" smtClean="0"/>
              <a:t>özel bir zaman dilimi</a:t>
            </a:r>
            <a:r>
              <a:rPr lang="tr-TR" altLang="tr-TR" smtClean="0"/>
              <a:t> içinde yapılır. </a:t>
            </a:r>
            <a:r>
              <a:rPr lang="tr-TR" altLang="tr-TR" b="1" smtClean="0"/>
              <a:t>Materyal</a:t>
            </a:r>
            <a:r>
              <a:rPr lang="tr-TR" altLang="tr-TR" smtClean="0"/>
              <a:t> açısından da hazırlık yapılır.</a:t>
            </a:r>
          </a:p>
        </p:txBody>
      </p:sp>
    </p:spTree>
    <p:extLst>
      <p:ext uri="{BB962C8B-B14F-4D97-AF65-F5344CB8AC3E}">
        <p14:creationId xmlns:p14="http://schemas.microsoft.com/office/powerpoint/2010/main" val="2009564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ysegul\Documents\bölüm dersleri\MATEMATİK\2010-2011\matematik uyg. 2 2011\HPIM8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16" y="3193308"/>
            <a:ext cx="4376738"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1384465" y="166410"/>
            <a:ext cx="10515600" cy="914245"/>
          </a:xfrm>
        </p:spPr>
        <p:txBody>
          <a:bodyPr/>
          <a:lstStyle/>
          <a:p>
            <a:r>
              <a:rPr lang="tr-TR" altLang="tr-TR" sz="4000" dirty="0"/>
              <a:t>YAPILANDIRILMIŞ DENEYİM ÖRNEKLERİ</a:t>
            </a:r>
          </a:p>
        </p:txBody>
      </p:sp>
      <p:pic>
        <p:nvPicPr>
          <p:cNvPr id="40963" name="Picture 4" descr="matematik etkinlikleri 2008 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53" y="1080655"/>
            <a:ext cx="41814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matematik etkinlikleri 2008 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730" y="3357564"/>
            <a:ext cx="45164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220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939</Words>
  <Application>Microsoft Office PowerPoint</Application>
  <PresentationFormat>Geniş ekran</PresentationFormat>
  <Paragraphs>74</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Calibri Light</vt:lpstr>
      <vt:lpstr>Verdana</vt:lpstr>
      <vt:lpstr>Office Teması</vt:lpstr>
      <vt:lpstr>PowerPoint Sunusu</vt:lpstr>
      <vt:lpstr> DOĞAL DENEYİMLER</vt:lpstr>
      <vt:lpstr>DOĞAL DENEYİM ÖRNEKLERİ</vt:lpstr>
      <vt:lpstr>İNFORMAL DENEYİMLER </vt:lpstr>
      <vt:lpstr>İNFORMAL DENEYİMLER </vt:lpstr>
      <vt:lpstr>PowerPoint Sunusu</vt:lpstr>
      <vt:lpstr>PowerPoint Sunusu</vt:lpstr>
      <vt:lpstr>YAPILANDIRILMIŞ DENEYİMLER</vt:lpstr>
      <vt:lpstr>YAPILANDIRILMIŞ DENEYİM ÖRNEKLERİ</vt:lpstr>
      <vt:lpstr>YAPILANDIRILMIŞ DENEYİM ÖRNEKLERİ</vt:lpstr>
      <vt:lpstr>Soru Çeşitleri</vt:lpstr>
      <vt:lpstr>PowerPoint Sunusu</vt:lpstr>
      <vt:lpstr>Iraksak sorular ve yönergeler çocukları kendileri için düşünmek ve bir şeyler yapmak için cesaretlendirir.   Yakınsak sorular ve yönergeler yetişkine çocuğun ne bildiğini göz önünde tutarak özel bir bilgi sağlar. Fakat bu sorulardan çok fazlası çocuğu her sorunun tek bir doğru cevabı olduğu eğilimine yöneltir. Bu yaratıcılığa ve tahmin ve deneme istekliliğine son verebilir.</vt:lpstr>
      <vt:lpstr>PowerPoint Sunusu</vt:lpstr>
      <vt:lpstr>PowerPoint Sunusu</vt:lpstr>
      <vt:lpstr>İlkeler ve Standartlar</vt:lpstr>
      <vt:lpstr>Matematik müfredatı</vt:lpstr>
      <vt:lpstr>İçerik:</vt:lpstr>
      <vt:lpstr>Süreç:</vt:lpstr>
      <vt:lpstr>Ortam ve Materyal</vt:lpstr>
      <vt:lpstr>Çocuk Merkezli Seçimler</vt:lpstr>
      <vt:lpstr>Matematiğin Okul Öncesi Eğitim Programlarındaki Yeri ve Önemi Nedir?</vt:lpstr>
      <vt:lpstr>Matematik Etkinliği (MEB,2013):</vt:lpstr>
      <vt:lpstr>Matematik Etkinliği (MEB,2013):</vt:lpstr>
      <vt:lpstr>Matematik Etkinliği (MEB,2013):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Bd2_bb3</dc:creator>
  <cp:lastModifiedBy>Bd2_bb3</cp:lastModifiedBy>
  <cp:revision>2</cp:revision>
  <dcterms:created xsi:type="dcterms:W3CDTF">2017-05-18T09:50:50Z</dcterms:created>
  <dcterms:modified xsi:type="dcterms:W3CDTF">2017-05-18T09:54:38Z</dcterms:modified>
</cp:coreProperties>
</file>