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0"/>
  </p:notesMasterIdLst>
  <p:sldIdLst>
    <p:sldId id="257" r:id="rId2"/>
    <p:sldId id="261" r:id="rId3"/>
    <p:sldId id="262" r:id="rId4"/>
    <p:sldId id="276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2C6BD9-ED68-4B17-9D0A-C5D032374555}" type="doc">
      <dgm:prSet loTypeId="urn:microsoft.com/office/officeart/2008/layout/AlternatingHexagons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ED9314D1-2AE3-4D6D-9C66-FF32F6697CA9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Deniz balıkları</a:t>
          </a:r>
        </a:p>
      </dgm:t>
    </dgm:pt>
    <dgm:pt modelId="{FC72C471-DB6D-417C-858A-A076A3BDDEF3}" type="parTrans" cxnId="{916E7783-CC6C-402A-AD77-50B123C70E1F}">
      <dgm:prSet/>
      <dgm:spPr/>
      <dgm:t>
        <a:bodyPr/>
        <a:lstStyle/>
        <a:p>
          <a:endParaRPr lang="tr-TR"/>
        </a:p>
      </dgm:t>
    </dgm:pt>
    <dgm:pt modelId="{60717078-E98D-4007-AC69-AD69D6EB8D82}" type="sibTrans" cxnId="{916E7783-CC6C-402A-AD77-50B123C70E1F}">
      <dgm:prSet custT="1"/>
      <dgm:spPr/>
      <dgm:t>
        <a:bodyPr/>
        <a:lstStyle/>
        <a:p>
          <a:r>
            <a:rPr lang="tr-TR" sz="2400" b="1" dirty="0" err="1">
              <a:solidFill>
                <a:schemeClr val="tx1"/>
              </a:solidFill>
            </a:rPr>
            <a:t>Minerallar</a:t>
          </a:r>
          <a:endParaRPr lang="tr-TR" sz="2400" b="1" dirty="0">
            <a:solidFill>
              <a:schemeClr val="tx1"/>
            </a:solidFill>
          </a:endParaRPr>
        </a:p>
      </dgm:t>
    </dgm:pt>
    <dgm:pt modelId="{43268198-8EF3-4317-A62C-197BEE4B8FC8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Tatlısu balıkları</a:t>
          </a:r>
        </a:p>
      </dgm:t>
    </dgm:pt>
    <dgm:pt modelId="{3992A558-B6EC-472C-9815-49527CABD321}" type="parTrans" cxnId="{006452CF-0638-435B-BC24-1578E8576020}">
      <dgm:prSet/>
      <dgm:spPr/>
      <dgm:t>
        <a:bodyPr/>
        <a:lstStyle/>
        <a:p>
          <a:endParaRPr lang="tr-TR"/>
        </a:p>
      </dgm:t>
    </dgm:pt>
    <dgm:pt modelId="{34ABE6C7-ECAB-4F9B-804D-A0CA07AFCCA5}" type="sibTrans" cxnId="{006452CF-0638-435B-BC24-1578E8576020}">
      <dgm:prSet/>
      <dgm:spPr/>
      <dgm:t>
        <a:bodyPr/>
        <a:lstStyle/>
        <a:p>
          <a:endParaRPr lang="tr-TR"/>
        </a:p>
      </dgm:t>
    </dgm:pt>
    <dgm:pt modelId="{A5E13359-E9D7-4338-BF8F-9E7D5E36D5E9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Deniz memelileri</a:t>
          </a:r>
        </a:p>
      </dgm:t>
    </dgm:pt>
    <dgm:pt modelId="{0C2CA780-803D-4A02-A3C1-A1597EE092BB}" type="parTrans" cxnId="{3301466E-8620-443D-BB64-FF47CCA63FD9}">
      <dgm:prSet/>
      <dgm:spPr/>
      <dgm:t>
        <a:bodyPr/>
        <a:lstStyle/>
        <a:p>
          <a:endParaRPr lang="tr-TR"/>
        </a:p>
      </dgm:t>
    </dgm:pt>
    <dgm:pt modelId="{468E3E85-EACD-4E60-BD86-7FE2458B27AD}" type="sibTrans" cxnId="{3301466E-8620-443D-BB64-FF47CCA63FD9}">
      <dgm:prSet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Makro ve mikro algler</a:t>
          </a:r>
        </a:p>
      </dgm:t>
    </dgm:pt>
    <dgm:pt modelId="{5C38E1BC-785E-4FFA-9361-3CEEB54C5EA9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Diğer inorganik maddeler</a:t>
          </a:r>
        </a:p>
      </dgm:t>
    </dgm:pt>
    <dgm:pt modelId="{1B8B527A-22CE-4308-989C-3133DC22B35F}" type="parTrans" cxnId="{31779293-380A-41C1-BAE1-26B6778684D2}">
      <dgm:prSet/>
      <dgm:spPr/>
      <dgm:t>
        <a:bodyPr/>
        <a:lstStyle/>
        <a:p>
          <a:endParaRPr lang="tr-TR"/>
        </a:p>
      </dgm:t>
    </dgm:pt>
    <dgm:pt modelId="{83B4C2F8-E8B9-4097-B350-4A9C7FA3B012}" type="sibTrans" cxnId="{31779293-380A-41C1-BAE1-26B6778684D2}">
      <dgm:prSet/>
      <dgm:spPr/>
      <dgm:t>
        <a:bodyPr/>
        <a:lstStyle/>
        <a:p>
          <a:endParaRPr lang="tr-TR"/>
        </a:p>
      </dgm:t>
    </dgm:pt>
    <dgm:pt modelId="{7FC1F6C7-4533-4605-84E3-390ADA0642EF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Kabuklu su canlıları</a:t>
          </a:r>
        </a:p>
      </dgm:t>
    </dgm:pt>
    <dgm:pt modelId="{A657BDDF-2E57-4402-B7BD-C77AE5A69ACC}" type="parTrans" cxnId="{B8595F1B-B2E2-4B46-A403-AB8974C7A8EF}">
      <dgm:prSet/>
      <dgm:spPr/>
      <dgm:t>
        <a:bodyPr/>
        <a:lstStyle/>
        <a:p>
          <a:endParaRPr lang="tr-TR"/>
        </a:p>
      </dgm:t>
    </dgm:pt>
    <dgm:pt modelId="{D240074B-FA62-4D48-8727-7926C8A8E5D1}" type="sibTrans" cxnId="{B8595F1B-B2E2-4B46-A403-AB8974C7A8EF}">
      <dgm:prSet custT="1"/>
      <dgm:spPr/>
      <dgm:t>
        <a:bodyPr/>
        <a:lstStyle/>
        <a:p>
          <a:r>
            <a:rPr lang="tr-TR" sz="2400" b="1" dirty="0" err="1">
              <a:solidFill>
                <a:schemeClr val="tx1"/>
              </a:solidFill>
            </a:rPr>
            <a:t>Kıkırdaklı</a:t>
          </a:r>
          <a:r>
            <a:rPr lang="tr-TR" sz="2400" b="1" dirty="0">
              <a:solidFill>
                <a:schemeClr val="tx1"/>
              </a:solidFill>
            </a:rPr>
            <a:t> balıklar</a:t>
          </a:r>
        </a:p>
      </dgm:t>
    </dgm:pt>
    <dgm:pt modelId="{F6ED9DAF-82F1-4061-9EAC-95A3DE396768}">
      <dgm:prSet phldrT="[Metin]" custT="1"/>
      <dgm:spPr/>
      <dgm:t>
        <a:bodyPr/>
        <a:lstStyle/>
        <a:p>
          <a:r>
            <a:rPr lang="tr-TR" sz="2400" b="1" dirty="0">
              <a:solidFill>
                <a:schemeClr val="tx1"/>
              </a:solidFill>
            </a:rPr>
            <a:t>Yumuşakçalar</a:t>
          </a:r>
        </a:p>
      </dgm:t>
    </dgm:pt>
    <dgm:pt modelId="{3B746EE0-F0EC-4E66-9E3F-4C0C8AB4C715}" type="parTrans" cxnId="{AED84D0E-4D76-4CFD-B6BC-89CCBBF884C5}">
      <dgm:prSet/>
      <dgm:spPr/>
      <dgm:t>
        <a:bodyPr/>
        <a:lstStyle/>
        <a:p>
          <a:endParaRPr lang="tr-TR"/>
        </a:p>
      </dgm:t>
    </dgm:pt>
    <dgm:pt modelId="{666EFFF3-09E1-4645-AC2A-C20AEC757F96}" type="sibTrans" cxnId="{AED84D0E-4D76-4CFD-B6BC-89CCBBF884C5}">
      <dgm:prSet/>
      <dgm:spPr/>
      <dgm:t>
        <a:bodyPr/>
        <a:lstStyle/>
        <a:p>
          <a:endParaRPr lang="tr-TR"/>
        </a:p>
      </dgm:t>
    </dgm:pt>
    <dgm:pt modelId="{230131F0-40A9-4502-89A4-65BAA20404C0}" type="pres">
      <dgm:prSet presAssocID="{0E2C6BD9-ED68-4B17-9D0A-C5D03237455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46149B86-AF40-4288-80AA-CF70E5D28995}" type="pres">
      <dgm:prSet presAssocID="{ED9314D1-2AE3-4D6D-9C66-FF32F6697CA9}" presName="composite" presStyleCnt="0"/>
      <dgm:spPr/>
    </dgm:pt>
    <dgm:pt modelId="{42E68550-8B99-4C3A-9EF8-DF78322B4711}" type="pres">
      <dgm:prSet presAssocID="{ED9314D1-2AE3-4D6D-9C66-FF32F6697CA9}" presName="Parent1" presStyleLbl="node1" presStyleIdx="0" presStyleCnt="6" custScaleX="152049" custLinFactNeighborX="8578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D2D6EE-D9F4-4BC8-8BF8-A6A2166E5DE5}" type="pres">
      <dgm:prSet presAssocID="{ED9314D1-2AE3-4D6D-9C66-FF32F6697CA9}" presName="Childtext1" presStyleLbl="revTx" presStyleIdx="0" presStyleCnt="3" custLinFactNeighborX="41757" custLinFactNeighborY="-172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5F6C69-5F8F-412D-A8B7-6F896B6F5F67}" type="pres">
      <dgm:prSet presAssocID="{ED9314D1-2AE3-4D6D-9C66-FF32F6697CA9}" presName="BalanceSpacing" presStyleCnt="0"/>
      <dgm:spPr/>
    </dgm:pt>
    <dgm:pt modelId="{3627E319-38A3-421D-AC96-93D7775AA5EB}" type="pres">
      <dgm:prSet presAssocID="{ED9314D1-2AE3-4D6D-9C66-FF32F6697CA9}" presName="BalanceSpacing1" presStyleCnt="0"/>
      <dgm:spPr/>
    </dgm:pt>
    <dgm:pt modelId="{DE42D503-3146-45E6-A7A8-1C285E13A214}" type="pres">
      <dgm:prSet presAssocID="{60717078-E98D-4007-AC69-AD69D6EB8D82}" presName="Accent1Text" presStyleLbl="node1" presStyleIdx="1" presStyleCnt="6" custScaleX="136046" custLinFactNeighborX="-95838" custLinFactNeighborY="2296"/>
      <dgm:spPr/>
      <dgm:t>
        <a:bodyPr/>
        <a:lstStyle/>
        <a:p>
          <a:endParaRPr lang="tr-TR"/>
        </a:p>
      </dgm:t>
    </dgm:pt>
    <dgm:pt modelId="{AB1597CE-D4A8-4A5A-B3E0-75A2A7DD1C2C}" type="pres">
      <dgm:prSet presAssocID="{60717078-E98D-4007-AC69-AD69D6EB8D82}" presName="spaceBetweenRectangles" presStyleCnt="0"/>
      <dgm:spPr/>
    </dgm:pt>
    <dgm:pt modelId="{A6CED3C0-DFD6-45FD-B1AD-68DEFB9C2387}" type="pres">
      <dgm:prSet presAssocID="{A5E13359-E9D7-4338-BF8F-9E7D5E36D5E9}" presName="composite" presStyleCnt="0"/>
      <dgm:spPr/>
    </dgm:pt>
    <dgm:pt modelId="{3EDB26FF-16DE-4BB5-A2BB-BDAA0F0668A3}" type="pres">
      <dgm:prSet presAssocID="{A5E13359-E9D7-4338-BF8F-9E7D5E36D5E9}" presName="Parent1" presStyleLbl="node1" presStyleIdx="2" presStyleCnt="6" custScaleX="157857" custLinFactNeighborX="-45580" custLinFactNeighborY="-1320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1EFC5C-F12B-4398-B365-C14E477F94F8}" type="pres">
      <dgm:prSet presAssocID="{A5E13359-E9D7-4338-BF8F-9E7D5E36D5E9}" presName="Childtext1" presStyleLbl="revTx" presStyleIdx="1" presStyleCnt="3" custScaleX="77071" custLinFactNeighborX="-64646" custLinFactNeighborY="-19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6F1519-D133-4013-BF68-72BF0C16A80E}" type="pres">
      <dgm:prSet presAssocID="{A5E13359-E9D7-4338-BF8F-9E7D5E36D5E9}" presName="BalanceSpacing" presStyleCnt="0"/>
      <dgm:spPr/>
    </dgm:pt>
    <dgm:pt modelId="{A483C1E1-AA45-4D6E-BD7B-D4B8D41B4DD2}" type="pres">
      <dgm:prSet presAssocID="{A5E13359-E9D7-4338-BF8F-9E7D5E36D5E9}" presName="BalanceSpacing1" presStyleCnt="0"/>
      <dgm:spPr/>
    </dgm:pt>
    <dgm:pt modelId="{5A46B504-F3C0-4648-81B6-52751754923E}" type="pres">
      <dgm:prSet presAssocID="{468E3E85-EACD-4E60-BD86-7FE2458B27AD}" presName="Accent1Text" presStyleLbl="node1" presStyleIdx="3" presStyleCnt="6" custScaleX="143435" custLinFactNeighborX="50145" custLinFactNeighborY="-13777"/>
      <dgm:spPr/>
      <dgm:t>
        <a:bodyPr/>
        <a:lstStyle/>
        <a:p>
          <a:endParaRPr lang="tr-TR"/>
        </a:p>
      </dgm:t>
    </dgm:pt>
    <dgm:pt modelId="{11861AE6-DD0C-4B2C-983F-046E55B2F256}" type="pres">
      <dgm:prSet presAssocID="{468E3E85-EACD-4E60-BD86-7FE2458B27AD}" presName="spaceBetweenRectangles" presStyleCnt="0"/>
      <dgm:spPr/>
    </dgm:pt>
    <dgm:pt modelId="{F6A1C0AA-4371-44EC-84FA-844D9326E068}" type="pres">
      <dgm:prSet presAssocID="{7FC1F6C7-4533-4605-84E3-390ADA0642EF}" presName="composite" presStyleCnt="0"/>
      <dgm:spPr/>
    </dgm:pt>
    <dgm:pt modelId="{2ACAA63E-7200-4F5E-9A72-F82BB24C53A9}" type="pres">
      <dgm:prSet presAssocID="{7FC1F6C7-4533-4605-84E3-390ADA0642EF}" presName="Parent1" presStyleLbl="node1" presStyleIdx="4" presStyleCnt="6" custScaleX="148090" custLinFactNeighborX="53186" custLinFactNeighborY="-107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FD789F-DB92-4AEB-9561-446D6CAF6E26}" type="pres">
      <dgm:prSet presAssocID="{7FC1F6C7-4533-4605-84E3-390ADA0642EF}" presName="Childtext1" presStyleLbl="revTx" presStyleIdx="2" presStyleCnt="3" custLinFactNeighborX="60403" custLinFactNeighborY="-135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736A3A-9C5D-4C17-BD88-9D4526B0803B}" type="pres">
      <dgm:prSet presAssocID="{7FC1F6C7-4533-4605-84E3-390ADA0642EF}" presName="BalanceSpacing" presStyleCnt="0"/>
      <dgm:spPr/>
    </dgm:pt>
    <dgm:pt modelId="{8D98FE15-1E0A-4360-9239-E48F4038D544}" type="pres">
      <dgm:prSet presAssocID="{7FC1F6C7-4533-4605-84E3-390ADA0642EF}" presName="BalanceSpacing1" presStyleCnt="0"/>
      <dgm:spPr/>
    </dgm:pt>
    <dgm:pt modelId="{7598DFA0-E84D-43F6-8052-F731FB5EA7D6}" type="pres">
      <dgm:prSet presAssocID="{D240074B-FA62-4D48-8727-7926C8A8E5D1}" presName="Accent1Text" presStyleLbl="node1" presStyleIdx="5" presStyleCnt="6" custScaleX="162439" custLinFactNeighborX="-38269" custLinFactNeighborY="-6105"/>
      <dgm:spPr/>
      <dgm:t>
        <a:bodyPr/>
        <a:lstStyle/>
        <a:p>
          <a:endParaRPr lang="tr-TR"/>
        </a:p>
      </dgm:t>
    </dgm:pt>
  </dgm:ptLst>
  <dgm:cxnLst>
    <dgm:cxn modelId="{A1FDF426-11E8-42D9-B0A3-579632767457}" type="presOf" srcId="{5C38E1BC-785E-4FFA-9361-3CEEB54C5EA9}" destId="{771EFC5C-F12B-4398-B365-C14E477F94F8}" srcOrd="0" destOrd="0" presId="urn:microsoft.com/office/officeart/2008/layout/AlternatingHexagons"/>
    <dgm:cxn modelId="{DF1A428C-90E3-43C9-B077-5CAA78C3EA9F}" type="presOf" srcId="{7FC1F6C7-4533-4605-84E3-390ADA0642EF}" destId="{2ACAA63E-7200-4F5E-9A72-F82BB24C53A9}" srcOrd="0" destOrd="0" presId="urn:microsoft.com/office/officeart/2008/layout/AlternatingHexagons"/>
    <dgm:cxn modelId="{97D838A3-B572-4895-9357-1D2C36D43075}" type="presOf" srcId="{F6ED9DAF-82F1-4061-9EAC-95A3DE396768}" destId="{9FFD789F-DB92-4AEB-9561-446D6CAF6E26}" srcOrd="0" destOrd="0" presId="urn:microsoft.com/office/officeart/2008/layout/AlternatingHexagons"/>
    <dgm:cxn modelId="{B8595F1B-B2E2-4B46-A403-AB8974C7A8EF}" srcId="{0E2C6BD9-ED68-4B17-9D0A-C5D032374555}" destId="{7FC1F6C7-4533-4605-84E3-390ADA0642EF}" srcOrd="2" destOrd="0" parTransId="{A657BDDF-2E57-4402-B7BD-C77AE5A69ACC}" sibTransId="{D240074B-FA62-4D48-8727-7926C8A8E5D1}"/>
    <dgm:cxn modelId="{006452CF-0638-435B-BC24-1578E8576020}" srcId="{ED9314D1-2AE3-4D6D-9C66-FF32F6697CA9}" destId="{43268198-8EF3-4317-A62C-197BEE4B8FC8}" srcOrd="0" destOrd="0" parTransId="{3992A558-B6EC-472C-9815-49527CABD321}" sibTransId="{34ABE6C7-ECAB-4F9B-804D-A0CA07AFCCA5}"/>
    <dgm:cxn modelId="{15A09EF5-64E0-433C-9E3A-FAFBF0BC1337}" type="presOf" srcId="{60717078-E98D-4007-AC69-AD69D6EB8D82}" destId="{DE42D503-3146-45E6-A7A8-1C285E13A214}" srcOrd="0" destOrd="0" presId="urn:microsoft.com/office/officeart/2008/layout/AlternatingHexagons"/>
    <dgm:cxn modelId="{E8103872-BE05-43D5-83A8-69FA9701F859}" type="presOf" srcId="{A5E13359-E9D7-4338-BF8F-9E7D5E36D5E9}" destId="{3EDB26FF-16DE-4BB5-A2BB-BDAA0F0668A3}" srcOrd="0" destOrd="0" presId="urn:microsoft.com/office/officeart/2008/layout/AlternatingHexagons"/>
    <dgm:cxn modelId="{B4589297-ED74-4024-BD01-DF67AC54D429}" type="presOf" srcId="{D240074B-FA62-4D48-8727-7926C8A8E5D1}" destId="{7598DFA0-E84D-43F6-8052-F731FB5EA7D6}" srcOrd="0" destOrd="0" presId="urn:microsoft.com/office/officeart/2008/layout/AlternatingHexagons"/>
    <dgm:cxn modelId="{AED84D0E-4D76-4CFD-B6BC-89CCBBF884C5}" srcId="{7FC1F6C7-4533-4605-84E3-390ADA0642EF}" destId="{F6ED9DAF-82F1-4061-9EAC-95A3DE396768}" srcOrd="0" destOrd="0" parTransId="{3B746EE0-F0EC-4E66-9E3F-4C0C8AB4C715}" sibTransId="{666EFFF3-09E1-4645-AC2A-C20AEC757F96}"/>
    <dgm:cxn modelId="{B9FF0593-87BC-40B0-9F96-CC8858BC2058}" type="presOf" srcId="{0E2C6BD9-ED68-4B17-9D0A-C5D032374555}" destId="{230131F0-40A9-4502-89A4-65BAA20404C0}" srcOrd="0" destOrd="0" presId="urn:microsoft.com/office/officeart/2008/layout/AlternatingHexagons"/>
    <dgm:cxn modelId="{2F07508F-5ED9-4CBC-A6E6-F5EC1C586F38}" type="presOf" srcId="{468E3E85-EACD-4E60-BD86-7FE2458B27AD}" destId="{5A46B504-F3C0-4648-81B6-52751754923E}" srcOrd="0" destOrd="0" presId="urn:microsoft.com/office/officeart/2008/layout/AlternatingHexagons"/>
    <dgm:cxn modelId="{31779293-380A-41C1-BAE1-26B6778684D2}" srcId="{A5E13359-E9D7-4338-BF8F-9E7D5E36D5E9}" destId="{5C38E1BC-785E-4FFA-9361-3CEEB54C5EA9}" srcOrd="0" destOrd="0" parTransId="{1B8B527A-22CE-4308-989C-3133DC22B35F}" sibTransId="{83B4C2F8-E8B9-4097-B350-4A9C7FA3B012}"/>
    <dgm:cxn modelId="{916E7783-CC6C-402A-AD77-50B123C70E1F}" srcId="{0E2C6BD9-ED68-4B17-9D0A-C5D032374555}" destId="{ED9314D1-2AE3-4D6D-9C66-FF32F6697CA9}" srcOrd="0" destOrd="0" parTransId="{FC72C471-DB6D-417C-858A-A076A3BDDEF3}" sibTransId="{60717078-E98D-4007-AC69-AD69D6EB8D82}"/>
    <dgm:cxn modelId="{3301466E-8620-443D-BB64-FF47CCA63FD9}" srcId="{0E2C6BD9-ED68-4B17-9D0A-C5D032374555}" destId="{A5E13359-E9D7-4338-BF8F-9E7D5E36D5E9}" srcOrd="1" destOrd="0" parTransId="{0C2CA780-803D-4A02-A3C1-A1597EE092BB}" sibTransId="{468E3E85-EACD-4E60-BD86-7FE2458B27AD}"/>
    <dgm:cxn modelId="{B042F350-643E-4B73-B354-6A914123FA8B}" type="presOf" srcId="{ED9314D1-2AE3-4D6D-9C66-FF32F6697CA9}" destId="{42E68550-8B99-4C3A-9EF8-DF78322B4711}" srcOrd="0" destOrd="0" presId="urn:microsoft.com/office/officeart/2008/layout/AlternatingHexagons"/>
    <dgm:cxn modelId="{E1805322-88E0-41A5-8D4B-3FCB9569EC89}" type="presOf" srcId="{43268198-8EF3-4317-A62C-197BEE4B8FC8}" destId="{38D2D6EE-D9F4-4BC8-8BF8-A6A2166E5DE5}" srcOrd="0" destOrd="0" presId="urn:microsoft.com/office/officeart/2008/layout/AlternatingHexagons"/>
    <dgm:cxn modelId="{4745A07E-56D5-4F1E-9561-830CAB7D81BC}" type="presParOf" srcId="{230131F0-40A9-4502-89A4-65BAA20404C0}" destId="{46149B86-AF40-4288-80AA-CF70E5D28995}" srcOrd="0" destOrd="0" presId="urn:microsoft.com/office/officeart/2008/layout/AlternatingHexagons"/>
    <dgm:cxn modelId="{EC230735-8265-4199-9258-30F9577845FB}" type="presParOf" srcId="{46149B86-AF40-4288-80AA-CF70E5D28995}" destId="{42E68550-8B99-4C3A-9EF8-DF78322B4711}" srcOrd="0" destOrd="0" presId="urn:microsoft.com/office/officeart/2008/layout/AlternatingHexagons"/>
    <dgm:cxn modelId="{82FF9521-2A11-43A8-BB04-AB76ABB31B91}" type="presParOf" srcId="{46149B86-AF40-4288-80AA-CF70E5D28995}" destId="{38D2D6EE-D9F4-4BC8-8BF8-A6A2166E5DE5}" srcOrd="1" destOrd="0" presId="urn:microsoft.com/office/officeart/2008/layout/AlternatingHexagons"/>
    <dgm:cxn modelId="{70181AAC-E4BE-40CB-8CE2-2C88D513ED6B}" type="presParOf" srcId="{46149B86-AF40-4288-80AA-CF70E5D28995}" destId="{385F6C69-5F8F-412D-A8B7-6F896B6F5F67}" srcOrd="2" destOrd="0" presId="urn:microsoft.com/office/officeart/2008/layout/AlternatingHexagons"/>
    <dgm:cxn modelId="{2A5466FF-BC7C-418B-BB55-3FB50E5CB237}" type="presParOf" srcId="{46149B86-AF40-4288-80AA-CF70E5D28995}" destId="{3627E319-38A3-421D-AC96-93D7775AA5EB}" srcOrd="3" destOrd="0" presId="urn:microsoft.com/office/officeart/2008/layout/AlternatingHexagons"/>
    <dgm:cxn modelId="{FCBCF9D2-FD6E-4638-AB32-22C61410F63F}" type="presParOf" srcId="{46149B86-AF40-4288-80AA-CF70E5D28995}" destId="{DE42D503-3146-45E6-A7A8-1C285E13A214}" srcOrd="4" destOrd="0" presId="urn:microsoft.com/office/officeart/2008/layout/AlternatingHexagons"/>
    <dgm:cxn modelId="{62C3A430-3C85-4836-94BD-1A4FBC1E9FF4}" type="presParOf" srcId="{230131F0-40A9-4502-89A4-65BAA20404C0}" destId="{AB1597CE-D4A8-4A5A-B3E0-75A2A7DD1C2C}" srcOrd="1" destOrd="0" presId="urn:microsoft.com/office/officeart/2008/layout/AlternatingHexagons"/>
    <dgm:cxn modelId="{A8078841-CE5C-40BB-84F5-7AF654112590}" type="presParOf" srcId="{230131F0-40A9-4502-89A4-65BAA20404C0}" destId="{A6CED3C0-DFD6-45FD-B1AD-68DEFB9C2387}" srcOrd="2" destOrd="0" presId="urn:microsoft.com/office/officeart/2008/layout/AlternatingHexagons"/>
    <dgm:cxn modelId="{4663D11D-FE5C-436B-9472-50D9612CAA77}" type="presParOf" srcId="{A6CED3C0-DFD6-45FD-B1AD-68DEFB9C2387}" destId="{3EDB26FF-16DE-4BB5-A2BB-BDAA0F0668A3}" srcOrd="0" destOrd="0" presId="urn:microsoft.com/office/officeart/2008/layout/AlternatingHexagons"/>
    <dgm:cxn modelId="{78AC3EFA-9806-4968-982C-D88206811B83}" type="presParOf" srcId="{A6CED3C0-DFD6-45FD-B1AD-68DEFB9C2387}" destId="{771EFC5C-F12B-4398-B365-C14E477F94F8}" srcOrd="1" destOrd="0" presId="urn:microsoft.com/office/officeart/2008/layout/AlternatingHexagons"/>
    <dgm:cxn modelId="{068D4CE8-E211-4B84-8DDB-D727084C363D}" type="presParOf" srcId="{A6CED3C0-DFD6-45FD-B1AD-68DEFB9C2387}" destId="{CD6F1519-D133-4013-BF68-72BF0C16A80E}" srcOrd="2" destOrd="0" presId="urn:microsoft.com/office/officeart/2008/layout/AlternatingHexagons"/>
    <dgm:cxn modelId="{898973CB-ADDE-4079-8DC3-5028DF0739FA}" type="presParOf" srcId="{A6CED3C0-DFD6-45FD-B1AD-68DEFB9C2387}" destId="{A483C1E1-AA45-4D6E-BD7B-D4B8D41B4DD2}" srcOrd="3" destOrd="0" presId="urn:microsoft.com/office/officeart/2008/layout/AlternatingHexagons"/>
    <dgm:cxn modelId="{C738B4E3-FE1E-4B14-8D12-902E3D38F512}" type="presParOf" srcId="{A6CED3C0-DFD6-45FD-B1AD-68DEFB9C2387}" destId="{5A46B504-F3C0-4648-81B6-52751754923E}" srcOrd="4" destOrd="0" presId="urn:microsoft.com/office/officeart/2008/layout/AlternatingHexagons"/>
    <dgm:cxn modelId="{E617AB04-5C3D-4AD6-B1E3-E0A9E6A18CAA}" type="presParOf" srcId="{230131F0-40A9-4502-89A4-65BAA20404C0}" destId="{11861AE6-DD0C-4B2C-983F-046E55B2F256}" srcOrd="3" destOrd="0" presId="urn:microsoft.com/office/officeart/2008/layout/AlternatingHexagons"/>
    <dgm:cxn modelId="{4FE55F4E-67CC-48A6-BEBA-569F9424F70D}" type="presParOf" srcId="{230131F0-40A9-4502-89A4-65BAA20404C0}" destId="{F6A1C0AA-4371-44EC-84FA-844D9326E068}" srcOrd="4" destOrd="0" presId="urn:microsoft.com/office/officeart/2008/layout/AlternatingHexagons"/>
    <dgm:cxn modelId="{8BDC1CB8-E670-4B16-BE02-0C0E81AE0A00}" type="presParOf" srcId="{F6A1C0AA-4371-44EC-84FA-844D9326E068}" destId="{2ACAA63E-7200-4F5E-9A72-F82BB24C53A9}" srcOrd="0" destOrd="0" presId="urn:microsoft.com/office/officeart/2008/layout/AlternatingHexagons"/>
    <dgm:cxn modelId="{B72B0D7F-343D-45A8-8D9F-413F8FBE4DA3}" type="presParOf" srcId="{F6A1C0AA-4371-44EC-84FA-844D9326E068}" destId="{9FFD789F-DB92-4AEB-9561-446D6CAF6E26}" srcOrd="1" destOrd="0" presId="urn:microsoft.com/office/officeart/2008/layout/AlternatingHexagons"/>
    <dgm:cxn modelId="{73935C25-351F-41CA-9B75-AA29AF57192B}" type="presParOf" srcId="{F6A1C0AA-4371-44EC-84FA-844D9326E068}" destId="{B4736A3A-9C5D-4C17-BD88-9D4526B0803B}" srcOrd="2" destOrd="0" presId="urn:microsoft.com/office/officeart/2008/layout/AlternatingHexagons"/>
    <dgm:cxn modelId="{D6D9D9E8-5221-4A32-B790-93967072608D}" type="presParOf" srcId="{F6A1C0AA-4371-44EC-84FA-844D9326E068}" destId="{8D98FE15-1E0A-4360-9239-E48F4038D544}" srcOrd="3" destOrd="0" presId="urn:microsoft.com/office/officeart/2008/layout/AlternatingHexagons"/>
    <dgm:cxn modelId="{85242D23-FE37-4089-ADA6-1D4AA4D9720D}" type="presParOf" srcId="{F6A1C0AA-4371-44EC-84FA-844D9326E068}" destId="{7598DFA0-E84D-43F6-8052-F731FB5EA7D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68550-8B99-4C3A-9EF8-DF78322B4711}">
      <dsp:nvSpPr>
        <dsp:cNvPr id="0" name=""/>
        <dsp:cNvSpPr/>
      </dsp:nvSpPr>
      <dsp:spPr>
        <a:xfrm rot="5400000">
          <a:off x="4158692" y="-292381"/>
          <a:ext cx="1830956" cy="242203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Deniz balıkları</a:t>
          </a:r>
        </a:p>
      </dsp:txBody>
      <dsp:txXfrm rot="-5400000">
        <a:off x="4266825" y="308318"/>
        <a:ext cx="1614691" cy="1220638"/>
      </dsp:txXfrm>
    </dsp:sp>
    <dsp:sp modelId="{38D2D6EE-D9F4-4BC8-8BF8-A6A2166E5DE5}">
      <dsp:nvSpPr>
        <dsp:cNvPr id="0" name=""/>
        <dsp:cNvSpPr/>
      </dsp:nvSpPr>
      <dsp:spPr>
        <a:xfrm>
          <a:off x="6635572" y="180175"/>
          <a:ext cx="2043347" cy="1098573"/>
        </a:xfrm>
        <a:prstGeom prst="rect">
          <a:avLst/>
        </a:prstGeom>
        <a:noFill/>
        <a:ln w="100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Tatlısu balıkları</a:t>
          </a:r>
        </a:p>
      </dsp:txBody>
      <dsp:txXfrm>
        <a:off x="6635572" y="180175"/>
        <a:ext cx="2043347" cy="1098573"/>
      </dsp:txXfrm>
    </dsp:sp>
    <dsp:sp modelId="{DE42D503-3146-45E6-A7A8-1C285E13A214}">
      <dsp:nvSpPr>
        <dsp:cNvPr id="0" name=""/>
        <dsp:cNvSpPr/>
      </dsp:nvSpPr>
      <dsp:spPr>
        <a:xfrm rot="5400000">
          <a:off x="775049" y="-122884"/>
          <a:ext cx="1830956" cy="2167120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>
              <a:solidFill>
                <a:schemeClr val="tx1"/>
              </a:solidFill>
            </a:rPr>
            <a:t>Minerallar</a:t>
          </a:r>
          <a:endParaRPr lang="tr-TR" sz="2400" b="1" kern="1200" dirty="0">
            <a:solidFill>
              <a:schemeClr val="tx1"/>
            </a:solidFill>
          </a:endParaRPr>
        </a:p>
      </dsp:txBody>
      <dsp:txXfrm rot="-5400000">
        <a:off x="968154" y="350357"/>
        <a:ext cx="1444746" cy="1220638"/>
      </dsp:txXfrm>
    </dsp:sp>
    <dsp:sp modelId="{3EDB26FF-16DE-4BB5-A2BB-BDAA0F0668A3}">
      <dsp:nvSpPr>
        <dsp:cNvPr id="0" name=""/>
        <dsp:cNvSpPr/>
      </dsp:nvSpPr>
      <dsp:spPr>
        <a:xfrm rot="5400000">
          <a:off x="2432513" y="973733"/>
          <a:ext cx="1830956" cy="2514554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Deniz memelileri</a:t>
          </a:r>
        </a:p>
      </dsp:txBody>
      <dsp:txXfrm rot="-5400000">
        <a:off x="2509806" y="1620691"/>
        <a:ext cx="1676370" cy="1220638"/>
      </dsp:txXfrm>
    </dsp:sp>
    <dsp:sp modelId="{771EFC5C-F12B-4398-B365-C14E477F94F8}">
      <dsp:nvSpPr>
        <dsp:cNvPr id="0" name=""/>
        <dsp:cNvSpPr/>
      </dsp:nvSpPr>
      <dsp:spPr>
        <a:xfrm>
          <a:off x="182608" y="1902449"/>
          <a:ext cx="1524027" cy="1098573"/>
        </a:xfrm>
        <a:prstGeom prst="rect">
          <a:avLst/>
        </a:prstGeom>
        <a:noFill/>
        <a:ln w="100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Diğer inorganik maddeler</a:t>
          </a:r>
        </a:p>
      </dsp:txBody>
      <dsp:txXfrm>
        <a:off x="182608" y="1902449"/>
        <a:ext cx="1524027" cy="1098573"/>
      </dsp:txXfrm>
    </dsp:sp>
    <dsp:sp modelId="{5A46B504-F3C0-4648-81B6-52751754923E}">
      <dsp:nvSpPr>
        <dsp:cNvPr id="0" name=""/>
        <dsp:cNvSpPr/>
      </dsp:nvSpPr>
      <dsp:spPr>
        <a:xfrm rot="5400000">
          <a:off x="5677714" y="1078090"/>
          <a:ext cx="1830956" cy="228482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Makro ve mikro algler</a:t>
          </a:r>
        </a:p>
      </dsp:txBody>
      <dsp:txXfrm rot="-5400000">
        <a:off x="5831585" y="1610182"/>
        <a:ext cx="1523214" cy="1220638"/>
      </dsp:txXfrm>
    </dsp:sp>
    <dsp:sp modelId="{2ACAA63E-7200-4F5E-9A72-F82BB24C53A9}">
      <dsp:nvSpPr>
        <dsp:cNvPr id="0" name=""/>
        <dsp:cNvSpPr/>
      </dsp:nvSpPr>
      <dsp:spPr>
        <a:xfrm rot="5400000">
          <a:off x="4869267" y="2650846"/>
          <a:ext cx="1830956" cy="2358973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Kabuklu su canlıları</a:t>
          </a:r>
        </a:p>
      </dsp:txBody>
      <dsp:txXfrm rot="-5400000">
        <a:off x="4998421" y="3220013"/>
        <a:ext cx="1572649" cy="1220638"/>
      </dsp:txXfrm>
    </dsp:sp>
    <dsp:sp modelId="{9FFD789F-DB92-4AEB-9561-446D6CAF6E26}">
      <dsp:nvSpPr>
        <dsp:cNvPr id="0" name=""/>
        <dsp:cNvSpPr/>
      </dsp:nvSpPr>
      <dsp:spPr>
        <a:xfrm>
          <a:off x="7016568" y="3328724"/>
          <a:ext cx="2043347" cy="1098573"/>
        </a:xfrm>
        <a:prstGeom prst="rect">
          <a:avLst/>
        </a:prstGeom>
        <a:noFill/>
        <a:ln w="100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>
              <a:solidFill>
                <a:schemeClr val="tx1"/>
              </a:solidFill>
            </a:rPr>
            <a:t>Yumuşakçalar</a:t>
          </a:r>
        </a:p>
      </dsp:txBody>
      <dsp:txXfrm>
        <a:off x="7016568" y="3328724"/>
        <a:ext cx="2043347" cy="1098573"/>
      </dsp:txXfrm>
    </dsp:sp>
    <dsp:sp modelId="{7598DFA0-E84D-43F6-8052-F731FB5EA7D6}">
      <dsp:nvSpPr>
        <dsp:cNvPr id="0" name=""/>
        <dsp:cNvSpPr/>
      </dsp:nvSpPr>
      <dsp:spPr>
        <a:xfrm rot="5400000">
          <a:off x="1692084" y="2621316"/>
          <a:ext cx="1830956" cy="25875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err="1">
              <a:solidFill>
                <a:schemeClr val="tx1"/>
              </a:solidFill>
            </a:rPr>
            <a:t>Kıkırdaklı</a:t>
          </a:r>
          <a:r>
            <a:rPr lang="tr-TR" sz="2400" b="1" kern="1200" dirty="0">
              <a:solidFill>
                <a:schemeClr val="tx1"/>
              </a:solidFill>
            </a:rPr>
            <a:t> balıklar</a:t>
          </a:r>
        </a:p>
      </dsp:txBody>
      <dsp:txXfrm rot="-5400000">
        <a:off x="1745048" y="3304768"/>
        <a:ext cx="1725028" cy="12206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EF0B81-9DB3-4105-8064-57C5D36E7282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6223-5A44-42C1-AA5D-EB117CF05007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DEC493-9F40-4B86-AC45-5F2D63BBBF94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65618D-6676-41BE-A0B5-F6FA81676FF1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AD0602-F0FE-47A3-8633-D06C23F019F7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4A4A-F161-4AB0-905F-0D7268415A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F660-01CC-4EC5-96E8-403BBBC75BC7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FF39-3EE4-4B75-BDD0-ABC4EF222D37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133BDB-1610-4D33-80B8-CE934002F07C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521BB0-D049-467B-9A5D-40D802BA152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 err="1"/>
              <a:t>Gdm</a:t>
            </a:r>
            <a:r>
              <a:rPr lang="tr-TR" sz="5400" b="1" dirty="0"/>
              <a:t> 421</a:t>
            </a:r>
            <a:br>
              <a:rPr lang="tr-TR" sz="5400" b="1" dirty="0"/>
            </a:br>
            <a:r>
              <a:rPr lang="tr-TR" sz="5400" b="1" dirty="0"/>
              <a:t>su ürünleri teknolojisi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14648"/>
            <a:ext cx="6751942" cy="17026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</a:t>
            </a:r>
            <a:r>
              <a:rPr lang="tr-TR" dirty="0" err="1">
                <a:solidFill>
                  <a:schemeClr val="tx1"/>
                </a:solidFill>
              </a:rPr>
              <a:t>Demirok</a:t>
            </a:r>
            <a:r>
              <a:rPr lang="tr-TR" dirty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 err="1">
                <a:solidFill>
                  <a:schemeClr val="tx1"/>
                </a:solidFill>
              </a:rPr>
              <a:t>edemirok</a:t>
            </a:r>
            <a:r>
              <a:rPr lang="tr-TR" b="1" dirty="0">
                <a:solidFill>
                  <a:schemeClr val="tx1"/>
                </a:solidFill>
              </a:rPr>
              <a:t>@</a:t>
            </a:r>
            <a:r>
              <a:rPr lang="tr-TR" b="1" dirty="0" err="1">
                <a:solidFill>
                  <a:schemeClr val="tx1"/>
                </a:solidFill>
              </a:rPr>
              <a:t>eng</a:t>
            </a:r>
            <a:r>
              <a:rPr lang="tr-TR" b="1" dirty="0">
                <a:solidFill>
                  <a:schemeClr val="tx1"/>
                </a:solidFill>
              </a:rPr>
              <a:t>.</a:t>
            </a:r>
            <a:r>
              <a:rPr lang="tr-TR" b="1" dirty="0" err="1">
                <a:solidFill>
                  <a:schemeClr val="tx1"/>
                </a:solidFill>
              </a:rPr>
              <a:t>ankara</a:t>
            </a:r>
            <a:r>
              <a:rPr lang="tr-TR" b="1" dirty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</p:spTree>
    <p:extLst>
      <p:ext uri="{BB962C8B-B14F-4D97-AF65-F5344CB8AC3E}">
        <p14:creationId xmlns:p14="http://schemas.microsoft.com/office/powerpoint/2010/main" val="417136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Konu akışı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0F69-DBEA-4D66-9310-4DA9A6E96A01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ürünlerine genel bakış ve su ürünlerinin sınıflandırılması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Kas anatomisi ve fizyolojisi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ürünlerinin kimyasal bileşimi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post-</a:t>
            </a:r>
            <a:r>
              <a:rPr lang="tr-TR" sz="2800" dirty="0" err="1"/>
              <a:t>mortem</a:t>
            </a:r>
            <a:r>
              <a:rPr lang="tr-TR" sz="2800" dirty="0"/>
              <a:t> değişiklikler ve kaliteye etkisi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tazelik kriterleri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 muhafaza yöntemleri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ürünlerinde kullanılan işleme teknolojileri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gıda güvenliğini</a:t>
            </a:r>
          </a:p>
        </p:txBody>
      </p:sp>
    </p:spTree>
    <p:extLst>
      <p:ext uri="{BB962C8B-B14F-4D97-AF65-F5344CB8AC3E}">
        <p14:creationId xmlns:p14="http://schemas.microsoft.com/office/powerpoint/2010/main" val="374386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Öğrenim çıktıları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DF1A-1DEC-4EF2-BFC4-DF5DB262F9EC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 yetiştiriciliği, farklı balık türleri ve diğer su ürünleri hakkında bilgi verir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ürünlerinin besinsel bileşimi ve kas yapısını öğretir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Balıklarda avlanma sonrası post-</a:t>
            </a:r>
            <a:r>
              <a:rPr lang="tr-TR" sz="2400" dirty="0" err="1"/>
              <a:t>mortem</a:t>
            </a:r>
            <a:r>
              <a:rPr lang="tr-TR" sz="2400" dirty="0"/>
              <a:t> değişiklikler, balıkların muhafazası hakkında bilgi verir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Balıklarda raf ömrünü belirleyen ve bozulma etmeni olarak bilinen belirteçleri öğretir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ürünlerinin farklı ürünlere işlenmesinde kullanılan </a:t>
            </a:r>
            <a:r>
              <a:rPr lang="tr-TR" sz="2400" dirty="0" err="1"/>
              <a:t>marinasyon</a:t>
            </a:r>
            <a:r>
              <a:rPr lang="tr-TR" sz="2400" dirty="0"/>
              <a:t>, tuzlama, kurutma, </a:t>
            </a:r>
            <a:r>
              <a:rPr lang="tr-TR" sz="2400" dirty="0" err="1"/>
              <a:t>surimi</a:t>
            </a:r>
            <a:r>
              <a:rPr lang="tr-TR" sz="2400" dirty="0"/>
              <a:t> vb. teknolojileri anlatır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ürünlerinin güvenliğini tehdit eden </a:t>
            </a:r>
            <a:r>
              <a:rPr lang="tr-TR" sz="2400" dirty="0" err="1"/>
              <a:t>biyojen</a:t>
            </a:r>
            <a:r>
              <a:rPr lang="tr-TR" sz="2400" dirty="0"/>
              <a:t> aminler, ağır metaller vb. riskler hakkında bilgi verir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64052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5000" b="1" dirty="0"/>
              <a:t>SU ÜRÜNLERİNE GENEL BAKIŞ VE SINIFLANDIRILMASI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35669"/>
            <a:ext cx="6751942" cy="16816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</a:t>
            </a:r>
            <a:r>
              <a:rPr lang="tr-TR" dirty="0" err="1">
                <a:solidFill>
                  <a:schemeClr val="tx1"/>
                </a:solidFill>
              </a:rPr>
              <a:t>Demirok</a:t>
            </a:r>
            <a:r>
              <a:rPr lang="tr-TR" dirty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 err="1">
                <a:solidFill>
                  <a:schemeClr val="tx1"/>
                </a:solidFill>
              </a:rPr>
              <a:t>edemirok</a:t>
            </a:r>
            <a:r>
              <a:rPr lang="tr-TR" b="1" dirty="0">
                <a:solidFill>
                  <a:schemeClr val="tx1"/>
                </a:solidFill>
              </a:rPr>
              <a:t>@</a:t>
            </a:r>
            <a:r>
              <a:rPr lang="tr-TR" b="1" dirty="0" err="1">
                <a:solidFill>
                  <a:schemeClr val="tx1"/>
                </a:solidFill>
              </a:rPr>
              <a:t>eng</a:t>
            </a:r>
            <a:r>
              <a:rPr lang="tr-TR" b="1" dirty="0">
                <a:solidFill>
                  <a:schemeClr val="tx1"/>
                </a:solidFill>
              </a:rPr>
              <a:t>.</a:t>
            </a:r>
            <a:r>
              <a:rPr lang="tr-TR" b="1" dirty="0" err="1">
                <a:solidFill>
                  <a:schemeClr val="tx1"/>
                </a:solidFill>
              </a:rPr>
              <a:t>ankara</a:t>
            </a:r>
            <a:r>
              <a:rPr lang="tr-TR" b="1" dirty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</p:spTree>
    <p:extLst>
      <p:ext uri="{BB962C8B-B14F-4D97-AF65-F5344CB8AC3E}">
        <p14:creationId xmlns:p14="http://schemas.microsoft.com/office/powerpoint/2010/main" val="257613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 ürünleri yetiştiriciliği nedir?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FE-B7B2-49DD-84D1-2D8444DA8A4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 </a:t>
            </a:r>
            <a:r>
              <a:rPr lang="tr-TR" sz="2400" b="1" dirty="0">
                <a:solidFill>
                  <a:srgbClr val="FF0000"/>
                </a:solidFill>
              </a:rPr>
              <a:t>yüksek protein oranı</a:t>
            </a:r>
            <a:r>
              <a:rPr lang="tr-TR" sz="2400" dirty="0"/>
              <a:t>, hemen hemen </a:t>
            </a:r>
            <a:r>
              <a:rPr lang="tr-TR" sz="2400" b="1" dirty="0">
                <a:solidFill>
                  <a:srgbClr val="0000FF"/>
                </a:solidFill>
              </a:rPr>
              <a:t>tüm elzem amino asitleri bileşiminde bulundurması</a:t>
            </a:r>
            <a:r>
              <a:rPr lang="tr-TR" sz="2400" dirty="0"/>
              <a:t>, </a:t>
            </a:r>
            <a:r>
              <a:rPr lang="tr-TR" sz="2400" b="1" dirty="0"/>
              <a:t>vitamin içeriği </a:t>
            </a:r>
            <a:r>
              <a:rPr lang="tr-TR" sz="2400" dirty="0"/>
              <a:t>ve </a:t>
            </a:r>
            <a:r>
              <a:rPr lang="tr-TR" sz="2400" b="1" dirty="0">
                <a:solidFill>
                  <a:srgbClr val="00B050"/>
                </a:solidFill>
              </a:rPr>
              <a:t>yüksek biyolojik değeri </a:t>
            </a:r>
            <a:r>
              <a:rPr lang="tr-TR" sz="2400" dirty="0"/>
              <a:t>bakımından en değerli gıdalardan biridir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dirty="0"/>
              <a:t>Su ürünlerinin avlandıktan sonra denizden tüketiciye ulaştırılıncaya kadar ki süreçlerde uygun muhafaza yöntemleri ile kalitesinin korunması önemlidir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rgbClr val="FF0000"/>
                </a:solidFill>
              </a:rPr>
              <a:t>Su ürünleri işleme teknolojisi</a:t>
            </a:r>
            <a:r>
              <a:rPr lang="tr-TR" sz="2400" dirty="0"/>
              <a:t>; su ürünlerini bozulmadan saklayabilmek ve sağlıklı bir şekilde tüketiciye ulaştırmak için hammaddenin özelliği de göz önünde tutularak uygulanan işlemler olarak tanımlanır</a:t>
            </a:r>
          </a:p>
        </p:txBody>
      </p:sp>
    </p:spTree>
    <p:extLst>
      <p:ext uri="{BB962C8B-B14F-4D97-AF65-F5344CB8AC3E}">
        <p14:creationId xmlns:p14="http://schemas.microsoft.com/office/powerpoint/2010/main" val="243009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Su ürünleri işletmeciliğinin amaçları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1FE19-6550-4E47-B4ED-F56DA0B8EF94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753710" y="6492875"/>
            <a:ext cx="5421083" cy="365125"/>
          </a:xfrm>
        </p:spPr>
        <p:txBody>
          <a:bodyPr/>
          <a:lstStyle/>
          <a:p>
            <a:r>
              <a:rPr lang="tr-TR" dirty="0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Ürünler bozulmadan hijyen ve sanitasyon kurallarına uygun olarak uzun süre saklamak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Bol bulunduğu dönemde avlama sonrası işleyerek diğer mevsimlerde de tüketimini sağlamak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Bol bulunan bölgelerden avlayarak az bulunan bölgelere kalitesini ve tazeliğini koruyarak transferini sağlamak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İşletme koşullarında uygun tekniklerle işleyerek atıklarından yararlanmak ve böylece çevre kirliliğini önlemek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Ürünleri işleyerek tüketiciye tüketime hazır farklı ürün grupları sunmak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ü"/>
            </a:pPr>
            <a:r>
              <a:rPr lang="tr-TR" sz="2400" dirty="0"/>
              <a:t>Eczacılık, kozmetik ve tarım sektörünün ihtiyacı olan hammaddeleri elde etmek </a:t>
            </a:r>
          </a:p>
        </p:txBody>
      </p:sp>
    </p:spTree>
    <p:extLst>
      <p:ext uri="{BB962C8B-B14F-4D97-AF65-F5344CB8AC3E}">
        <p14:creationId xmlns:p14="http://schemas.microsoft.com/office/powerpoint/2010/main" val="112966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 ürünlerinin çeşitliliği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76F2-39B8-4ADD-A4EF-E418B0DA1FF1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5129702"/>
              </p:ext>
            </p:extLst>
          </p:nvPr>
        </p:nvGraphicFramePr>
        <p:xfrm>
          <a:off x="84084" y="1600199"/>
          <a:ext cx="9059916" cy="4945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999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Su ürünlerine uygulanan teknolojiler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FED6-80B4-424C-9126-EF923E03D9EB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647089" y="6492875"/>
            <a:ext cx="5421083" cy="365125"/>
          </a:xfrm>
        </p:spPr>
        <p:txBody>
          <a:bodyPr/>
          <a:lstStyle/>
          <a:p>
            <a:r>
              <a:rPr lang="tr-TR" dirty="0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9" name="Dikdörtgen 58"/>
          <p:cNvSpPr/>
          <p:nvPr/>
        </p:nvSpPr>
        <p:spPr>
          <a:xfrm>
            <a:off x="684910" y="2342284"/>
            <a:ext cx="3177045" cy="373770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Dikdörtgen 59"/>
          <p:cNvSpPr/>
          <p:nvPr/>
        </p:nvSpPr>
        <p:spPr>
          <a:xfrm>
            <a:off x="684910" y="2482656"/>
            <a:ext cx="233397" cy="233397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1" name="Grup 60"/>
          <p:cNvGrpSpPr/>
          <p:nvPr/>
        </p:nvGrpSpPr>
        <p:grpSpPr>
          <a:xfrm>
            <a:off x="684910" y="1670836"/>
            <a:ext cx="3177045" cy="671448"/>
            <a:chOff x="1115832" y="0"/>
            <a:chExt cx="3177045" cy="671448"/>
          </a:xfrm>
        </p:grpSpPr>
        <p:sp>
          <p:nvSpPr>
            <p:cNvPr id="107" name="Dikdörtgen 106"/>
            <p:cNvSpPr/>
            <p:nvPr/>
          </p:nvSpPr>
          <p:spPr>
            <a:xfrm>
              <a:off x="1115832" y="0"/>
              <a:ext cx="3177045" cy="67144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8" name="Metin kutusu 107"/>
            <p:cNvSpPr txBox="1"/>
            <p:nvPr/>
          </p:nvSpPr>
          <p:spPr>
            <a:xfrm>
              <a:off x="1115832" y="0"/>
              <a:ext cx="3177045" cy="6714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b="1" kern="1200" dirty="0">
                  <a:solidFill>
                    <a:srgbClr val="FF0000"/>
                  </a:solidFill>
                </a:rPr>
                <a:t>Tüketilebilen su ürünleri</a:t>
              </a:r>
            </a:p>
          </p:txBody>
        </p:sp>
      </p:grpSp>
      <p:sp>
        <p:nvSpPr>
          <p:cNvPr id="62" name="Dikdörtgen 61"/>
          <p:cNvSpPr/>
          <p:nvPr/>
        </p:nvSpPr>
        <p:spPr>
          <a:xfrm>
            <a:off x="684910" y="3026698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3" name="Grup 62"/>
          <p:cNvGrpSpPr/>
          <p:nvPr/>
        </p:nvGrpSpPr>
        <p:grpSpPr>
          <a:xfrm>
            <a:off x="907302" y="2871376"/>
            <a:ext cx="3685719" cy="544036"/>
            <a:chOff x="1338225" y="1200540"/>
            <a:chExt cx="2954652" cy="544036"/>
          </a:xfrm>
        </p:grpSpPr>
        <p:sp>
          <p:nvSpPr>
            <p:cNvPr id="105" name="Dikdörtgen 104"/>
            <p:cNvSpPr/>
            <p:nvPr/>
          </p:nvSpPr>
          <p:spPr>
            <a:xfrm>
              <a:off x="1338225" y="1200540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6" name="Metin kutusu 105"/>
            <p:cNvSpPr txBox="1"/>
            <p:nvPr/>
          </p:nvSpPr>
          <p:spPr>
            <a:xfrm>
              <a:off x="1338225" y="1200540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Dondurulmuş ürün teknolojisi</a:t>
              </a:r>
            </a:p>
          </p:txBody>
        </p:sp>
      </p:grpSp>
      <p:sp>
        <p:nvSpPr>
          <p:cNvPr id="64" name="Dikdörtgen 63"/>
          <p:cNvSpPr/>
          <p:nvPr/>
        </p:nvSpPr>
        <p:spPr>
          <a:xfrm>
            <a:off x="684910" y="3570734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1250029"/>
              <a:satOff val="-1876"/>
              <a:lumOff val="-305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5" name="Grup 64"/>
          <p:cNvGrpSpPr/>
          <p:nvPr/>
        </p:nvGrpSpPr>
        <p:grpSpPr>
          <a:xfrm>
            <a:off x="907303" y="3415412"/>
            <a:ext cx="3401938" cy="544036"/>
            <a:chOff x="1338225" y="1744576"/>
            <a:chExt cx="2954652" cy="544036"/>
          </a:xfrm>
        </p:grpSpPr>
        <p:sp>
          <p:nvSpPr>
            <p:cNvPr id="103" name="Dikdörtgen 102"/>
            <p:cNvSpPr/>
            <p:nvPr/>
          </p:nvSpPr>
          <p:spPr>
            <a:xfrm>
              <a:off x="1338225" y="1744576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4" name="Metin kutusu 103"/>
            <p:cNvSpPr txBox="1"/>
            <p:nvPr/>
          </p:nvSpPr>
          <p:spPr>
            <a:xfrm>
              <a:off x="1338225" y="1744576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Tuzlanmış ürün teknolojisi</a:t>
              </a:r>
            </a:p>
          </p:txBody>
        </p:sp>
      </p:grpSp>
      <p:sp>
        <p:nvSpPr>
          <p:cNvPr id="66" name="Dikdörtgen 65"/>
          <p:cNvSpPr/>
          <p:nvPr/>
        </p:nvSpPr>
        <p:spPr>
          <a:xfrm>
            <a:off x="684910" y="4114771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2500059"/>
              <a:satOff val="-3751"/>
              <a:lumOff val="-61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7" name="Grup 66"/>
          <p:cNvGrpSpPr/>
          <p:nvPr/>
        </p:nvGrpSpPr>
        <p:grpSpPr>
          <a:xfrm>
            <a:off x="907303" y="3959448"/>
            <a:ext cx="3401938" cy="544036"/>
            <a:chOff x="1338225" y="2288612"/>
            <a:chExt cx="2954652" cy="544036"/>
          </a:xfrm>
        </p:grpSpPr>
        <p:sp>
          <p:nvSpPr>
            <p:cNvPr id="101" name="Dikdörtgen 100"/>
            <p:cNvSpPr/>
            <p:nvPr/>
          </p:nvSpPr>
          <p:spPr>
            <a:xfrm>
              <a:off x="1338225" y="2288612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2" name="Metin kutusu 101"/>
            <p:cNvSpPr txBox="1"/>
            <p:nvPr/>
          </p:nvSpPr>
          <p:spPr>
            <a:xfrm>
              <a:off x="1338225" y="2288612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Kurutulmuş ürün teknolojisi</a:t>
              </a:r>
            </a:p>
          </p:txBody>
        </p:sp>
      </p:grpSp>
      <p:sp>
        <p:nvSpPr>
          <p:cNvPr id="68" name="Dikdörtgen 67"/>
          <p:cNvSpPr/>
          <p:nvPr/>
        </p:nvSpPr>
        <p:spPr>
          <a:xfrm>
            <a:off x="684910" y="4658807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3750088"/>
              <a:satOff val="-5627"/>
              <a:lumOff val="-915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9" name="Grup 68"/>
          <p:cNvGrpSpPr/>
          <p:nvPr/>
        </p:nvGrpSpPr>
        <p:grpSpPr>
          <a:xfrm>
            <a:off x="907302" y="4503484"/>
            <a:ext cx="3624331" cy="544036"/>
            <a:chOff x="1338225" y="2832648"/>
            <a:chExt cx="2954652" cy="544036"/>
          </a:xfrm>
        </p:grpSpPr>
        <p:sp>
          <p:nvSpPr>
            <p:cNvPr id="99" name="Dikdörtgen 98"/>
            <p:cNvSpPr/>
            <p:nvPr/>
          </p:nvSpPr>
          <p:spPr>
            <a:xfrm>
              <a:off x="1338225" y="2832648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0" name="Metin kutusu 99"/>
            <p:cNvSpPr txBox="1"/>
            <p:nvPr/>
          </p:nvSpPr>
          <p:spPr>
            <a:xfrm>
              <a:off x="1338225" y="2832648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Dumanlanmış ürün teknolojisi</a:t>
              </a:r>
            </a:p>
          </p:txBody>
        </p:sp>
      </p:grpSp>
      <p:sp>
        <p:nvSpPr>
          <p:cNvPr id="70" name="Dikdörtgen 69"/>
          <p:cNvSpPr/>
          <p:nvPr/>
        </p:nvSpPr>
        <p:spPr>
          <a:xfrm>
            <a:off x="684910" y="5202843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5000117"/>
              <a:satOff val="-7502"/>
              <a:lumOff val="-122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1" name="Grup 70"/>
          <p:cNvGrpSpPr/>
          <p:nvPr/>
        </p:nvGrpSpPr>
        <p:grpSpPr>
          <a:xfrm>
            <a:off x="907303" y="5047520"/>
            <a:ext cx="3624330" cy="544036"/>
            <a:chOff x="1338225" y="3376684"/>
            <a:chExt cx="2954652" cy="544036"/>
          </a:xfrm>
        </p:grpSpPr>
        <p:sp>
          <p:nvSpPr>
            <p:cNvPr id="97" name="Dikdörtgen 96"/>
            <p:cNvSpPr/>
            <p:nvPr/>
          </p:nvSpPr>
          <p:spPr>
            <a:xfrm>
              <a:off x="1338225" y="3376684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8" name="Metin kutusu 97"/>
            <p:cNvSpPr txBox="1"/>
            <p:nvPr/>
          </p:nvSpPr>
          <p:spPr>
            <a:xfrm>
              <a:off x="1338225" y="3376684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Konserve ürün teknolojisi</a:t>
              </a:r>
            </a:p>
          </p:txBody>
        </p:sp>
      </p:grpSp>
      <p:sp>
        <p:nvSpPr>
          <p:cNvPr id="72" name="Dikdörtgen 71"/>
          <p:cNvSpPr/>
          <p:nvPr/>
        </p:nvSpPr>
        <p:spPr>
          <a:xfrm>
            <a:off x="684910" y="5746879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6250147"/>
              <a:satOff val="-9378"/>
              <a:lumOff val="-1525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3" name="Grup 72"/>
          <p:cNvGrpSpPr/>
          <p:nvPr/>
        </p:nvGrpSpPr>
        <p:grpSpPr>
          <a:xfrm>
            <a:off x="907303" y="5591556"/>
            <a:ext cx="2954652" cy="544036"/>
            <a:chOff x="1338225" y="3920720"/>
            <a:chExt cx="2954652" cy="544036"/>
          </a:xfrm>
        </p:grpSpPr>
        <p:sp>
          <p:nvSpPr>
            <p:cNvPr id="95" name="Dikdörtgen 94"/>
            <p:cNvSpPr/>
            <p:nvPr/>
          </p:nvSpPr>
          <p:spPr>
            <a:xfrm>
              <a:off x="1338225" y="3920720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6" name="Metin kutusu 95"/>
            <p:cNvSpPr txBox="1"/>
            <p:nvPr/>
          </p:nvSpPr>
          <p:spPr>
            <a:xfrm>
              <a:off x="1338225" y="3920720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Ezme ürün teknolojisi</a:t>
              </a:r>
            </a:p>
          </p:txBody>
        </p:sp>
      </p:grpSp>
      <p:sp>
        <p:nvSpPr>
          <p:cNvPr id="74" name="Dikdörtgen 73"/>
          <p:cNvSpPr/>
          <p:nvPr/>
        </p:nvSpPr>
        <p:spPr>
          <a:xfrm>
            <a:off x="684910" y="6290915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7500176"/>
              <a:satOff val="-11253"/>
              <a:lumOff val="-183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5" name="Grup 74"/>
          <p:cNvGrpSpPr/>
          <p:nvPr/>
        </p:nvGrpSpPr>
        <p:grpSpPr>
          <a:xfrm>
            <a:off x="907303" y="6135593"/>
            <a:ext cx="2954652" cy="544036"/>
            <a:chOff x="1338225" y="4464757"/>
            <a:chExt cx="2954652" cy="544036"/>
          </a:xfrm>
        </p:grpSpPr>
        <p:sp>
          <p:nvSpPr>
            <p:cNvPr id="93" name="Dikdörtgen 92"/>
            <p:cNvSpPr/>
            <p:nvPr/>
          </p:nvSpPr>
          <p:spPr>
            <a:xfrm>
              <a:off x="1338225" y="4464757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4" name="Metin kutusu 93"/>
            <p:cNvSpPr txBox="1"/>
            <p:nvPr/>
          </p:nvSpPr>
          <p:spPr>
            <a:xfrm>
              <a:off x="1338225" y="4464757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Işınlama teknolojisi</a:t>
              </a:r>
            </a:p>
          </p:txBody>
        </p:sp>
      </p:grpSp>
      <p:sp>
        <p:nvSpPr>
          <p:cNvPr id="76" name="Dikdörtgen 75"/>
          <p:cNvSpPr/>
          <p:nvPr/>
        </p:nvSpPr>
        <p:spPr>
          <a:xfrm>
            <a:off x="4903676" y="2342284"/>
            <a:ext cx="3177045" cy="373770"/>
          </a:xfrm>
          <a:prstGeom prst="rect">
            <a:avLst/>
          </a:prstGeom>
        </p:spPr>
        <p:style>
          <a:lnRef idx="2">
            <a:schemeClr val="accent3">
              <a:hueOff val="11250264"/>
              <a:satOff val="-16880"/>
              <a:lumOff val="-2745"/>
              <a:alphaOff val="0"/>
            </a:schemeClr>
          </a:lnRef>
          <a:fillRef idx="1">
            <a:schemeClr val="accent3">
              <a:hueOff val="11250264"/>
              <a:satOff val="-16880"/>
              <a:lumOff val="-2745"/>
              <a:alphaOff val="0"/>
            </a:schemeClr>
          </a:fillRef>
          <a:effectRef idx="0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</p:sp>
      <p:sp>
        <p:nvSpPr>
          <p:cNvPr id="77" name="Dikdörtgen 76"/>
          <p:cNvSpPr/>
          <p:nvPr/>
        </p:nvSpPr>
        <p:spPr>
          <a:xfrm>
            <a:off x="4903676" y="2482656"/>
            <a:ext cx="233397" cy="233397"/>
          </a:xfrm>
          <a:prstGeom prst="rect">
            <a:avLst/>
          </a:prstGeom>
        </p:spPr>
        <p:style>
          <a:lnRef idx="2">
            <a:schemeClr val="accent3">
              <a:hueOff val="11250264"/>
              <a:satOff val="-16880"/>
              <a:lumOff val="-2745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8" name="Grup 77"/>
          <p:cNvGrpSpPr/>
          <p:nvPr/>
        </p:nvGrpSpPr>
        <p:grpSpPr>
          <a:xfrm>
            <a:off x="4903676" y="1670836"/>
            <a:ext cx="3177045" cy="671448"/>
            <a:chOff x="4451729" y="0"/>
            <a:chExt cx="3177045" cy="671448"/>
          </a:xfrm>
        </p:grpSpPr>
        <p:sp>
          <p:nvSpPr>
            <p:cNvPr id="91" name="Dikdörtgen 90"/>
            <p:cNvSpPr/>
            <p:nvPr/>
          </p:nvSpPr>
          <p:spPr>
            <a:xfrm>
              <a:off x="4451729" y="0"/>
              <a:ext cx="3177045" cy="67144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2" name="Metin kutusu 91"/>
            <p:cNvSpPr txBox="1"/>
            <p:nvPr/>
          </p:nvSpPr>
          <p:spPr>
            <a:xfrm>
              <a:off x="4451729" y="0"/>
              <a:ext cx="3177045" cy="6714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b="1" kern="1200" dirty="0">
                  <a:solidFill>
                    <a:srgbClr val="0000FF"/>
                  </a:solidFill>
                </a:rPr>
                <a:t>Tüketilmeyen su ürünleri</a:t>
              </a:r>
            </a:p>
          </p:txBody>
        </p:sp>
      </p:grpSp>
      <p:sp>
        <p:nvSpPr>
          <p:cNvPr id="79" name="Dikdörtgen 78"/>
          <p:cNvSpPr/>
          <p:nvPr/>
        </p:nvSpPr>
        <p:spPr>
          <a:xfrm>
            <a:off x="4903676" y="3068738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8750205"/>
              <a:satOff val="-13129"/>
              <a:lumOff val="-2135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0" name="Grup 79"/>
          <p:cNvGrpSpPr/>
          <p:nvPr/>
        </p:nvGrpSpPr>
        <p:grpSpPr>
          <a:xfrm>
            <a:off x="5126069" y="2913416"/>
            <a:ext cx="2954652" cy="544036"/>
            <a:chOff x="4674122" y="1200540"/>
            <a:chExt cx="2954652" cy="544036"/>
          </a:xfrm>
        </p:grpSpPr>
        <p:sp>
          <p:nvSpPr>
            <p:cNvPr id="89" name="Dikdörtgen 88"/>
            <p:cNvSpPr/>
            <p:nvPr/>
          </p:nvSpPr>
          <p:spPr>
            <a:xfrm>
              <a:off x="4674122" y="1200540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0" name="Metin kutusu 89"/>
            <p:cNvSpPr txBox="1"/>
            <p:nvPr/>
          </p:nvSpPr>
          <p:spPr>
            <a:xfrm>
              <a:off x="4674122" y="1200540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Eczacılık ve kozmetik sanayinde kullanılan su ürünleri teknolojisi</a:t>
              </a:r>
            </a:p>
          </p:txBody>
        </p:sp>
      </p:grpSp>
      <p:sp>
        <p:nvSpPr>
          <p:cNvPr id="81" name="Dikdörtgen 80"/>
          <p:cNvSpPr/>
          <p:nvPr/>
        </p:nvSpPr>
        <p:spPr>
          <a:xfrm>
            <a:off x="4903676" y="3896556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10000235"/>
              <a:satOff val="-15004"/>
              <a:lumOff val="-244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2" name="Grup 81"/>
          <p:cNvGrpSpPr/>
          <p:nvPr/>
        </p:nvGrpSpPr>
        <p:grpSpPr>
          <a:xfrm>
            <a:off x="5126069" y="3741234"/>
            <a:ext cx="2954652" cy="544036"/>
            <a:chOff x="4674122" y="1744576"/>
            <a:chExt cx="2954652" cy="544036"/>
          </a:xfrm>
        </p:grpSpPr>
        <p:sp>
          <p:nvSpPr>
            <p:cNvPr id="87" name="Dikdörtgen 86"/>
            <p:cNvSpPr/>
            <p:nvPr/>
          </p:nvSpPr>
          <p:spPr>
            <a:xfrm>
              <a:off x="4674122" y="1744576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8" name="Metin kutusu 87"/>
            <p:cNvSpPr txBox="1"/>
            <p:nvPr/>
          </p:nvSpPr>
          <p:spPr>
            <a:xfrm>
              <a:off x="4674122" y="1744576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Tarımda kullanılan su ürünleri teknolojisi</a:t>
              </a:r>
            </a:p>
          </p:txBody>
        </p:sp>
      </p:grpSp>
      <p:sp>
        <p:nvSpPr>
          <p:cNvPr id="83" name="Dikdörtgen 82"/>
          <p:cNvSpPr/>
          <p:nvPr/>
        </p:nvSpPr>
        <p:spPr>
          <a:xfrm>
            <a:off x="4903676" y="4745393"/>
            <a:ext cx="233391" cy="233391"/>
          </a:xfrm>
          <a:prstGeom prst="rect">
            <a:avLst/>
          </a:prstGeom>
        </p:spPr>
        <p:style>
          <a:lnRef idx="2">
            <a:schemeClr val="accent3">
              <a:hueOff val="11250264"/>
              <a:satOff val="-16880"/>
              <a:lumOff val="-2745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4" name="Grup 83"/>
          <p:cNvGrpSpPr/>
          <p:nvPr/>
        </p:nvGrpSpPr>
        <p:grpSpPr>
          <a:xfrm>
            <a:off x="5126069" y="4590070"/>
            <a:ext cx="2954652" cy="544036"/>
            <a:chOff x="4674122" y="2288612"/>
            <a:chExt cx="2954652" cy="544036"/>
          </a:xfrm>
        </p:grpSpPr>
        <p:sp>
          <p:nvSpPr>
            <p:cNvPr id="85" name="Dikdörtgen 84"/>
            <p:cNvSpPr/>
            <p:nvPr/>
          </p:nvSpPr>
          <p:spPr>
            <a:xfrm>
              <a:off x="4674122" y="2288612"/>
              <a:ext cx="2954652" cy="544036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6" name="Metin kutusu 85"/>
            <p:cNvSpPr txBox="1"/>
            <p:nvPr/>
          </p:nvSpPr>
          <p:spPr>
            <a:xfrm>
              <a:off x="4674122" y="2288612"/>
              <a:ext cx="2954652" cy="5440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56464" rIns="156464" bIns="156464" numCol="1" spcCol="1270" anchor="ctr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200" kern="1200" dirty="0"/>
                <a:t>Süs eşyası yapımında kullanılan su ürünleri teknolojisi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93843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421</TotalTime>
  <Words>495</Words>
  <Application>Microsoft Office PowerPoint</Application>
  <PresentationFormat>Ekran Gösterisi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Tw Cen MT</vt:lpstr>
      <vt:lpstr>Wingdings</vt:lpstr>
      <vt:lpstr>Wingdings 2</vt:lpstr>
      <vt:lpstr>Tema1</vt:lpstr>
      <vt:lpstr>Gdm 421 su ürünleri teknolojisi</vt:lpstr>
      <vt:lpstr>Konu akışı</vt:lpstr>
      <vt:lpstr>Öğrenim çıktıları</vt:lpstr>
      <vt:lpstr>SU ÜRÜNLERİNE GENEL BAKIŞ VE SINIFLANDIRILMASI</vt:lpstr>
      <vt:lpstr>Su ürünleri yetiştiriciliği nedir?</vt:lpstr>
      <vt:lpstr>Su ürünleri işletmeciliğinin amaçları</vt:lpstr>
      <vt:lpstr>Su ürünlerinin çeşitliliği</vt:lpstr>
      <vt:lpstr>Su ürünlerine uygulanan teknolojiler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37</cp:revision>
  <dcterms:created xsi:type="dcterms:W3CDTF">2020-02-11T12:23:21Z</dcterms:created>
  <dcterms:modified xsi:type="dcterms:W3CDTF">2021-12-16T10:47:14Z</dcterms:modified>
</cp:coreProperties>
</file>