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60" r:id="rId5"/>
    <p:sldId id="261" r:id="rId6"/>
    <p:sldId id="26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Başlık 1"/>
          <p:cNvSpPr>
            <a:spLocks noGrp="1"/>
          </p:cNvSpPr>
          <p:nvPr>
            <p:ph type="title" hasCustomPrompt="1"/>
          </p:nvPr>
        </p:nvSpPr>
        <p:spPr>
          <a:xfrm>
            <a:off x="2279650" y="765175"/>
            <a:ext cx="7704138" cy="1143000"/>
          </a:xfrm>
        </p:spPr>
        <p:txBody>
          <a:bodyPr vert="horz" wrap="square" lIns="91440" tIns="45720" rIns="91440" bIns="45720" numCol="1" rtlCol="0" anchor="b" anchorCtr="0" compatLnSpc="1">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tr-TR" sz="4000" b="1" i="0" u="none" strike="noStrike" kern="1200" cap="none" spc="0" normalizeH="0" baseline="0" noProof="0" dirty="0" smtClean="0">
                <a:ln>
                  <a:noFill/>
                </a:ln>
                <a:solidFill>
                  <a:schemeClr val="accent1"/>
                </a:solidFill>
                <a:effectLst/>
                <a:uLnTx/>
                <a:uFillTx/>
                <a:latin typeface="TimesNewRomanPSMT"/>
                <a:ea typeface="+mj-ea"/>
                <a:cs typeface="+mj-cs"/>
              </a:rPr>
              <a:t>Carl </a:t>
            </a:r>
            <a:r>
              <a:rPr kumimoji="0" lang="tr-TR" sz="4000" b="1" i="0" u="none" strike="noStrike" kern="1200" cap="none" spc="0" normalizeH="0" baseline="0" noProof="0" dirty="0" err="1" smtClean="0">
                <a:ln>
                  <a:noFill/>
                </a:ln>
                <a:solidFill>
                  <a:schemeClr val="accent1"/>
                </a:solidFill>
                <a:effectLst/>
                <a:uLnTx/>
                <a:uFillTx/>
                <a:latin typeface="TimesNewRomanPSMT"/>
                <a:ea typeface="+mj-ea"/>
                <a:cs typeface="+mj-cs"/>
              </a:rPr>
              <a:t>Whitaker’a</a:t>
            </a:r>
            <a:r>
              <a:rPr kumimoji="0" lang="tr-TR" sz="4000" b="1" i="0" u="none" strike="noStrike" kern="1200" cap="none" spc="0" normalizeH="0" baseline="0" noProof="0" dirty="0" smtClean="0">
                <a:ln>
                  <a:noFill/>
                </a:ln>
                <a:solidFill>
                  <a:schemeClr val="accent1"/>
                </a:solidFill>
                <a:effectLst/>
                <a:uLnTx/>
                <a:uFillTx/>
                <a:latin typeface="TimesNewRomanPSMT"/>
                <a:ea typeface="+mj-ea"/>
                <a:cs typeface="+mj-cs"/>
              </a:rPr>
              <a:t> Göre Sağlıklı Aile:</a:t>
            </a:r>
            <a:endParaRPr kumimoji="0" lang="tr-TR" sz="4000" b="1" i="0" u="none" strike="noStrike" kern="1200" cap="none" spc="0" normalizeH="0" baseline="0" noProof="0" dirty="0">
              <a:ln>
                <a:noFill/>
              </a:ln>
              <a:solidFill>
                <a:schemeClr val="accent1"/>
              </a:solidFill>
              <a:effectLst/>
              <a:uLnTx/>
              <a:uFillTx/>
              <a:latin typeface="+mj-lt"/>
              <a:ea typeface="+mj-ea"/>
              <a:cs typeface="+mj-cs"/>
            </a:endParaRPr>
          </a:p>
        </p:txBody>
      </p:sp>
      <p:sp>
        <p:nvSpPr>
          <p:cNvPr id="11267" name="Metin kutusu 2"/>
          <p:cNvSpPr txBox="1"/>
          <p:nvPr/>
        </p:nvSpPr>
        <p:spPr>
          <a:xfrm>
            <a:off x="2200275" y="2205038"/>
            <a:ext cx="7777163" cy="3692525"/>
          </a:xfrm>
          <a:prstGeom prst="rect">
            <a:avLst/>
          </a:prstGeom>
          <a:noFill/>
          <a:ln w="9525">
            <a:noFill/>
          </a:ln>
        </p:spPr>
        <p:txBody>
          <a:bodyPr>
            <a:spAutoFit/>
          </a:bodyPr>
          <a:lst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880"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stStyle>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1. Aile sağlığı ömür boyu devam eden bir süreçtir.</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2. Sağlıklı aile fonksiyonlarını geliştirmek, düzeltmek için yapıcı olumsuz girdiler kullanılabilir.</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3. Sağlıklı bir aile, ayrılma ve özerkliği sağlıklı olarak devam ettiren 3 kuşaktan oluşur.</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4. Aile rolleri esnektir, aile üyeleri rollerini geliştirmeleri ve farklı aile rollerini keşfetmeleri için cesaretlendirilmelidir.</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5. Ailede gücün uygulanması esnektir.</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6. Sağlıklı aileler “sözde” bir yapı geliştirirler. Aile hoşgörülü olabildiği ölçüde davranışlarda çok büyük esneklik vardır.</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7. Aile üyeleri, ailede sürekli olarak sapma oluşturmayacak şekilde geçici olarak “çılgın” gibi davranabilirler.</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8. Sağlıklı aileler yaşanabilecek sıkıntılara rağmen sürekli olarak gelişirler.</a:t>
            </a:r>
            <a:endParaRPr lang="tr-TR" altLang="tr-TR" sz="1800" dirty="0">
              <a:solidFill>
                <a:schemeClr val="tx1"/>
              </a:solidFill>
              <a:latin typeface="TimesNewRomanPSMT"/>
              <a:ea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Başlık 1"/>
          <p:cNvSpPr>
            <a:spLocks noGrp="1"/>
          </p:cNvSpPr>
          <p:nvPr>
            <p:ph type="title" hasCustomPrompt="1"/>
          </p:nvPr>
        </p:nvSpPr>
        <p:spPr>
          <a:xfrm>
            <a:off x="2424113" y="404813"/>
            <a:ext cx="7024688" cy="1143000"/>
          </a:xfrm>
        </p:spPr>
        <p:txBody>
          <a:bodyPr vert="horz" wrap="square" lIns="91440" tIns="45720" rIns="91440" bIns="45720" numCol="1" rtlCol="0" anchor="b" anchorCtr="0" compatLnSpc="1">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tr-TR" sz="3600" b="1" i="0" u="none" strike="noStrike" kern="1200" cap="none" spc="0" normalizeH="0" baseline="0" noProof="0" dirty="0">
                <a:ln>
                  <a:noFill/>
                </a:ln>
                <a:solidFill>
                  <a:srgbClr val="94C600"/>
                </a:solidFill>
                <a:effectLst/>
                <a:uLnTx/>
                <a:uFillTx/>
                <a:latin typeface="TimesNewRomanPSMT"/>
                <a:ea typeface="+mj-ea"/>
                <a:cs typeface="+mj-cs"/>
              </a:rPr>
              <a:t>Carl </a:t>
            </a:r>
            <a:r>
              <a:rPr kumimoji="0" lang="tr-TR" sz="3600" b="1" i="0" u="none" strike="noStrike" kern="1200" cap="none" spc="0" normalizeH="0" baseline="0" noProof="0" dirty="0" err="1">
                <a:ln>
                  <a:noFill/>
                </a:ln>
                <a:solidFill>
                  <a:srgbClr val="94C600"/>
                </a:solidFill>
                <a:effectLst/>
                <a:uLnTx/>
                <a:uFillTx/>
                <a:latin typeface="TimesNewRomanPSMT"/>
                <a:ea typeface="+mj-ea"/>
                <a:cs typeface="+mj-cs"/>
              </a:rPr>
              <a:t>Whitaker’a</a:t>
            </a:r>
            <a:r>
              <a:rPr kumimoji="0" lang="tr-TR" sz="3600" b="1" i="0" u="none" strike="noStrike" kern="1200" cap="none" spc="0" normalizeH="0" baseline="0" noProof="0" dirty="0">
                <a:ln>
                  <a:noFill/>
                </a:ln>
                <a:solidFill>
                  <a:srgbClr val="94C600"/>
                </a:solidFill>
                <a:effectLst/>
                <a:uLnTx/>
                <a:uFillTx/>
                <a:latin typeface="TimesNewRomanPSMT"/>
                <a:ea typeface="+mj-ea"/>
                <a:cs typeface="+mj-cs"/>
              </a:rPr>
              <a:t> Göre Sağlıklı Aile:</a:t>
            </a:r>
            <a:endParaRPr kumimoji="0" lang="tr-TR" sz="4000" b="0" i="0" u="none" strike="noStrike" kern="1200" cap="none" spc="0" normalizeH="0" baseline="0" noProof="0" dirty="0">
              <a:ln>
                <a:noFill/>
              </a:ln>
              <a:solidFill>
                <a:schemeClr val="accent1"/>
              </a:solidFill>
              <a:effectLst/>
              <a:uLnTx/>
              <a:uFillTx/>
              <a:latin typeface="+mj-lt"/>
              <a:ea typeface="+mj-ea"/>
              <a:cs typeface="+mj-cs"/>
            </a:endParaRPr>
          </a:p>
        </p:txBody>
      </p:sp>
      <p:sp>
        <p:nvSpPr>
          <p:cNvPr id="12291" name="Metin kutusu 2"/>
          <p:cNvSpPr txBox="1"/>
          <p:nvPr/>
        </p:nvSpPr>
        <p:spPr>
          <a:xfrm>
            <a:off x="2208213" y="1773238"/>
            <a:ext cx="7848600" cy="3969385"/>
          </a:xfrm>
          <a:prstGeom prst="rect">
            <a:avLst/>
          </a:prstGeom>
          <a:noFill/>
          <a:ln w="9525">
            <a:noFill/>
          </a:ln>
        </p:spPr>
        <p:txBody>
          <a:bodyPr>
            <a:spAutoFit/>
          </a:bodyPr>
          <a:lst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880"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stStyle>
          <a:p>
            <a:pPr marL="0" lvl="0" indent="0" eaLnBrk="1" hangingPunct="1">
              <a:spcBef>
                <a:spcPct val="0"/>
              </a:spcBef>
              <a:buClrTx/>
              <a:buSzTx/>
              <a:buFontTx/>
              <a:buNone/>
            </a:pPr>
            <a:r>
              <a:rPr lang="tr-TR" altLang="tr-TR" sz="1800" dirty="0">
                <a:solidFill>
                  <a:srgbClr val="000000"/>
                </a:solidFill>
                <a:latin typeface="TimesNewRomanPSMT"/>
                <a:cs typeface="Arial" panose="020B0604020202020204" pitchFamily="34" charset="0"/>
              </a:rPr>
              <a:t>9. Sağlıklı aileler kendileri hakkında fonksiyonel bir gerçeklik geliştirirler.</a:t>
            </a:r>
            <a:endParaRPr lang="tr-TR" altLang="tr-TR" sz="1800" dirty="0">
              <a:solidFill>
                <a:srgbClr val="000000"/>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rgbClr val="000000"/>
                </a:solidFill>
                <a:latin typeface="TimesNewRomanPSMT"/>
                <a:cs typeface="Arial" panose="020B0604020202020204" pitchFamily="34" charset="0"/>
              </a:rPr>
              <a:t>10. Sağlıklı ailenin semptomları serbest değildir. Tam tersine sağlıklı aileler, ailenin gelişim ve büyümesinin bir parçası gibi semptomlarla ilgilenirler.</a:t>
            </a:r>
            <a:endParaRPr lang="tr-TR" altLang="tr-TR" sz="1800" dirty="0">
              <a:solidFill>
                <a:srgbClr val="000000"/>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rgbClr val="000000"/>
                </a:solidFill>
                <a:latin typeface="TimesNewRomanPSMT"/>
                <a:cs typeface="Arial" panose="020B0604020202020204" pitchFamily="34" charset="0"/>
              </a:rPr>
              <a:t>11. Çocuklarla yaşanan problemler, ebeveynlerin kendilerine bakmaları ve bununla nasıl baş edecekleri konusunda bir plan yapmaları için fırsatlar oluşturur.</a:t>
            </a:r>
            <a:endParaRPr lang="tr-TR" altLang="tr-TR" sz="1800" dirty="0">
              <a:solidFill>
                <a:srgbClr val="000000"/>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rgbClr val="000000"/>
                </a:solidFill>
                <a:latin typeface="TimesNewRomanPSMT"/>
                <a:cs typeface="Arial" panose="020B0604020202020204" pitchFamily="34" charset="0"/>
              </a:rPr>
              <a:t>12. Sağlıklı aileler, stresi her bir aile üyesinde yaşarlar ve farkındadırlar.</a:t>
            </a:r>
            <a:endParaRPr lang="tr-TR" altLang="tr-TR" sz="1800" dirty="0">
              <a:solidFill>
                <a:srgbClr val="000000"/>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rgbClr val="000000"/>
                </a:solidFill>
                <a:latin typeface="TimesNewRomanPSMT"/>
                <a:cs typeface="Arial" panose="020B0604020202020204" pitchFamily="34" charset="0"/>
              </a:rPr>
              <a:t>13. Stresin kaynağı sürekli olarak bir üye değildir. Diğer bir deyişle, ailede belirgin bir hasta yoktur, bu bir kişiden diğerine geçer.</a:t>
            </a:r>
            <a:endParaRPr lang="tr-TR" altLang="tr-TR" sz="1800" dirty="0">
              <a:solidFill>
                <a:srgbClr val="000000"/>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rgbClr val="000000"/>
                </a:solidFill>
                <a:latin typeface="TimesNewRomanPSMT"/>
                <a:cs typeface="Arial" panose="020B0604020202020204" pitchFamily="34" charset="0"/>
              </a:rPr>
              <a:t>14. Sağlıklı aileler kriz karşısında gelişirler.</a:t>
            </a:r>
            <a:endParaRPr lang="tr-TR" altLang="tr-TR" sz="1800" dirty="0">
              <a:solidFill>
                <a:srgbClr val="000000"/>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rgbClr val="000000"/>
                </a:solidFill>
                <a:latin typeface="TimesNewRomanPSMT"/>
                <a:cs typeface="Arial" panose="020B0604020202020204" pitchFamily="34" charset="0"/>
              </a:rPr>
              <a:t>15. Sağlıklı aileler hem olumlu hem de olumsuz duygularını ifade etmeleri için cesaretlendirilir.</a:t>
            </a:r>
            <a:endParaRPr lang="tr-TR" altLang="tr-TR" sz="1800" dirty="0">
              <a:solidFill>
                <a:srgbClr val="000000"/>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rgbClr val="000000"/>
                </a:solidFill>
                <a:latin typeface="TimesNewRomanPSMT"/>
                <a:cs typeface="Arial" panose="020B0604020202020204" pitchFamily="34" charset="0"/>
              </a:rPr>
              <a:t>16. Sağlıklı ailelerde, samimiyet ve özgürlük birliktedir. Üyeler bireysel ihtiyaçlarını karşılayacak şekilde davranmakta özgürdürler.</a:t>
            </a:r>
            <a:endParaRPr lang="tr-TR" altLang="tr-TR" sz="1800" dirty="0">
              <a:solidFill>
                <a:srgbClr val="000000"/>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rgbClr val="000000"/>
                </a:solidFill>
                <a:latin typeface="TimesNewRomanPSMT"/>
                <a:cs typeface="Arial" panose="020B0604020202020204" pitchFamily="34" charset="0"/>
              </a:rPr>
              <a:t>17. Sağlıklı aileler, üyelerinin aile dışı ilişkilerini desteklerler ve cesaret verirler.</a:t>
            </a:r>
            <a:endParaRPr lang="tr-TR" altLang="tr-TR" sz="1800" dirty="0">
              <a:solidFill>
                <a:srgbClr val="000000"/>
              </a:solidFill>
              <a:ea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Başlık 1"/>
          <p:cNvSpPr>
            <a:spLocks noGrp="1"/>
          </p:cNvSpPr>
          <p:nvPr>
            <p:ph type="title" hasCustomPrompt="1"/>
          </p:nvPr>
        </p:nvSpPr>
        <p:spPr>
          <a:xfrm>
            <a:off x="2208213" y="1027113"/>
            <a:ext cx="7775575" cy="1143000"/>
          </a:xfrm>
        </p:spPr>
        <p:txBody>
          <a:bodyPr vert="horz" wrap="square" lIns="91440" tIns="45720" rIns="91440" bIns="45720" numCol="1" rtlCol="0" anchor="b" anchorCtr="0" compatLnSpc="1">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tr-TR" sz="4000" b="1" i="0" u="none" strike="noStrike" kern="1200" cap="none" spc="0" normalizeH="0" baseline="0" noProof="0" dirty="0">
                <a:ln>
                  <a:noFill/>
                </a:ln>
                <a:solidFill>
                  <a:schemeClr val="accent1"/>
                </a:solidFill>
                <a:effectLst/>
                <a:uLnTx/>
                <a:uFillTx/>
                <a:latin typeface="Arial-BoldMT"/>
                <a:ea typeface="+mj-ea"/>
                <a:cs typeface="+mj-cs"/>
              </a:rPr>
              <a:t>AİLE YAPISI VE </a:t>
            </a:r>
            <a:r>
              <a:rPr kumimoji="0" lang="tr-TR" sz="4000" b="1" i="0" u="none" strike="noStrike" kern="1200" cap="none" spc="0" normalizeH="0" baseline="0" noProof="0" dirty="0" smtClean="0">
                <a:ln>
                  <a:noFill/>
                </a:ln>
                <a:solidFill>
                  <a:schemeClr val="accent1"/>
                </a:solidFill>
                <a:effectLst/>
                <a:uLnTx/>
                <a:uFillTx/>
                <a:latin typeface="Arial-BoldMT"/>
                <a:ea typeface="+mj-ea"/>
                <a:cs typeface="+mj-cs"/>
              </a:rPr>
              <a:t>FONKSİYONELLİK</a:t>
            </a:r>
            <a:br>
              <a:rPr kumimoji="0" lang="tr-TR" sz="4000" b="1" i="0" u="none" strike="noStrike" kern="1200" cap="none" spc="0" normalizeH="0" baseline="0" noProof="0" dirty="0">
                <a:ln>
                  <a:noFill/>
                </a:ln>
                <a:solidFill>
                  <a:schemeClr val="accent1"/>
                </a:solidFill>
                <a:effectLst/>
                <a:uLnTx/>
                <a:uFillTx/>
                <a:latin typeface="Arial-BoldMT"/>
                <a:ea typeface="+mj-ea"/>
                <a:cs typeface="+mj-cs"/>
              </a:rPr>
            </a:br>
            <a:endParaRPr kumimoji="0" lang="tr-TR" sz="4000" b="0" i="0" u="none" strike="noStrike" kern="1200" cap="none" spc="0" normalizeH="0" baseline="0" noProof="0" dirty="0">
              <a:ln>
                <a:noFill/>
              </a:ln>
              <a:solidFill>
                <a:schemeClr val="accent1"/>
              </a:solidFill>
              <a:effectLst/>
              <a:uLnTx/>
              <a:uFillTx/>
              <a:latin typeface="+mj-lt"/>
              <a:ea typeface="+mj-ea"/>
              <a:cs typeface="+mj-cs"/>
            </a:endParaRPr>
          </a:p>
        </p:txBody>
      </p:sp>
      <p:sp>
        <p:nvSpPr>
          <p:cNvPr id="3" name="Metin kutusu 2"/>
          <p:cNvSpPr txBox="1"/>
          <p:nvPr/>
        </p:nvSpPr>
        <p:spPr>
          <a:xfrm>
            <a:off x="2135188" y="1700213"/>
            <a:ext cx="7777163" cy="4799965"/>
          </a:xfrm>
          <a:prstGeom prst="rect">
            <a:avLst/>
          </a:prstGeom>
          <a:noFill/>
        </p:spPr>
        <p:txBody>
          <a:bodyPr>
            <a:spAutoFit/>
          </a:bodyPr>
          <a:p>
            <a:r>
              <a:rPr dirty="0">
                <a:latin typeface="TimesNewRomanPSMT"/>
              </a:rPr>
              <a:t>Literatürde yaygın olarak iki aile organizasyonu biçimine rastlanmaktadır.</a:t>
            </a:r>
            <a:endParaRPr dirty="0">
              <a:latin typeface="TimesNewRomanPSMT"/>
            </a:endParaRPr>
          </a:p>
          <a:p>
            <a:endParaRPr b="1" dirty="0">
              <a:latin typeface="TimesNewRomanPSMT"/>
            </a:endParaRPr>
          </a:p>
          <a:p>
            <a:r>
              <a:rPr b="1" dirty="0">
                <a:solidFill>
                  <a:srgbClr val="6F9500"/>
                </a:solidFill>
                <a:latin typeface="TimesNewRomanPSMT"/>
              </a:rPr>
              <a:t>Merkeze Doğru/Merkez Dışı </a:t>
            </a:r>
            <a:endParaRPr b="1" dirty="0">
              <a:solidFill>
                <a:srgbClr val="6F9500"/>
              </a:solidFill>
              <a:latin typeface="TimesNewRomanPSMT"/>
            </a:endParaRPr>
          </a:p>
          <a:p>
            <a:endParaRPr dirty="0">
              <a:solidFill>
                <a:srgbClr val="6F9500"/>
              </a:solidFill>
              <a:latin typeface="TimesNewRomanPSMT"/>
            </a:endParaRPr>
          </a:p>
          <a:p>
            <a:r>
              <a:rPr dirty="0">
                <a:latin typeface="TimesNewRomanPSMT"/>
              </a:rPr>
              <a:t>Merkeze doğru kavramı kapalı olma eğilimi gösteren aileleri tanımlamak için, merkez dışı kavramı, ailesinden uzaklaşma eğilimi gösteren aileleri tanımlamak için kullanılır. Her iki güç de faydalıdır ve sağlıklı ailelerde her ikisi de bulunmalıdır</a:t>
            </a:r>
            <a:endParaRPr dirty="0">
              <a:latin typeface="TimesNewRomanPSMT"/>
            </a:endParaRPr>
          </a:p>
          <a:p>
            <a:endParaRPr dirty="0">
              <a:latin typeface="TimesNewRomanPSMT"/>
            </a:endParaRPr>
          </a:p>
          <a:p>
            <a:r>
              <a:rPr b="1" dirty="0">
                <a:solidFill>
                  <a:srgbClr val="6F9500"/>
                </a:solidFill>
                <a:latin typeface="TimesNewRomanPSMT"/>
              </a:rPr>
              <a:t>Bütünlük/Uyum</a:t>
            </a:r>
            <a:endParaRPr b="1" dirty="0">
              <a:solidFill>
                <a:srgbClr val="6F9500"/>
              </a:solidFill>
              <a:latin typeface="TimesNewRomanPSMT"/>
            </a:endParaRPr>
          </a:p>
          <a:p>
            <a:endParaRPr b="1" dirty="0">
              <a:solidFill>
                <a:srgbClr val="6F9500"/>
              </a:solidFill>
              <a:latin typeface="TimesNewRomanPSMT"/>
            </a:endParaRPr>
          </a:p>
          <a:p>
            <a:r>
              <a:rPr b="1" dirty="0">
                <a:latin typeface="TimesNewRomanPS-BoldMT"/>
              </a:rPr>
              <a:t>Uyum; </a:t>
            </a:r>
            <a:r>
              <a:rPr dirty="0">
                <a:latin typeface="TimesNewRomanPSMT"/>
              </a:rPr>
              <a:t>ailenin yapısı, roller ve kurallarını duruma göre değiştirebilmesi yeteneğidir. </a:t>
            </a:r>
            <a:endParaRPr dirty="0">
              <a:latin typeface="TimesNewRomanPSMT"/>
            </a:endParaRPr>
          </a:p>
          <a:p>
            <a:r>
              <a:rPr b="1" dirty="0">
                <a:latin typeface="TimesNewRomanPSMT"/>
              </a:rPr>
              <a:t>Bütünlük</a:t>
            </a:r>
            <a:r>
              <a:rPr dirty="0">
                <a:latin typeface="TimesNewRomanPSMT"/>
              </a:rPr>
              <a:t>; aile üyeleri arasındaki heyecansal sınırlar anlamına gelir. Bu</a:t>
            </a:r>
            <a:endParaRPr dirty="0">
              <a:latin typeface="TimesNewRomanPSMT"/>
            </a:endParaRPr>
          </a:p>
          <a:p>
            <a:r>
              <a:rPr dirty="0">
                <a:latin typeface="TimesNewRomanPSMT"/>
              </a:rPr>
              <a:t>boyut, hem aile üyeleri arasındaki duygu, bağ, hem de onların bireysel olarak özellikleri ile ilişkilidir. </a:t>
            </a:r>
            <a:endParaRPr dirty="0">
              <a:latin typeface="TimesNewRomanPSMT"/>
            </a:endParaRPr>
          </a:p>
          <a:p>
            <a:r>
              <a:rPr u="sng" dirty="0">
                <a:latin typeface="TimesNewRomanPSMT"/>
              </a:rPr>
              <a:t>İletişim bu iki boyutu destekleyen bir yan boyut konumundadır.</a:t>
            </a:r>
            <a:endParaRPr u="sng" dirty="0">
              <a:solidFill>
                <a:srgbClr val="6F9500"/>
              </a:solidFill>
              <a:latin typeface="Century Gothic"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Dikdörtgen 1"/>
          <p:cNvSpPr/>
          <p:nvPr/>
        </p:nvSpPr>
        <p:spPr>
          <a:xfrm>
            <a:off x="2135188" y="1125538"/>
            <a:ext cx="7705725" cy="4523105"/>
          </a:xfrm>
          <a:prstGeom prst="rect">
            <a:avLst/>
          </a:prstGeom>
          <a:noFill/>
          <a:ln w="9525">
            <a:noFill/>
          </a:ln>
        </p:spPr>
        <p:txBody>
          <a:bodyPr>
            <a:spAutoFit/>
          </a:bodyPr>
          <a:lst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880"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stStyle>
          <a:p>
            <a:pPr marL="0" lvl="0" indent="0" eaLnBrk="1" hangingPunct="1">
              <a:spcBef>
                <a:spcPct val="0"/>
              </a:spcBef>
              <a:buClrTx/>
              <a:buSzTx/>
              <a:buFontTx/>
              <a:buNone/>
            </a:pPr>
            <a:r>
              <a:rPr lang="tr-TR" altLang="tr-TR" sz="1800" b="1" dirty="0">
                <a:solidFill>
                  <a:schemeClr val="tx1"/>
                </a:solidFill>
                <a:latin typeface="TimesNewRomanPS-BoldMT"/>
                <a:cs typeface="Arial" panose="020B0604020202020204" pitchFamily="34" charset="0"/>
              </a:rPr>
              <a:t>Aile yapısı: </a:t>
            </a:r>
            <a:r>
              <a:rPr lang="tr-TR" altLang="tr-TR" sz="1800" dirty="0">
                <a:solidFill>
                  <a:schemeClr val="tx1"/>
                </a:solidFill>
                <a:latin typeface="TimesNewRomanPSMT"/>
                <a:cs typeface="Arial" panose="020B0604020202020204" pitchFamily="34" charset="0"/>
              </a:rPr>
              <a:t>Aile yapısı; ailenin özellikleri (üyelerin sayısı, biçimi, kültürel geçmişi, geliri, yerleşim yeri), aile üyelerinin özellikleri (sağlıklı, zihinsel yetenekleri, olaylarla başa çıkma becerileri, özel ihtiyaçları vs.) ve ailenin kültürel, etnik farklılıklarını kapsar.</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b="1" dirty="0">
                <a:solidFill>
                  <a:schemeClr val="tx1"/>
                </a:solidFill>
                <a:latin typeface="TimesNewRomanPS-BoldMT"/>
                <a:cs typeface="Arial" panose="020B0604020202020204" pitchFamily="34" charset="0"/>
              </a:rPr>
              <a:t>Aile etkileşimi: </a:t>
            </a:r>
            <a:r>
              <a:rPr lang="tr-TR" altLang="tr-TR" sz="1800" dirty="0">
                <a:solidFill>
                  <a:schemeClr val="tx1"/>
                </a:solidFill>
                <a:latin typeface="TimesNewRomanPSMT"/>
                <a:cs typeface="Arial" panose="020B0604020202020204" pitchFamily="34" charset="0"/>
              </a:rPr>
              <a:t>Ailenin alt sistemleri, bağlılık ve uyum özelliklerini içerir. Dört büyük alt sistem vardır: Evlilik, ebeveynlik, kardeşler ve aile çevresi.</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b="1" dirty="0">
                <a:solidFill>
                  <a:schemeClr val="tx1"/>
                </a:solidFill>
                <a:latin typeface="TimesNewRomanPS-BoldMT"/>
                <a:cs typeface="Arial" panose="020B0604020202020204" pitchFamily="34" charset="0"/>
              </a:rPr>
              <a:t>Aile yaşam döngüsü: </a:t>
            </a:r>
            <a:r>
              <a:rPr lang="tr-TR" altLang="tr-TR" sz="1800" dirty="0">
                <a:solidFill>
                  <a:schemeClr val="tx1"/>
                </a:solidFill>
                <a:latin typeface="TimesNewRomanPSMT"/>
                <a:cs typeface="Arial" panose="020B0604020202020204" pitchFamily="34" charset="0"/>
              </a:rPr>
              <a:t>Ailede meydana gelen değişme ve gelişmeyle ilgili olmayan değişikliklerdir. Aile üyelerinin değişmesi, yapısal değişiklik, fonksiyonel değişiklik ve sosyal değişiklik boyutlarını içerir.</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b="1" dirty="0">
                <a:solidFill>
                  <a:schemeClr val="tx1"/>
                </a:solidFill>
                <a:latin typeface="TimesNewRomanPS-BoldMT"/>
                <a:cs typeface="Arial" panose="020B0604020202020204" pitchFamily="34" charset="0"/>
              </a:rPr>
              <a:t>Aile fonksiyonları: </a:t>
            </a:r>
            <a:r>
              <a:rPr lang="tr-TR" altLang="tr-TR" sz="1800" dirty="0">
                <a:solidFill>
                  <a:schemeClr val="tx1"/>
                </a:solidFill>
                <a:latin typeface="TimesNewRomanPSMT"/>
                <a:cs typeface="Arial" panose="020B0604020202020204" pitchFamily="34" charset="0"/>
              </a:rPr>
              <a:t>Her bir aile üyesinin yerine getirmesi gereken görevleri vardır. Aile fonksiyonları çok geniştir. Ekonomik fonksiyonlar, fiziksel fonksiyonlar, dinlenme ve iyileşme, sosyalleşme, kendini</a:t>
            </a:r>
            <a:endParaRPr lang="tr-TR" altLang="tr-TR" sz="1800" dirty="0">
              <a:solidFill>
                <a:schemeClr val="tx1"/>
              </a:solidFill>
              <a:latin typeface="TimesNewRomanPSMT"/>
              <a:cs typeface="Arial" panose="020B0604020202020204" pitchFamily="34" charset="0"/>
            </a:endParaRPr>
          </a:p>
          <a:p>
            <a:pPr marL="0" lvl="0" indent="0" eaLnBrk="1" hangingPunct="1">
              <a:spcBef>
                <a:spcPct val="0"/>
              </a:spcBef>
              <a:buClrTx/>
              <a:buSzTx/>
              <a:buFontTx/>
              <a:buNone/>
            </a:pPr>
            <a:r>
              <a:rPr lang="tr-TR" altLang="tr-TR" sz="1800" dirty="0">
                <a:solidFill>
                  <a:schemeClr val="tx1"/>
                </a:solidFill>
                <a:latin typeface="TimesNewRomanPSMT"/>
                <a:cs typeface="Arial" panose="020B0604020202020204" pitchFamily="34" charset="0"/>
              </a:rPr>
              <a:t>keşfetme, duygulanma, eğitim ve meslek konularında her aile üyesinin ihtiyacı ne ise ona hizmet edilir.  </a:t>
            </a:r>
            <a:r>
              <a:rPr lang="tr-TR" altLang="tr-TR" sz="1100" dirty="0">
                <a:solidFill>
                  <a:schemeClr val="tx1"/>
                </a:solidFill>
                <a:latin typeface="TimesNewRomanPSMT"/>
                <a:cs typeface="Arial" panose="020B0604020202020204" pitchFamily="34" charset="0"/>
              </a:rPr>
              <a:t>(Roannau ve Poertner) </a:t>
            </a:r>
            <a:endParaRPr lang="tr-TR" altLang="tr-TR" sz="1100" dirty="0">
              <a:solidFill>
                <a:schemeClr val="tx1"/>
              </a:solidFill>
              <a:ea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Başlık 1"/>
          <p:cNvSpPr>
            <a:spLocks noGrp="1"/>
          </p:cNvSpPr>
          <p:nvPr>
            <p:ph type="title" hasCustomPrompt="1"/>
          </p:nvPr>
        </p:nvSpPr>
        <p:spPr>
          <a:xfrm>
            <a:off x="2351088" y="1027113"/>
            <a:ext cx="7561262" cy="1143000"/>
          </a:xfrm>
        </p:spPr>
        <p:txBody>
          <a:bodyPr vert="horz" wrap="square" lIns="91440" tIns="45720" rIns="91440" bIns="45720" anchor="b"/>
          <a:p>
            <a:pPr eaLnBrk="1" hangingPunct="1"/>
            <a:r>
              <a:rPr lang="tr-TR" altLang="tr-TR" sz="2400" b="1" dirty="0">
                <a:latin typeface="TimesNewRomanPSMT"/>
              </a:rPr>
              <a:t>Carter ve McGoldrick 1980de, aile yaşam döngüsü modelinin 6 evresi;</a:t>
            </a:r>
            <a:endParaRPr lang="tr-TR" altLang="tr-TR" sz="2400" b="1" dirty="0"/>
          </a:p>
        </p:txBody>
      </p:sp>
      <p:sp>
        <p:nvSpPr>
          <p:cNvPr id="21507" name="Metin kutusu 2"/>
          <p:cNvSpPr txBox="1"/>
          <p:nvPr/>
        </p:nvSpPr>
        <p:spPr>
          <a:xfrm>
            <a:off x="2424113" y="3016250"/>
            <a:ext cx="6696075" cy="2306955"/>
          </a:xfrm>
          <a:prstGeom prst="rect">
            <a:avLst/>
          </a:prstGeom>
          <a:noFill/>
          <a:ln w="9525">
            <a:noFill/>
          </a:ln>
        </p:spPr>
        <p:txBody>
          <a:bodyPr>
            <a:spAutoFit/>
          </a:bodyPr>
          <a:lst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880"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stStyle>
          <a:p>
            <a:pPr marL="285750" lvl="0" indent="-285750" eaLnBrk="1" hangingPunct="1">
              <a:spcBef>
                <a:spcPct val="0"/>
              </a:spcBef>
              <a:buClrTx/>
              <a:buSzTx/>
              <a:buFont typeface="Wingdings" panose="05000000000000000000" pitchFamily="2" charset="2"/>
              <a:buChar char="v"/>
            </a:pPr>
            <a:r>
              <a:rPr lang="tr-TR" altLang="tr-TR" dirty="0">
                <a:solidFill>
                  <a:schemeClr val="tx1"/>
                </a:solidFill>
                <a:latin typeface="TimesNewRomanPSMT"/>
                <a:cs typeface="Arial" panose="020B0604020202020204" pitchFamily="34" charset="0"/>
              </a:rPr>
              <a:t> Bekar genç yetişkinler-Evden ayrılma</a:t>
            </a:r>
            <a:endParaRPr lang="tr-TR" altLang="tr-TR" dirty="0">
              <a:solidFill>
                <a:schemeClr val="tx1"/>
              </a:solidFill>
              <a:latin typeface="TimesNewRomanPSMT"/>
              <a:cs typeface="Arial" panose="020B0604020202020204" pitchFamily="34" charset="0"/>
            </a:endParaRPr>
          </a:p>
          <a:p>
            <a:pPr marL="285750" lvl="0" indent="-285750" eaLnBrk="1" hangingPunct="1">
              <a:spcBef>
                <a:spcPct val="0"/>
              </a:spcBef>
              <a:buClrTx/>
              <a:buSzTx/>
              <a:buFont typeface="Wingdings" panose="05000000000000000000" pitchFamily="2" charset="2"/>
              <a:buChar char="v"/>
            </a:pPr>
            <a:r>
              <a:rPr lang="tr-TR" altLang="tr-TR" dirty="0">
                <a:solidFill>
                  <a:schemeClr val="tx1"/>
                </a:solidFill>
                <a:latin typeface="Symbol" panose="05050102010706020507" pitchFamily="18" charset="2"/>
                <a:cs typeface="Arial" panose="020B0604020202020204" pitchFamily="34" charset="0"/>
              </a:rPr>
              <a:t> </a:t>
            </a:r>
            <a:r>
              <a:rPr lang="tr-TR" altLang="tr-TR" dirty="0">
                <a:solidFill>
                  <a:schemeClr val="tx1"/>
                </a:solidFill>
                <a:latin typeface="TimesNewRomanPSMT"/>
                <a:cs typeface="Arial" panose="020B0604020202020204" pitchFamily="34" charset="0"/>
              </a:rPr>
              <a:t>Yeni evli çiftler</a:t>
            </a:r>
            <a:endParaRPr lang="tr-TR" altLang="tr-TR" dirty="0">
              <a:solidFill>
                <a:schemeClr val="tx1"/>
              </a:solidFill>
              <a:latin typeface="TimesNewRomanPSMT"/>
              <a:cs typeface="Arial" panose="020B0604020202020204" pitchFamily="34" charset="0"/>
            </a:endParaRPr>
          </a:p>
          <a:p>
            <a:pPr marL="285750" lvl="0" indent="-285750" eaLnBrk="1" hangingPunct="1">
              <a:spcBef>
                <a:spcPct val="0"/>
              </a:spcBef>
              <a:buClrTx/>
              <a:buSzTx/>
              <a:buFont typeface="Wingdings" panose="05000000000000000000" pitchFamily="2" charset="2"/>
              <a:buChar char="v"/>
            </a:pPr>
            <a:r>
              <a:rPr lang="tr-TR" altLang="tr-TR" dirty="0">
                <a:solidFill>
                  <a:schemeClr val="tx1"/>
                </a:solidFill>
                <a:latin typeface="Symbol" panose="05050102010706020507" pitchFamily="18" charset="2"/>
                <a:cs typeface="Arial" panose="020B0604020202020204" pitchFamily="34" charset="0"/>
              </a:rPr>
              <a:t> </a:t>
            </a:r>
            <a:r>
              <a:rPr lang="tr-TR" altLang="tr-TR" dirty="0">
                <a:solidFill>
                  <a:schemeClr val="tx1"/>
                </a:solidFill>
                <a:latin typeface="TimesNewRomanPSMT"/>
                <a:cs typeface="Arial" panose="020B0604020202020204" pitchFamily="34" charset="0"/>
              </a:rPr>
              <a:t>Küçük çocuklu aileler</a:t>
            </a:r>
            <a:endParaRPr lang="tr-TR" altLang="tr-TR" dirty="0">
              <a:solidFill>
                <a:schemeClr val="tx1"/>
              </a:solidFill>
              <a:latin typeface="TimesNewRomanPSMT"/>
              <a:cs typeface="Arial" panose="020B0604020202020204" pitchFamily="34" charset="0"/>
            </a:endParaRPr>
          </a:p>
          <a:p>
            <a:pPr marL="285750" lvl="0" indent="-285750" eaLnBrk="1" hangingPunct="1">
              <a:spcBef>
                <a:spcPct val="0"/>
              </a:spcBef>
              <a:buClrTx/>
              <a:buSzTx/>
              <a:buFont typeface="Wingdings" panose="05000000000000000000" pitchFamily="2" charset="2"/>
              <a:buChar char="v"/>
            </a:pPr>
            <a:r>
              <a:rPr lang="tr-TR" altLang="tr-TR" dirty="0">
                <a:solidFill>
                  <a:schemeClr val="tx1"/>
                </a:solidFill>
                <a:latin typeface="Symbol" panose="05050102010706020507" pitchFamily="18" charset="2"/>
                <a:cs typeface="Arial" panose="020B0604020202020204" pitchFamily="34" charset="0"/>
              </a:rPr>
              <a:t> </a:t>
            </a:r>
            <a:r>
              <a:rPr lang="tr-TR" altLang="tr-TR" dirty="0">
                <a:solidFill>
                  <a:schemeClr val="tx1"/>
                </a:solidFill>
                <a:latin typeface="TimesNewRomanPSMT"/>
                <a:cs typeface="Arial" panose="020B0604020202020204" pitchFamily="34" charset="0"/>
              </a:rPr>
              <a:t>Ergen çocuklu aileler</a:t>
            </a:r>
            <a:endParaRPr lang="tr-TR" altLang="tr-TR" dirty="0">
              <a:solidFill>
                <a:schemeClr val="tx1"/>
              </a:solidFill>
              <a:latin typeface="TimesNewRomanPSMT"/>
              <a:cs typeface="Arial" panose="020B0604020202020204" pitchFamily="34" charset="0"/>
            </a:endParaRPr>
          </a:p>
          <a:p>
            <a:pPr marL="285750" lvl="0" indent="-285750" eaLnBrk="1" hangingPunct="1">
              <a:spcBef>
                <a:spcPct val="0"/>
              </a:spcBef>
              <a:buClrTx/>
              <a:buSzTx/>
              <a:buFont typeface="Wingdings" panose="05000000000000000000" pitchFamily="2" charset="2"/>
              <a:buChar char="v"/>
            </a:pPr>
            <a:r>
              <a:rPr lang="tr-TR" altLang="tr-TR" dirty="0">
                <a:solidFill>
                  <a:schemeClr val="tx1"/>
                </a:solidFill>
                <a:latin typeface="Symbol" panose="05050102010706020507" pitchFamily="18" charset="2"/>
                <a:cs typeface="Arial" panose="020B0604020202020204" pitchFamily="34" charset="0"/>
              </a:rPr>
              <a:t> </a:t>
            </a:r>
            <a:r>
              <a:rPr lang="tr-TR" altLang="tr-TR" dirty="0">
                <a:solidFill>
                  <a:schemeClr val="tx1"/>
                </a:solidFill>
                <a:latin typeface="TimesNewRomanPSMT"/>
                <a:cs typeface="Arial" panose="020B0604020202020204" pitchFamily="34" charset="0"/>
              </a:rPr>
              <a:t>Çocukların evden ayrılması</a:t>
            </a:r>
            <a:endParaRPr lang="tr-TR" altLang="tr-TR" dirty="0">
              <a:solidFill>
                <a:schemeClr val="tx1"/>
              </a:solidFill>
              <a:latin typeface="TimesNewRomanPSMT"/>
              <a:cs typeface="Arial" panose="020B0604020202020204" pitchFamily="34" charset="0"/>
            </a:endParaRPr>
          </a:p>
          <a:p>
            <a:pPr marL="285750" lvl="0" indent="-285750" eaLnBrk="1" hangingPunct="1">
              <a:spcBef>
                <a:spcPct val="0"/>
              </a:spcBef>
              <a:buClrTx/>
              <a:buSzTx/>
              <a:buFont typeface="Wingdings" panose="05000000000000000000" pitchFamily="2" charset="2"/>
              <a:buChar char="v"/>
            </a:pPr>
            <a:r>
              <a:rPr lang="tr-TR" altLang="tr-TR" dirty="0">
                <a:solidFill>
                  <a:schemeClr val="tx1"/>
                </a:solidFill>
                <a:latin typeface="Symbol" panose="05050102010706020507" pitchFamily="18" charset="2"/>
                <a:cs typeface="Arial" panose="020B0604020202020204" pitchFamily="34" charset="0"/>
              </a:rPr>
              <a:t> </a:t>
            </a:r>
            <a:r>
              <a:rPr lang="tr-TR" altLang="tr-TR" dirty="0">
                <a:solidFill>
                  <a:schemeClr val="tx1"/>
                </a:solidFill>
                <a:latin typeface="TimesNewRomanPSMT"/>
                <a:cs typeface="Arial" panose="020B0604020202020204" pitchFamily="34" charset="0"/>
              </a:rPr>
              <a:t>İleri yaştaki aileler</a:t>
            </a:r>
            <a:endParaRPr lang="tr-TR" altLang="tr-TR" dirty="0">
              <a:solidFill>
                <a:schemeClr val="tx1"/>
              </a:solidFill>
              <a:ea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3673</Words>
  <Application>WPS Presentation</Application>
  <PresentationFormat>Widescreen</PresentationFormat>
  <Paragraphs>55</Paragraphs>
  <Slides>5</Slides>
  <Notes>0</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5</vt:i4>
      </vt:variant>
    </vt:vector>
  </HeadingPairs>
  <TitlesOfParts>
    <vt:vector size="23" baseType="lpstr">
      <vt:lpstr>Arial</vt:lpstr>
      <vt:lpstr>SimSun</vt:lpstr>
      <vt:lpstr>Wingdings</vt:lpstr>
      <vt:lpstr/>
      <vt:lpstr>Arial Unicode MS</vt:lpstr>
      <vt:lpstr>Calibri Light</vt:lpstr>
      <vt:lpstr>Calibri</vt:lpstr>
      <vt:lpstr>Microsoft YaHei</vt:lpstr>
      <vt:lpstr>TimesNewRomanPSMT</vt:lpstr>
      <vt:lpstr>Times New Roman</vt:lpstr>
      <vt:lpstr>Wingdings 2</vt:lpstr>
      <vt:lpstr>Arial-BoldMT</vt:lpstr>
      <vt:lpstr>Segoe Print</vt:lpstr>
      <vt:lpstr>TimesNewRomanPS-BoldMT</vt:lpstr>
      <vt:lpstr>Century Gothic</vt:lpstr>
      <vt:lpstr>Symbol</vt:lpstr>
      <vt:lpstr>Wingdings</vt:lpstr>
      <vt:lpstr>Office Theme</vt:lpstr>
      <vt:lpstr>Carl Whitaker’a Göre Sağlıklı Aile:</vt:lpstr>
      <vt:lpstr>Carl Whitaker’a Göre Sağlıklı Aile:</vt:lpstr>
      <vt:lpstr>AİLE YAPISI VE FONKSİYONELLİK </vt:lpstr>
      <vt:lpstr>PowerPoint 演示文稿</vt:lpstr>
      <vt:lpstr>Carter ve McGoldrick 1980de, aile yaşam döngüsü modelinin 6 evresi;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Carl Whitaker’a Göre Sağlıklı Aile:</dc:title>
  <dc:creator>LENOVO</dc:creator>
  <cp:lastModifiedBy>Nesibe Uzel Yar</cp:lastModifiedBy>
  <cp:revision>1</cp:revision>
  <dcterms:created xsi:type="dcterms:W3CDTF">2020-02-06T15:02:40Z</dcterms:created>
  <dcterms:modified xsi:type="dcterms:W3CDTF">2020-02-06T15:02:40Z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1033-11.2.0.8341</vt:lpwstr>
  </property>
</Properties>
</file>