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21" r:id="rId2"/>
    <p:sldId id="367" r:id="rId3"/>
    <p:sldId id="323" r:id="rId4"/>
    <p:sldId id="368" r:id="rId5"/>
    <p:sldId id="324" r:id="rId6"/>
    <p:sldId id="325" r:id="rId7"/>
    <p:sldId id="326" r:id="rId8"/>
    <p:sldId id="327" r:id="rId9"/>
    <p:sldId id="328" r:id="rId10"/>
    <p:sldId id="329" r:id="rId11"/>
    <p:sldId id="330" r:id="rId12"/>
    <p:sldId id="331" r:id="rId13"/>
    <p:sldId id="332" r:id="rId14"/>
    <p:sldId id="333" r:id="rId15"/>
    <p:sldId id="334" r:id="rId16"/>
    <p:sldId id="335" r:id="rId17"/>
    <p:sldId id="336" r:id="rId18"/>
    <p:sldId id="337" r:id="rId19"/>
    <p:sldId id="338" r:id="rId20"/>
    <p:sldId id="340" r:id="rId21"/>
    <p:sldId id="341" r:id="rId22"/>
    <p:sldId id="342" r:id="rId23"/>
    <p:sldId id="343" r:id="rId24"/>
    <p:sldId id="344" r:id="rId25"/>
    <p:sldId id="345" r:id="rId26"/>
    <p:sldId id="346" r:id="rId27"/>
    <p:sldId id="347" r:id="rId28"/>
    <p:sldId id="348" r:id="rId29"/>
    <p:sldId id="350" r:id="rId30"/>
    <p:sldId id="360" r:id="rId31"/>
    <p:sldId id="361" r:id="rId32"/>
    <p:sldId id="362" r:id="rId33"/>
    <p:sldId id="363" r:id="rId34"/>
    <p:sldId id="364" r:id="rId35"/>
    <p:sldId id="365" r:id="rId36"/>
    <p:sldId id="366" r:id="rId37"/>
    <p:sldId id="298" r:id="rId38"/>
    <p:sldId id="36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279" r:id="rId61"/>
    <p:sldId id="271" r:id="rId62"/>
    <p:sldId id="272" r:id="rId63"/>
    <p:sldId id="275" r:id="rId64"/>
  </p:sldIdLst>
  <p:sldSz cx="9144000" cy="6858000" type="screen4x3"/>
  <p:notesSz cx="6858000" cy="9144000"/>
  <p:defaultTextStyle>
    <a:defPPr>
      <a:defRPr lang="tr-TR"/>
    </a:defPPr>
    <a:lvl1pPr marL="0" algn="l" defTabSz="914321" rtl="0" eaLnBrk="1" latinLnBrk="0" hangingPunct="1">
      <a:defRPr sz="1800" kern="1200">
        <a:solidFill>
          <a:schemeClr val="tx1"/>
        </a:solidFill>
        <a:latin typeface="+mn-lt"/>
        <a:ea typeface="+mn-ea"/>
        <a:cs typeface="+mn-cs"/>
      </a:defRPr>
    </a:lvl1pPr>
    <a:lvl2pPr marL="457160" algn="l" defTabSz="914321" rtl="0" eaLnBrk="1" latinLnBrk="0" hangingPunct="1">
      <a:defRPr sz="1800" kern="1200">
        <a:solidFill>
          <a:schemeClr val="tx1"/>
        </a:solidFill>
        <a:latin typeface="+mn-lt"/>
        <a:ea typeface="+mn-ea"/>
        <a:cs typeface="+mn-cs"/>
      </a:defRPr>
    </a:lvl2pPr>
    <a:lvl3pPr marL="914321" algn="l" defTabSz="914321" rtl="0" eaLnBrk="1" latinLnBrk="0" hangingPunct="1">
      <a:defRPr sz="1800" kern="1200">
        <a:solidFill>
          <a:schemeClr val="tx1"/>
        </a:solidFill>
        <a:latin typeface="+mn-lt"/>
        <a:ea typeface="+mn-ea"/>
        <a:cs typeface="+mn-cs"/>
      </a:defRPr>
    </a:lvl3pPr>
    <a:lvl4pPr marL="1371481" algn="l" defTabSz="914321" rtl="0" eaLnBrk="1" latinLnBrk="0" hangingPunct="1">
      <a:defRPr sz="1800" kern="1200">
        <a:solidFill>
          <a:schemeClr val="tx1"/>
        </a:solidFill>
        <a:latin typeface="+mn-lt"/>
        <a:ea typeface="+mn-ea"/>
        <a:cs typeface="+mn-cs"/>
      </a:defRPr>
    </a:lvl4pPr>
    <a:lvl5pPr marL="1828642" algn="l" defTabSz="914321" rtl="0" eaLnBrk="1" latinLnBrk="0" hangingPunct="1">
      <a:defRPr sz="1800" kern="1200">
        <a:solidFill>
          <a:schemeClr val="tx1"/>
        </a:solidFill>
        <a:latin typeface="+mn-lt"/>
        <a:ea typeface="+mn-ea"/>
        <a:cs typeface="+mn-cs"/>
      </a:defRPr>
    </a:lvl5pPr>
    <a:lvl6pPr marL="2285802" algn="l" defTabSz="914321" rtl="0" eaLnBrk="1" latinLnBrk="0" hangingPunct="1">
      <a:defRPr sz="1800" kern="1200">
        <a:solidFill>
          <a:schemeClr val="tx1"/>
        </a:solidFill>
        <a:latin typeface="+mn-lt"/>
        <a:ea typeface="+mn-ea"/>
        <a:cs typeface="+mn-cs"/>
      </a:defRPr>
    </a:lvl6pPr>
    <a:lvl7pPr marL="2742963" algn="l" defTabSz="914321" rtl="0" eaLnBrk="1" latinLnBrk="0" hangingPunct="1">
      <a:defRPr sz="1800" kern="1200">
        <a:solidFill>
          <a:schemeClr val="tx1"/>
        </a:solidFill>
        <a:latin typeface="+mn-lt"/>
        <a:ea typeface="+mn-ea"/>
        <a:cs typeface="+mn-cs"/>
      </a:defRPr>
    </a:lvl7pPr>
    <a:lvl8pPr marL="3200123" algn="l" defTabSz="914321" rtl="0" eaLnBrk="1" latinLnBrk="0" hangingPunct="1">
      <a:defRPr sz="1800" kern="1200">
        <a:solidFill>
          <a:schemeClr val="tx1"/>
        </a:solidFill>
        <a:latin typeface="+mn-lt"/>
        <a:ea typeface="+mn-ea"/>
        <a:cs typeface="+mn-cs"/>
      </a:defRPr>
    </a:lvl8pPr>
    <a:lvl9pPr marL="3657284" algn="l" defTabSz="914321"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106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15"/>
          <p:cNvGrpSpPr>
            <a:grpSpLocks/>
          </p:cNvGrpSpPr>
          <p:nvPr/>
        </p:nvGrpSpPr>
        <p:grpSpPr bwMode="auto">
          <a:xfrm>
            <a:off x="4335463" y="1169988"/>
            <a:ext cx="4814887" cy="4994275"/>
            <a:chOff x="4334933" y="1169931"/>
            <a:chExt cx="4814835" cy="4993802"/>
          </a:xfrm>
        </p:grpSpPr>
        <p:cxnSp>
          <p:nvCxnSpPr>
            <p:cNvPr id="5" name="Straight Connector 16"/>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18"/>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20"/>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21"/>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22"/>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lstStyle>
            <a:lvl1pPr algn="l">
              <a:defRPr sz="44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10" name="Date Placeholder 3"/>
          <p:cNvSpPr>
            <a:spLocks noGrp="1"/>
          </p:cNvSpPr>
          <p:nvPr>
            <p:ph type="dt" sz="half" idx="10"/>
          </p:nvPr>
        </p:nvSpPr>
        <p:spPr/>
        <p:txBody>
          <a:bodyPr/>
          <a:lstStyle>
            <a:lvl1pPr>
              <a:defRPr/>
            </a:lvl1pPr>
          </a:lstStyle>
          <a:p>
            <a:pPr>
              <a:defRPr/>
            </a:pPr>
            <a:endParaRPr lang="tr-TR">
              <a:solidFill>
                <a:srgbClr val="146194">
                  <a:lumMod val="50000"/>
                </a:srgbClr>
              </a:solidFill>
            </a:endParaRPr>
          </a:p>
        </p:txBody>
      </p:sp>
      <p:sp>
        <p:nvSpPr>
          <p:cNvPr id="11" name="Footer Placeholder 4"/>
          <p:cNvSpPr>
            <a:spLocks noGrp="1"/>
          </p:cNvSpPr>
          <p:nvPr>
            <p:ph type="ftr" sz="quarter" idx="11"/>
          </p:nvPr>
        </p:nvSpPr>
        <p:spPr/>
        <p:txBody>
          <a:bodyPr/>
          <a:lstStyle>
            <a:lvl1pPr>
              <a:defRPr/>
            </a:lvl1pPr>
          </a:lstStyle>
          <a:p>
            <a:pPr>
              <a:defRPr/>
            </a:pPr>
            <a:endParaRPr lang="tr-TR">
              <a:solidFill>
                <a:srgbClr val="146194">
                  <a:lumMod val="50000"/>
                </a:srgbClr>
              </a:solidFill>
            </a:endParaRPr>
          </a:p>
        </p:txBody>
      </p:sp>
      <p:sp>
        <p:nvSpPr>
          <p:cNvPr id="12" name="Slide Number Placeholder 5"/>
          <p:cNvSpPr>
            <a:spLocks noGrp="1"/>
          </p:cNvSpPr>
          <p:nvPr>
            <p:ph type="sldNum" sz="quarter" idx="12"/>
          </p:nvPr>
        </p:nvSpPr>
        <p:spPr/>
        <p:txBody>
          <a:bodyPr/>
          <a:lstStyle>
            <a:lvl1pPr>
              <a:defRPr/>
            </a:lvl1pPr>
          </a:lstStyle>
          <a:p>
            <a:pPr>
              <a:defRPr/>
            </a:pPr>
            <a:fld id="{44067A85-2E66-442F-8E52-65A714A59F6F}" type="slidenum">
              <a:rPr lang="tr-TR" altLang="tr-TR"/>
              <a:pPr>
                <a:defRPr/>
              </a:pPr>
              <a:t>‹#›</a:t>
            </a:fld>
            <a:endParaRPr lang="tr-TR" altLang="tr-TR"/>
          </a:p>
        </p:txBody>
      </p:sp>
    </p:spTree>
    <p:extLst>
      <p:ext uri="{BB962C8B-B14F-4D97-AF65-F5344CB8AC3E}">
        <p14:creationId xmlns:p14="http://schemas.microsoft.com/office/powerpoint/2010/main" val="17864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tr-TR" smtClean="0"/>
              <a:t>Asıl başlık stili için tıklatın</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noProof="0" smtClean="0"/>
              <a:t>Resim eklemek için simgeyi tıklatın</a:t>
            </a:r>
            <a:endParaRPr lang="en-US" noProof="0"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5" name="Date Placeholder 3"/>
          <p:cNvSpPr>
            <a:spLocks noGrp="1"/>
          </p:cNvSpPr>
          <p:nvPr>
            <p:ph type="dt" sz="half" idx="15"/>
          </p:nvPr>
        </p:nvSpPr>
        <p:spPr/>
        <p:txBody>
          <a:bodyPr/>
          <a:lstStyle>
            <a:lvl1pPr>
              <a:defRPr/>
            </a:lvl1pPr>
          </a:lstStyle>
          <a:p>
            <a:pPr>
              <a:defRPr/>
            </a:pPr>
            <a:endParaRPr lang="tr-TR">
              <a:solidFill>
                <a:srgbClr val="146194">
                  <a:lumMod val="50000"/>
                </a:srgbClr>
              </a:solidFill>
            </a:endParaRPr>
          </a:p>
        </p:txBody>
      </p:sp>
      <p:sp>
        <p:nvSpPr>
          <p:cNvPr id="7" name="Footer Placeholder 4"/>
          <p:cNvSpPr>
            <a:spLocks noGrp="1"/>
          </p:cNvSpPr>
          <p:nvPr>
            <p:ph type="ftr" sz="quarter" idx="16"/>
          </p:nvPr>
        </p:nvSpPr>
        <p:spPr/>
        <p:txBody>
          <a:bodyPr/>
          <a:lstStyle>
            <a:lvl1pPr>
              <a:defRPr/>
            </a:lvl1pPr>
          </a:lstStyle>
          <a:p>
            <a:pPr>
              <a:defRPr/>
            </a:pPr>
            <a:endParaRPr lang="tr-TR">
              <a:solidFill>
                <a:srgbClr val="146194">
                  <a:lumMod val="50000"/>
                </a:srgbClr>
              </a:solidFill>
            </a:endParaRPr>
          </a:p>
        </p:txBody>
      </p:sp>
      <p:sp>
        <p:nvSpPr>
          <p:cNvPr id="8" name="Slide Number Placeholder 5"/>
          <p:cNvSpPr>
            <a:spLocks noGrp="1"/>
          </p:cNvSpPr>
          <p:nvPr>
            <p:ph type="sldNum" sz="quarter" idx="17"/>
          </p:nvPr>
        </p:nvSpPr>
        <p:spPr/>
        <p:txBody>
          <a:bodyPr/>
          <a:lstStyle>
            <a:lvl1pPr>
              <a:defRPr/>
            </a:lvl1pPr>
          </a:lstStyle>
          <a:p>
            <a:pPr>
              <a:defRPr/>
            </a:pPr>
            <a:fld id="{E81DC748-00F1-4D5D-A7A8-4413E01B10A8}" type="slidenum">
              <a:rPr lang="tr-TR" altLang="tr-TR"/>
              <a:pPr>
                <a:defRPr/>
              </a:pPr>
              <a:t>‹#›</a:t>
            </a:fld>
            <a:endParaRPr lang="tr-TR" altLang="tr-TR"/>
          </a:p>
        </p:txBody>
      </p:sp>
    </p:spTree>
    <p:extLst>
      <p:ext uri="{BB962C8B-B14F-4D97-AF65-F5344CB8AC3E}">
        <p14:creationId xmlns:p14="http://schemas.microsoft.com/office/powerpoint/2010/main" val="2096109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lstStyle>
            <a:lvl1pPr algn="l">
              <a:defRPr sz="28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4114800"/>
            <a:ext cx="6383552" cy="1905000"/>
          </a:xfrm>
        </p:spPr>
        <p:txBody>
          <a:bodyP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a:defRPr/>
            </a:pPr>
            <a:endParaRPr lang="tr-TR">
              <a:solidFill>
                <a:srgbClr val="146194">
                  <a:lumMod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tr-TR">
              <a:solidFill>
                <a:srgbClr val="146194">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B6CAAA8-03EE-4A24-AB39-D9F112360E81}" type="slidenum">
              <a:rPr lang="tr-TR" altLang="tr-TR"/>
              <a:pPr>
                <a:defRPr/>
              </a:pPr>
              <a:t>‹#›</a:t>
            </a:fld>
            <a:endParaRPr lang="tr-TR" altLang="tr-TR"/>
          </a:p>
        </p:txBody>
      </p:sp>
    </p:spTree>
    <p:extLst>
      <p:ext uri="{BB962C8B-B14F-4D97-AF65-F5344CB8AC3E}">
        <p14:creationId xmlns:p14="http://schemas.microsoft.com/office/powerpoint/2010/main" val="2420257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228600" y="7112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defTabSz="914400" fontAlgn="base">
              <a:spcBef>
                <a:spcPct val="0"/>
              </a:spcBef>
              <a:spcAft>
                <a:spcPct val="0"/>
              </a:spcAft>
              <a:defRPr/>
            </a:pPr>
            <a:r>
              <a:rPr lang="en-US" altLang="tr-TR" sz="8000" smtClean="0">
                <a:solidFill>
                  <a:prstClr val="white"/>
                </a:solidFill>
              </a:rPr>
              <a:t>“</a:t>
            </a:r>
          </a:p>
        </p:txBody>
      </p:sp>
      <p:sp>
        <p:nvSpPr>
          <p:cNvPr id="6" name="TextBox 14"/>
          <p:cNvSpPr txBox="1">
            <a:spLocks noChangeArrowheads="1"/>
          </p:cNvSpPr>
          <p:nvPr/>
        </p:nvSpPr>
        <p:spPr bwMode="auto">
          <a:xfrm>
            <a:off x="7696200" y="2768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defTabSz="914400" fontAlgn="base">
              <a:spcBef>
                <a:spcPct val="0"/>
              </a:spcBef>
              <a:spcAft>
                <a:spcPct val="0"/>
              </a:spcAft>
              <a:defRPr/>
            </a:pPr>
            <a:r>
              <a:rPr lang="en-US" altLang="tr-TR" sz="8000" smtClean="0">
                <a:solidFill>
                  <a:prstClr val="white"/>
                </a:solidFill>
              </a:rPr>
              <a:t>”</a:t>
            </a:r>
          </a:p>
        </p:txBody>
      </p:sp>
      <p:sp>
        <p:nvSpPr>
          <p:cNvPr id="2" name="Title 1"/>
          <p:cNvSpPr>
            <a:spLocks noGrp="1"/>
          </p:cNvSpPr>
          <p:nvPr>
            <p:ph type="title"/>
          </p:nvPr>
        </p:nvSpPr>
        <p:spPr>
          <a:xfrm>
            <a:off x="856283" y="533400"/>
            <a:ext cx="6859787" cy="2895600"/>
          </a:xfrm>
        </p:spPr>
        <p:txBody>
          <a:bodyPr/>
          <a:lstStyle>
            <a:lvl1pPr algn="l">
              <a:defRPr sz="28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066800" y="3429000"/>
            <a:ext cx="6402467" cy="4826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533400" y="4301070"/>
            <a:ext cx="6382361" cy="171873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4"/>
          </p:nvPr>
        </p:nvSpPr>
        <p:spPr/>
        <p:txBody>
          <a:bodyPr/>
          <a:lstStyle>
            <a:lvl1pPr>
              <a:defRPr/>
            </a:lvl1pPr>
          </a:lstStyle>
          <a:p>
            <a:pPr>
              <a:defRPr/>
            </a:pPr>
            <a:endParaRPr lang="tr-TR">
              <a:solidFill>
                <a:srgbClr val="146194">
                  <a:lumMod val="50000"/>
                </a:srgbClr>
              </a:solidFill>
            </a:endParaRPr>
          </a:p>
        </p:txBody>
      </p:sp>
      <p:sp>
        <p:nvSpPr>
          <p:cNvPr id="8" name="Footer Placeholder 4"/>
          <p:cNvSpPr>
            <a:spLocks noGrp="1"/>
          </p:cNvSpPr>
          <p:nvPr>
            <p:ph type="ftr" sz="quarter" idx="15"/>
          </p:nvPr>
        </p:nvSpPr>
        <p:spPr/>
        <p:txBody>
          <a:bodyPr/>
          <a:lstStyle>
            <a:lvl1pPr>
              <a:defRPr/>
            </a:lvl1pPr>
          </a:lstStyle>
          <a:p>
            <a:pPr>
              <a:defRPr/>
            </a:pPr>
            <a:endParaRPr lang="tr-TR">
              <a:solidFill>
                <a:srgbClr val="146194">
                  <a:lumMod val="50000"/>
                </a:srgbClr>
              </a:solidFill>
            </a:endParaRPr>
          </a:p>
        </p:txBody>
      </p:sp>
      <p:sp>
        <p:nvSpPr>
          <p:cNvPr id="9" name="Slide Number Placeholder 5"/>
          <p:cNvSpPr>
            <a:spLocks noGrp="1"/>
          </p:cNvSpPr>
          <p:nvPr>
            <p:ph type="sldNum" sz="quarter" idx="16"/>
          </p:nvPr>
        </p:nvSpPr>
        <p:spPr/>
        <p:txBody>
          <a:bodyPr/>
          <a:lstStyle>
            <a:lvl1pPr>
              <a:defRPr/>
            </a:lvl1pPr>
          </a:lstStyle>
          <a:p>
            <a:pPr>
              <a:defRPr/>
            </a:pPr>
            <a:fld id="{63674EC0-6502-4380-9015-7409DCE45D4C}" type="slidenum">
              <a:rPr lang="tr-TR" altLang="tr-TR"/>
              <a:pPr>
                <a:defRPr/>
              </a:pPr>
              <a:t>‹#›</a:t>
            </a:fld>
            <a:endParaRPr lang="tr-TR" altLang="tr-TR"/>
          </a:p>
        </p:txBody>
      </p:sp>
    </p:spTree>
    <p:extLst>
      <p:ext uri="{BB962C8B-B14F-4D97-AF65-F5344CB8AC3E}">
        <p14:creationId xmlns:p14="http://schemas.microsoft.com/office/powerpoint/2010/main" val="2232527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lstStyle>
            <a:lvl1pPr algn="l">
              <a:defRPr sz="28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a:defRPr/>
            </a:pPr>
            <a:endParaRPr lang="tr-TR">
              <a:solidFill>
                <a:srgbClr val="146194">
                  <a:lumMod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tr-TR">
              <a:solidFill>
                <a:srgbClr val="146194">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C7E15BF-DDAC-4CCC-AF2A-538E0C709643}" type="slidenum">
              <a:rPr lang="tr-TR" altLang="tr-TR"/>
              <a:pPr>
                <a:defRPr/>
              </a:pPr>
              <a:t>‹#›</a:t>
            </a:fld>
            <a:endParaRPr lang="tr-TR" altLang="tr-TR"/>
          </a:p>
        </p:txBody>
      </p:sp>
    </p:spTree>
    <p:extLst>
      <p:ext uri="{BB962C8B-B14F-4D97-AF65-F5344CB8AC3E}">
        <p14:creationId xmlns:p14="http://schemas.microsoft.com/office/powerpoint/2010/main" val="132763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228600" y="7112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defTabSz="914400" fontAlgn="base">
              <a:spcBef>
                <a:spcPct val="0"/>
              </a:spcBef>
              <a:spcAft>
                <a:spcPct val="0"/>
              </a:spcAft>
              <a:defRPr/>
            </a:pPr>
            <a:r>
              <a:rPr lang="en-US" altLang="tr-TR" sz="8000" smtClean="0">
                <a:solidFill>
                  <a:prstClr val="white"/>
                </a:solidFill>
              </a:rPr>
              <a:t>“</a:t>
            </a:r>
          </a:p>
        </p:txBody>
      </p:sp>
      <p:sp>
        <p:nvSpPr>
          <p:cNvPr id="6" name="TextBox 14"/>
          <p:cNvSpPr txBox="1">
            <a:spLocks noChangeArrowheads="1"/>
          </p:cNvSpPr>
          <p:nvPr/>
        </p:nvSpPr>
        <p:spPr bwMode="auto">
          <a:xfrm>
            <a:off x="7696200" y="2768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defTabSz="914400" fontAlgn="base">
              <a:spcBef>
                <a:spcPct val="0"/>
              </a:spcBef>
              <a:spcAft>
                <a:spcPct val="0"/>
              </a:spcAft>
              <a:defRPr/>
            </a:pPr>
            <a:r>
              <a:rPr lang="en-US" altLang="tr-TR" sz="8000" smtClean="0">
                <a:solidFill>
                  <a:prstClr val="white"/>
                </a:solidFill>
              </a:rPr>
              <a:t>”</a:t>
            </a:r>
          </a:p>
        </p:txBody>
      </p:sp>
      <p:sp>
        <p:nvSpPr>
          <p:cNvPr id="2" name="Title 1"/>
          <p:cNvSpPr>
            <a:spLocks noGrp="1"/>
          </p:cNvSpPr>
          <p:nvPr>
            <p:ph type="title"/>
          </p:nvPr>
        </p:nvSpPr>
        <p:spPr>
          <a:xfrm>
            <a:off x="856284" y="533400"/>
            <a:ext cx="6859786" cy="2895600"/>
          </a:xfrm>
        </p:spPr>
        <p:txBody>
          <a:bodyPr/>
          <a:lstStyle>
            <a:lvl1pPr algn="l">
              <a:defRPr sz="28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533400" y="3886200"/>
            <a:ext cx="6382361" cy="1049866"/>
          </a:xfrm>
        </p:spPr>
        <p:txBody>
          <a:bodyPr rtlCol="0" anchor="b">
            <a:normAutofit/>
          </a:bodyPr>
          <a:lstStyle>
            <a:lvl1pPr>
              <a:buNone/>
              <a:defRPr lang="en-US" sz="2000" b="0" cap="all" dirty="0">
                <a:ln w="3175" cmpd="sng">
                  <a:noFill/>
                </a:ln>
                <a:solidFill>
                  <a:schemeClr val="tx1"/>
                </a:solidFill>
                <a:effectLst/>
              </a:defRPr>
            </a:lvl1pPr>
          </a:lstStyle>
          <a:p>
            <a:pPr lvl="0"/>
            <a:r>
              <a:rPr lang="tr-TR" smtClean="0"/>
              <a:t>Asıl metin stillerini düzenlemek için tıklatın</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4"/>
          </p:nvPr>
        </p:nvSpPr>
        <p:spPr/>
        <p:txBody>
          <a:bodyPr/>
          <a:lstStyle>
            <a:lvl1pPr>
              <a:defRPr/>
            </a:lvl1pPr>
          </a:lstStyle>
          <a:p>
            <a:pPr>
              <a:defRPr/>
            </a:pPr>
            <a:endParaRPr lang="tr-TR">
              <a:solidFill>
                <a:srgbClr val="146194">
                  <a:lumMod val="50000"/>
                </a:srgbClr>
              </a:solidFill>
            </a:endParaRPr>
          </a:p>
        </p:txBody>
      </p:sp>
      <p:sp>
        <p:nvSpPr>
          <p:cNvPr id="8" name="Footer Placeholder 4"/>
          <p:cNvSpPr>
            <a:spLocks noGrp="1"/>
          </p:cNvSpPr>
          <p:nvPr>
            <p:ph type="ftr" sz="quarter" idx="15"/>
          </p:nvPr>
        </p:nvSpPr>
        <p:spPr/>
        <p:txBody>
          <a:bodyPr/>
          <a:lstStyle>
            <a:lvl1pPr>
              <a:defRPr/>
            </a:lvl1pPr>
          </a:lstStyle>
          <a:p>
            <a:pPr>
              <a:defRPr/>
            </a:pPr>
            <a:endParaRPr lang="tr-TR">
              <a:solidFill>
                <a:srgbClr val="146194">
                  <a:lumMod val="50000"/>
                </a:srgbClr>
              </a:solidFill>
            </a:endParaRPr>
          </a:p>
        </p:txBody>
      </p:sp>
      <p:sp>
        <p:nvSpPr>
          <p:cNvPr id="9" name="Slide Number Placeholder 5"/>
          <p:cNvSpPr>
            <a:spLocks noGrp="1"/>
          </p:cNvSpPr>
          <p:nvPr>
            <p:ph type="sldNum" sz="quarter" idx="16"/>
          </p:nvPr>
        </p:nvSpPr>
        <p:spPr/>
        <p:txBody>
          <a:bodyPr/>
          <a:lstStyle>
            <a:lvl1pPr>
              <a:defRPr/>
            </a:lvl1pPr>
          </a:lstStyle>
          <a:p>
            <a:pPr>
              <a:defRPr/>
            </a:pPr>
            <a:fld id="{B0A7D69E-AAFC-4EF4-A154-B0DE95D75823}" type="slidenum">
              <a:rPr lang="tr-TR" altLang="tr-TR"/>
              <a:pPr>
                <a:defRPr/>
              </a:pPr>
              <a:t>‹#›</a:t>
            </a:fld>
            <a:endParaRPr lang="tr-TR" altLang="tr-TR"/>
          </a:p>
        </p:txBody>
      </p:sp>
    </p:spTree>
    <p:extLst>
      <p:ext uri="{BB962C8B-B14F-4D97-AF65-F5344CB8AC3E}">
        <p14:creationId xmlns:p14="http://schemas.microsoft.com/office/powerpoint/2010/main" val="624568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a:lstStyle>
            <a:lvl1pPr>
              <a:defRPr lang="en-US" sz="2800" b="0" dirty="0"/>
            </a:lvl1pPr>
          </a:lstStyle>
          <a:p>
            <a:pPr lvl="0"/>
            <a:r>
              <a:rPr lang="tr-TR" smtClean="0"/>
              <a:t>Asıl başlık stili için tıklatın</a:t>
            </a:r>
            <a:endParaRPr lang="en-US" dirty="0"/>
          </a:p>
        </p:txBody>
      </p:sp>
      <p:sp>
        <p:nvSpPr>
          <p:cNvPr id="10" name="Text Placeholder 9"/>
          <p:cNvSpPr>
            <a:spLocks noGrp="1"/>
          </p:cNvSpPr>
          <p:nvPr>
            <p:ph type="body" sz="quarter" idx="13"/>
          </p:nvPr>
        </p:nvSpPr>
        <p:spPr>
          <a:xfrm>
            <a:off x="533400" y="3928534"/>
            <a:ext cx="6382361" cy="838200"/>
          </a:xfrm>
        </p:spPr>
        <p:txBody>
          <a:bodyPr rtlCol="0" anchor="b">
            <a:normAutofit/>
          </a:bodyPr>
          <a:lstStyle>
            <a:lvl1pPr>
              <a:buNone/>
              <a:defRPr lang="en-US" sz="2000" b="0" cap="all" dirty="0">
                <a:ln w="3175" cmpd="sng">
                  <a:noFill/>
                </a:ln>
                <a:solidFill>
                  <a:schemeClr val="tx1"/>
                </a:solidFill>
                <a:effectLst/>
              </a:defRPr>
            </a:lvl1pPr>
          </a:lstStyle>
          <a:p>
            <a:pPr lvl="0"/>
            <a:r>
              <a:rPr lang="tr-TR" smtClean="0"/>
              <a:t>Asıl metin stillerini düzenlemek için tıklatın</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5" name="Date Placeholder 3"/>
          <p:cNvSpPr>
            <a:spLocks noGrp="1"/>
          </p:cNvSpPr>
          <p:nvPr>
            <p:ph type="dt" sz="half" idx="14"/>
          </p:nvPr>
        </p:nvSpPr>
        <p:spPr/>
        <p:txBody>
          <a:bodyPr/>
          <a:lstStyle>
            <a:lvl1pPr>
              <a:defRPr/>
            </a:lvl1pPr>
          </a:lstStyle>
          <a:p>
            <a:pPr>
              <a:defRPr/>
            </a:pPr>
            <a:endParaRPr lang="tr-TR">
              <a:solidFill>
                <a:srgbClr val="146194">
                  <a:lumMod val="50000"/>
                </a:srgbClr>
              </a:solidFill>
            </a:endParaRPr>
          </a:p>
        </p:txBody>
      </p:sp>
      <p:sp>
        <p:nvSpPr>
          <p:cNvPr id="6" name="Footer Placeholder 4"/>
          <p:cNvSpPr>
            <a:spLocks noGrp="1"/>
          </p:cNvSpPr>
          <p:nvPr>
            <p:ph type="ftr" sz="quarter" idx="15"/>
          </p:nvPr>
        </p:nvSpPr>
        <p:spPr/>
        <p:txBody>
          <a:bodyPr/>
          <a:lstStyle>
            <a:lvl1pPr>
              <a:defRPr/>
            </a:lvl1pPr>
          </a:lstStyle>
          <a:p>
            <a:pPr>
              <a:defRPr/>
            </a:pPr>
            <a:endParaRPr lang="tr-TR">
              <a:solidFill>
                <a:srgbClr val="146194">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a:defRPr/>
            </a:pPr>
            <a:fld id="{EB7A4715-E4CC-4D4B-B340-06DA46277317}" type="slidenum">
              <a:rPr lang="tr-TR" altLang="tr-TR"/>
              <a:pPr>
                <a:defRPr/>
              </a:pPr>
              <a:t>‹#›</a:t>
            </a:fld>
            <a:endParaRPr lang="tr-TR" altLang="tr-TR"/>
          </a:p>
        </p:txBody>
      </p:sp>
    </p:spTree>
    <p:extLst>
      <p:ext uri="{BB962C8B-B14F-4D97-AF65-F5344CB8AC3E}">
        <p14:creationId xmlns:p14="http://schemas.microsoft.com/office/powerpoint/2010/main" val="4028972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lgn="l">
              <a:defRPr sz="28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endParaRPr lang="tr-TR">
              <a:solidFill>
                <a:srgbClr val="146194">
                  <a:lumMod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tr-TR">
              <a:solidFill>
                <a:srgbClr val="146194">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28A4B62-9E2C-4080-9675-396F38F9841E}" type="slidenum">
              <a:rPr lang="tr-TR" altLang="tr-TR"/>
              <a:pPr>
                <a:defRPr/>
              </a:pPr>
              <a:t>‹#›</a:t>
            </a:fld>
            <a:endParaRPr lang="tr-TR" altLang="tr-TR"/>
          </a:p>
        </p:txBody>
      </p:sp>
    </p:spTree>
    <p:extLst>
      <p:ext uri="{BB962C8B-B14F-4D97-AF65-F5344CB8AC3E}">
        <p14:creationId xmlns:p14="http://schemas.microsoft.com/office/powerpoint/2010/main" val="79515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lstStyle>
            <a:lvl1pPr>
              <a:defRPr sz="28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endParaRPr lang="tr-TR">
              <a:solidFill>
                <a:srgbClr val="146194">
                  <a:lumMod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tr-TR">
              <a:solidFill>
                <a:srgbClr val="146194">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918C357-ED3F-4AC3-8165-99A5F405EDC8}" type="slidenum">
              <a:rPr lang="tr-TR" altLang="tr-TR"/>
              <a:pPr>
                <a:defRPr/>
              </a:pPr>
              <a:t>‹#›</a:t>
            </a:fld>
            <a:endParaRPr lang="tr-TR" altLang="tr-TR"/>
          </a:p>
        </p:txBody>
      </p:sp>
    </p:spTree>
    <p:extLst>
      <p:ext uri="{BB962C8B-B14F-4D97-AF65-F5344CB8AC3E}">
        <p14:creationId xmlns:p14="http://schemas.microsoft.com/office/powerpoint/2010/main" val="51372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533400" y="533400"/>
            <a:ext cx="6554867" cy="376767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endParaRPr lang="tr-TR">
              <a:solidFill>
                <a:srgbClr val="146194">
                  <a:lumMod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tr-TR">
              <a:solidFill>
                <a:srgbClr val="146194">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B70C69F-C5A5-44AC-AE62-EB748344D3EB}" type="slidenum">
              <a:rPr lang="tr-TR" altLang="tr-TR"/>
              <a:pPr>
                <a:defRPr/>
              </a:pPr>
              <a:t>‹#›</a:t>
            </a:fld>
            <a:endParaRPr lang="tr-TR" altLang="tr-TR"/>
          </a:p>
        </p:txBody>
      </p:sp>
    </p:spTree>
    <p:extLst>
      <p:ext uri="{BB962C8B-B14F-4D97-AF65-F5344CB8AC3E}">
        <p14:creationId xmlns:p14="http://schemas.microsoft.com/office/powerpoint/2010/main" val="147394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lstStyle>
            <a:lvl1pPr algn="l">
              <a:defRPr sz="32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a:defRPr/>
            </a:pPr>
            <a:endParaRPr lang="tr-TR">
              <a:solidFill>
                <a:srgbClr val="146194">
                  <a:lumMod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tr-TR">
              <a:solidFill>
                <a:srgbClr val="146194">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668FD180-8415-477C-825B-ADA4B93B7046}" type="slidenum">
              <a:rPr lang="tr-TR" altLang="tr-TR"/>
              <a:pPr>
                <a:defRPr/>
              </a:pPr>
              <a:t>‹#›</a:t>
            </a:fld>
            <a:endParaRPr lang="tr-TR" altLang="tr-TR"/>
          </a:p>
        </p:txBody>
      </p:sp>
    </p:spTree>
    <p:extLst>
      <p:ext uri="{BB962C8B-B14F-4D97-AF65-F5344CB8AC3E}">
        <p14:creationId xmlns:p14="http://schemas.microsoft.com/office/powerpoint/2010/main" val="2872340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tr-TR" smtClean="0"/>
              <a:t>Asıl başlık stili için tıklatın</a:t>
            </a:r>
            <a:endParaRPr lang="en-US" dirty="0"/>
          </a:p>
        </p:txBody>
      </p:sp>
      <p:sp>
        <p:nvSpPr>
          <p:cNvPr id="11" name="Content Placeholder 3"/>
          <p:cNvSpPr>
            <a:spLocks noGrp="1"/>
          </p:cNvSpPr>
          <p:nvPr>
            <p:ph sz="half" idx="13"/>
          </p:nvPr>
        </p:nvSpPr>
        <p:spPr>
          <a:xfrm>
            <a:off x="533400" y="533400"/>
            <a:ext cx="3949967" cy="3767667"/>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2" name="Content Placeholder 5"/>
          <p:cNvSpPr>
            <a:spLocks noGrp="1"/>
          </p:cNvSpPr>
          <p:nvPr>
            <p:ph sz="quarter" idx="4"/>
          </p:nvPr>
        </p:nvSpPr>
        <p:spPr>
          <a:xfrm>
            <a:off x="4662362" y="533400"/>
            <a:ext cx="3948238" cy="375920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4"/>
          </p:nvPr>
        </p:nvSpPr>
        <p:spPr/>
        <p:txBody>
          <a:bodyPr/>
          <a:lstStyle>
            <a:lvl1pPr>
              <a:defRPr/>
            </a:lvl1pPr>
          </a:lstStyle>
          <a:p>
            <a:pPr>
              <a:defRPr/>
            </a:pPr>
            <a:endParaRPr lang="tr-TR">
              <a:solidFill>
                <a:srgbClr val="146194">
                  <a:lumMod val="50000"/>
                </a:srgbClr>
              </a:solidFill>
            </a:endParaRPr>
          </a:p>
        </p:txBody>
      </p:sp>
      <p:sp>
        <p:nvSpPr>
          <p:cNvPr id="6" name="Footer Placeholder 4"/>
          <p:cNvSpPr>
            <a:spLocks noGrp="1"/>
          </p:cNvSpPr>
          <p:nvPr>
            <p:ph type="ftr" sz="quarter" idx="15"/>
          </p:nvPr>
        </p:nvSpPr>
        <p:spPr/>
        <p:txBody>
          <a:bodyPr/>
          <a:lstStyle>
            <a:lvl1pPr>
              <a:defRPr/>
            </a:lvl1pPr>
          </a:lstStyle>
          <a:p>
            <a:pPr>
              <a:defRPr/>
            </a:pPr>
            <a:endParaRPr lang="tr-TR">
              <a:solidFill>
                <a:srgbClr val="146194">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a:defRPr/>
            </a:pPr>
            <a:fld id="{8B3A3C2F-7902-495C-870E-E82E63C4847E}" type="slidenum">
              <a:rPr lang="tr-TR" altLang="tr-TR"/>
              <a:pPr>
                <a:defRPr/>
              </a:pPr>
              <a:t>‹#›</a:t>
            </a:fld>
            <a:endParaRPr lang="tr-TR" altLang="tr-TR"/>
          </a:p>
        </p:txBody>
      </p:sp>
    </p:spTree>
    <p:extLst>
      <p:ext uri="{BB962C8B-B14F-4D97-AF65-F5344CB8AC3E}">
        <p14:creationId xmlns:p14="http://schemas.microsoft.com/office/powerpoint/2010/main" val="2166993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tr-TR" smtClean="0"/>
              <a:t>Asıl başlık stili için tıklatın</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endParaRPr lang="tr-TR">
              <a:solidFill>
                <a:srgbClr val="146194">
                  <a:lumMod val="50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tr-TR">
              <a:solidFill>
                <a:srgbClr val="146194">
                  <a:lumMod val="50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917B1509-5FDC-4021-8EE2-1DF59473888B}" type="slidenum">
              <a:rPr lang="tr-TR" altLang="tr-TR"/>
              <a:pPr>
                <a:defRPr/>
              </a:pPr>
              <a:t>‹#›</a:t>
            </a:fld>
            <a:endParaRPr lang="tr-TR" altLang="tr-TR"/>
          </a:p>
        </p:txBody>
      </p:sp>
    </p:spTree>
    <p:extLst>
      <p:ext uri="{BB962C8B-B14F-4D97-AF65-F5344CB8AC3E}">
        <p14:creationId xmlns:p14="http://schemas.microsoft.com/office/powerpoint/2010/main" val="256522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tr-TR" smtClean="0"/>
              <a:t>Asıl başlık stili için tıklatın</a:t>
            </a:r>
            <a:endParaRPr lang="en-US" dirty="0"/>
          </a:p>
        </p:txBody>
      </p:sp>
      <p:sp>
        <p:nvSpPr>
          <p:cNvPr id="3" name="Date Placeholder 3"/>
          <p:cNvSpPr>
            <a:spLocks noGrp="1"/>
          </p:cNvSpPr>
          <p:nvPr>
            <p:ph type="dt" sz="half" idx="10"/>
          </p:nvPr>
        </p:nvSpPr>
        <p:spPr/>
        <p:txBody>
          <a:bodyPr/>
          <a:lstStyle>
            <a:lvl1pPr>
              <a:defRPr/>
            </a:lvl1pPr>
          </a:lstStyle>
          <a:p>
            <a:pPr>
              <a:defRPr/>
            </a:pPr>
            <a:endParaRPr lang="tr-TR">
              <a:solidFill>
                <a:srgbClr val="146194">
                  <a:lumMod val="50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tr-TR">
              <a:solidFill>
                <a:srgbClr val="146194">
                  <a:lumMod val="50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6594C1DE-A52D-4919-8175-8737EF7E1FC9}" type="slidenum">
              <a:rPr lang="tr-TR" altLang="tr-TR"/>
              <a:pPr>
                <a:defRPr/>
              </a:pPr>
              <a:t>‹#›</a:t>
            </a:fld>
            <a:endParaRPr lang="tr-TR" altLang="tr-TR"/>
          </a:p>
        </p:txBody>
      </p:sp>
    </p:spTree>
    <p:extLst>
      <p:ext uri="{BB962C8B-B14F-4D97-AF65-F5344CB8AC3E}">
        <p14:creationId xmlns:p14="http://schemas.microsoft.com/office/powerpoint/2010/main" val="909619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tr-TR">
              <a:solidFill>
                <a:srgbClr val="146194">
                  <a:lumMod val="50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tr-TR">
              <a:solidFill>
                <a:srgbClr val="146194">
                  <a:lumMod val="50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3CE9C38-2A1B-4703-AB53-BB908D390551}" type="slidenum">
              <a:rPr lang="tr-TR" altLang="tr-TR"/>
              <a:pPr>
                <a:defRPr/>
              </a:pPr>
              <a:t>‹#›</a:t>
            </a:fld>
            <a:endParaRPr lang="tr-TR" altLang="tr-TR"/>
          </a:p>
        </p:txBody>
      </p:sp>
    </p:spTree>
    <p:extLst>
      <p:ext uri="{BB962C8B-B14F-4D97-AF65-F5344CB8AC3E}">
        <p14:creationId xmlns:p14="http://schemas.microsoft.com/office/powerpoint/2010/main" val="201610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533399" y="533400"/>
            <a:ext cx="4438755" cy="548640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3"/>
          <p:cNvSpPr>
            <a:spLocks noGrp="1"/>
          </p:cNvSpPr>
          <p:nvPr>
            <p:ph type="dt" sz="half" idx="10"/>
          </p:nvPr>
        </p:nvSpPr>
        <p:spPr/>
        <p:txBody>
          <a:bodyPr/>
          <a:lstStyle>
            <a:lvl1pPr>
              <a:defRPr/>
            </a:lvl1pPr>
          </a:lstStyle>
          <a:p>
            <a:pPr>
              <a:defRPr/>
            </a:pPr>
            <a:endParaRPr lang="tr-TR">
              <a:solidFill>
                <a:srgbClr val="146194">
                  <a:lumMod val="50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tr-TR">
              <a:solidFill>
                <a:srgbClr val="146194">
                  <a:lumMod val="50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7DAF2B25-4A73-43C6-8490-7E5ABC7ECF92}" type="slidenum">
              <a:rPr lang="tr-TR" altLang="tr-TR"/>
              <a:pPr>
                <a:defRPr/>
              </a:pPr>
              <a:t>‹#›</a:t>
            </a:fld>
            <a:endParaRPr lang="tr-TR" altLang="tr-TR"/>
          </a:p>
        </p:txBody>
      </p:sp>
    </p:spTree>
    <p:extLst>
      <p:ext uri="{BB962C8B-B14F-4D97-AF65-F5344CB8AC3E}">
        <p14:creationId xmlns:p14="http://schemas.microsoft.com/office/powerpoint/2010/main" val="1845256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lstStyle>
            <a:lvl1pPr algn="l">
              <a:defRPr sz="2400" b="0"/>
            </a:lvl1pPr>
          </a:lstStyle>
          <a:p>
            <a:r>
              <a:rPr lang="tr-TR" smtClean="0"/>
              <a:t>Asıl başlık stili için tıklatın</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3"/>
          <p:cNvSpPr>
            <a:spLocks noGrp="1"/>
          </p:cNvSpPr>
          <p:nvPr>
            <p:ph type="dt" sz="half" idx="14"/>
          </p:nvPr>
        </p:nvSpPr>
        <p:spPr/>
        <p:txBody>
          <a:bodyPr/>
          <a:lstStyle>
            <a:lvl1pPr>
              <a:defRPr/>
            </a:lvl1pPr>
          </a:lstStyle>
          <a:p>
            <a:pPr>
              <a:defRPr/>
            </a:pPr>
            <a:endParaRPr lang="tr-TR">
              <a:solidFill>
                <a:srgbClr val="146194">
                  <a:lumMod val="50000"/>
                </a:srgbClr>
              </a:solidFill>
            </a:endParaRPr>
          </a:p>
        </p:txBody>
      </p:sp>
      <p:sp>
        <p:nvSpPr>
          <p:cNvPr id="6" name="Footer Placeholder 4"/>
          <p:cNvSpPr>
            <a:spLocks noGrp="1"/>
          </p:cNvSpPr>
          <p:nvPr>
            <p:ph type="ftr" sz="quarter" idx="15"/>
          </p:nvPr>
        </p:nvSpPr>
        <p:spPr/>
        <p:txBody>
          <a:bodyPr/>
          <a:lstStyle>
            <a:lvl1pPr>
              <a:defRPr/>
            </a:lvl1pPr>
          </a:lstStyle>
          <a:p>
            <a:pPr>
              <a:defRPr/>
            </a:pPr>
            <a:endParaRPr lang="tr-TR">
              <a:solidFill>
                <a:srgbClr val="146194">
                  <a:lumMod val="50000"/>
                </a:srgbClr>
              </a:solidFill>
            </a:endParaRPr>
          </a:p>
        </p:txBody>
      </p:sp>
      <p:sp>
        <p:nvSpPr>
          <p:cNvPr id="7" name="Slide Number Placeholder 5"/>
          <p:cNvSpPr>
            <a:spLocks noGrp="1"/>
          </p:cNvSpPr>
          <p:nvPr>
            <p:ph type="sldNum" sz="quarter" idx="16"/>
          </p:nvPr>
        </p:nvSpPr>
        <p:spPr/>
        <p:txBody>
          <a:bodyPr/>
          <a:lstStyle>
            <a:lvl1pPr>
              <a:defRPr/>
            </a:lvl1pPr>
          </a:lstStyle>
          <a:p>
            <a:pPr>
              <a:defRPr/>
            </a:pPr>
            <a:fld id="{0AEA8CB2-1F3F-48B2-8F4B-309777E1B873}" type="slidenum">
              <a:rPr lang="tr-TR" altLang="tr-TR"/>
              <a:pPr>
                <a:defRPr/>
              </a:pPr>
              <a:t>‹#›</a:t>
            </a:fld>
            <a:endParaRPr lang="tr-TR" altLang="tr-TR"/>
          </a:p>
        </p:txBody>
      </p:sp>
    </p:spTree>
    <p:extLst>
      <p:ext uri="{BB962C8B-B14F-4D97-AF65-F5344CB8AC3E}">
        <p14:creationId xmlns:p14="http://schemas.microsoft.com/office/powerpoint/2010/main" val="231831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4D4EF"/>
            </a:gs>
            <a:gs pos="10001">
              <a:srgbClr val="64D4EF"/>
            </a:gs>
            <a:gs pos="100000">
              <a:srgbClr val="06588E"/>
            </a:gs>
          </a:gsLst>
          <a:lin ang="6120000" scaled="1"/>
        </a:gra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6670675" y="3894138"/>
            <a:ext cx="2470150" cy="2659062"/>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788" cy="1524000"/>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1028" name="Text Placeholder 2"/>
          <p:cNvSpPr>
            <a:spLocks noGrp="1"/>
          </p:cNvSpPr>
          <p:nvPr>
            <p:ph type="body" idx="1"/>
          </p:nvPr>
        </p:nvSpPr>
        <p:spPr bwMode="auto">
          <a:xfrm>
            <a:off x="533400" y="533400"/>
            <a:ext cx="6554788"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lgn="r" eaLnBrk="1" hangingPunct="1">
              <a:defRPr sz="1000" b="0" i="0">
                <a:solidFill>
                  <a:schemeClr val="bg2">
                    <a:lumMod val="50000"/>
                  </a:schemeClr>
                </a:solidFill>
                <a:effectLst/>
                <a:latin typeface="+mn-lt"/>
                <a:cs typeface="Arial" panose="020B0604020202020204" pitchFamily="34" charset="0"/>
              </a:defRPr>
            </a:lvl1pPr>
          </a:lstStyle>
          <a:p>
            <a:pPr defTabSz="914400" fontAlgn="base">
              <a:spcBef>
                <a:spcPct val="0"/>
              </a:spcBef>
              <a:spcAft>
                <a:spcPct val="0"/>
              </a:spcAft>
              <a:defRPr/>
            </a:pPr>
            <a:endParaRPr lang="tr-TR">
              <a:solidFill>
                <a:srgbClr val="146194">
                  <a:lumMod val="50000"/>
                </a:srgbClr>
              </a:solidFill>
            </a:endParaRPr>
          </a:p>
        </p:txBody>
      </p:sp>
      <p:sp>
        <p:nvSpPr>
          <p:cNvPr id="5"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lgn="l" eaLnBrk="1" hangingPunct="1">
              <a:defRPr sz="1000" b="0" i="0">
                <a:solidFill>
                  <a:schemeClr val="bg2">
                    <a:lumMod val="50000"/>
                  </a:schemeClr>
                </a:solidFill>
                <a:effectLst/>
                <a:latin typeface="+mn-lt"/>
                <a:cs typeface="Arial" panose="020B0604020202020204" pitchFamily="34" charset="0"/>
              </a:defRPr>
            </a:lvl1pPr>
          </a:lstStyle>
          <a:p>
            <a:pPr defTabSz="914400" fontAlgn="base">
              <a:spcBef>
                <a:spcPct val="0"/>
              </a:spcBef>
              <a:spcAft>
                <a:spcPct val="0"/>
              </a:spcAft>
              <a:defRPr/>
            </a:pPr>
            <a:endParaRPr lang="tr-TR">
              <a:solidFill>
                <a:srgbClr val="146194">
                  <a:lumMod val="50000"/>
                </a:srgbClr>
              </a:solidFill>
            </a:endParaRPr>
          </a:p>
        </p:txBody>
      </p:sp>
      <p:sp>
        <p:nvSpPr>
          <p:cNvPr id="6" name="Slide Number Placeholder 5"/>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2800">
                <a:solidFill>
                  <a:srgbClr val="0A304A"/>
                </a:solidFill>
                <a:latin typeface="Century Gothic" panose="020B0502020202020204" pitchFamily="34" charset="0"/>
              </a:defRPr>
            </a:lvl1pPr>
          </a:lstStyle>
          <a:p>
            <a:pPr defTabSz="914400" fontAlgn="base">
              <a:spcBef>
                <a:spcPct val="0"/>
              </a:spcBef>
              <a:spcAft>
                <a:spcPct val="0"/>
              </a:spcAft>
              <a:defRPr/>
            </a:pPr>
            <a:fld id="{D1161EFA-2FA4-40DE-9027-A30167650D23}" type="slidenum">
              <a:rPr lang="tr-TR" altLang="tr-TR">
                <a:cs typeface="Arial" panose="020B0604020202020204" pitchFamily="34" charset="0"/>
              </a:rPr>
              <a:pPr defTabSz="914400" fontAlgn="base">
                <a:spcBef>
                  <a:spcPct val="0"/>
                </a:spcBef>
                <a:spcAft>
                  <a:spcPct val="0"/>
                </a:spcAft>
                <a:defRPr/>
              </a:pPr>
              <a:t>‹#›</a:t>
            </a:fld>
            <a:endParaRPr lang="tr-TR" altLang="tr-TR">
              <a:cs typeface="Arial" panose="020B0604020202020204" pitchFamily="34" charset="0"/>
            </a:endParaRPr>
          </a:p>
        </p:txBody>
      </p:sp>
    </p:spTree>
    <p:extLst>
      <p:ext uri="{BB962C8B-B14F-4D97-AF65-F5344CB8AC3E}">
        <p14:creationId xmlns:p14="http://schemas.microsoft.com/office/powerpoint/2010/main" val="259378169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itchFamily="34" charset="0"/>
        </a:defRPr>
      </a:lvl2pPr>
      <a:lvl3pPr algn="l" defTabSz="457200" rtl="0" eaLnBrk="0" fontAlgn="base" hangingPunct="0">
        <a:spcBef>
          <a:spcPct val="0"/>
        </a:spcBef>
        <a:spcAft>
          <a:spcPct val="0"/>
        </a:spcAft>
        <a:defRPr sz="3200">
          <a:solidFill>
            <a:schemeClr val="tx1"/>
          </a:solidFill>
          <a:latin typeface="Century Gothic" pitchFamily="34" charset="0"/>
        </a:defRPr>
      </a:lvl3pPr>
      <a:lvl4pPr algn="l" defTabSz="457200" rtl="0" eaLnBrk="0" fontAlgn="base" hangingPunct="0">
        <a:spcBef>
          <a:spcPct val="0"/>
        </a:spcBef>
        <a:spcAft>
          <a:spcPct val="0"/>
        </a:spcAft>
        <a:defRPr sz="3200">
          <a:solidFill>
            <a:schemeClr val="tx1"/>
          </a:solidFill>
          <a:latin typeface="Century Gothic" pitchFamily="34" charset="0"/>
        </a:defRPr>
      </a:lvl4pPr>
      <a:lvl5pPr algn="l" defTabSz="457200" rtl="0" eaLnBrk="0" fontAlgn="base" hangingPunct="0">
        <a:spcBef>
          <a:spcPct val="0"/>
        </a:spcBef>
        <a:spcAft>
          <a:spcPct val="0"/>
        </a:spcAft>
        <a:defRPr sz="3200">
          <a:solidFill>
            <a:schemeClr val="tx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295400" y="2564904"/>
            <a:ext cx="6154738" cy="1224136"/>
          </a:xfrm>
        </p:spPr>
        <p:txBody>
          <a:bodyPr>
            <a:normAutofit/>
          </a:bodyPr>
          <a:lstStyle/>
          <a:p>
            <a:pPr algn="ctr" eaLnBrk="1" fontAlgn="auto" hangingPunct="1">
              <a:spcAft>
                <a:spcPts val="0"/>
              </a:spcAft>
              <a:defRPr/>
            </a:pPr>
            <a:r>
              <a:rPr lang="tr-TR" sz="7200" dirty="0" smtClean="0"/>
              <a:t>KABE</a:t>
            </a:r>
            <a:endParaRPr lang="tr-TR" sz="7200" dirty="0"/>
          </a:p>
        </p:txBody>
      </p:sp>
    </p:spTree>
    <p:extLst>
      <p:ext uri="{BB962C8B-B14F-4D97-AF65-F5344CB8AC3E}">
        <p14:creationId xmlns:p14="http://schemas.microsoft.com/office/powerpoint/2010/main" val="2410530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SBH\Desktop\Antalya sempozyumu\Kabe Resimleri\DSCF47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2713"/>
            <a:ext cx="89916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Metin kutusu 1"/>
          <p:cNvSpPr txBox="1">
            <a:spLocks noChangeArrowheads="1"/>
          </p:cNvSpPr>
          <p:nvPr/>
        </p:nvSpPr>
        <p:spPr bwMode="auto">
          <a:xfrm>
            <a:off x="539750" y="5613400"/>
            <a:ext cx="8064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r>
              <a:rPr lang="tr-TR" altLang="tr-TR" smtClean="0">
                <a:solidFill>
                  <a:prstClr val="white"/>
                </a:solidFill>
              </a:rPr>
              <a:t>Kusay ibn Kilâb Devrinde Mekke-i Muazzama Şehrinin Husûle Gelen Hey’etidir (1) Dâru’n-Nedve Ebniyesidir(Mir’ât-ı Mekke, C. I)</a:t>
            </a:r>
          </a:p>
        </p:txBody>
      </p:sp>
    </p:spTree>
    <p:extLst>
      <p:ext uri="{BB962C8B-B14F-4D97-AF65-F5344CB8AC3E}">
        <p14:creationId xmlns:p14="http://schemas.microsoft.com/office/powerpoint/2010/main" val="41723498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2400" y="152400"/>
            <a:ext cx="8839200" cy="6553200"/>
          </a:xfrm>
        </p:spPr>
        <p:txBody>
          <a:bodyPr>
            <a:normAutofit fontScale="90000"/>
          </a:bodyPr>
          <a:lstStyle/>
          <a:p>
            <a:pPr eaLnBrk="1" fontAlgn="auto" hangingPunct="1">
              <a:spcAft>
                <a:spcPts val="0"/>
              </a:spcAft>
              <a:defRPr/>
            </a:pPr>
            <a:r>
              <a:rPr lang="tr-TR" sz="2400" dirty="0" smtClean="0"/>
              <a:t>	İşte </a:t>
            </a:r>
            <a:r>
              <a:rPr lang="tr-TR" sz="2400" dirty="0"/>
              <a:t>Kâbe’nin </a:t>
            </a:r>
            <a:r>
              <a:rPr lang="tr-TR" sz="2400" dirty="0" err="1" smtClean="0"/>
              <a:t>etrafInI</a:t>
            </a:r>
            <a:r>
              <a:rPr lang="tr-TR" sz="2400" dirty="0" smtClean="0"/>
              <a:t> </a:t>
            </a:r>
            <a:r>
              <a:rPr lang="tr-TR" sz="2400" dirty="0" err="1" smtClean="0"/>
              <a:t>çevİren</a:t>
            </a:r>
            <a:r>
              <a:rPr lang="tr-TR" sz="2400" dirty="0" smtClean="0"/>
              <a:t> </a:t>
            </a:r>
            <a:r>
              <a:rPr lang="tr-TR" sz="2400" dirty="0"/>
              <a:t>ve “</a:t>
            </a:r>
            <a:r>
              <a:rPr lang="tr-TR" sz="2400" dirty="0" err="1" smtClean="0">
                <a:solidFill>
                  <a:srgbClr val="FFFF00"/>
                </a:solidFill>
              </a:rPr>
              <a:t>Mescİdü’l</a:t>
            </a:r>
            <a:r>
              <a:rPr lang="tr-TR" sz="2400" dirty="0" smtClean="0">
                <a:solidFill>
                  <a:srgbClr val="FFFF00"/>
                </a:solidFill>
              </a:rPr>
              <a:t>-Haram</a:t>
            </a:r>
            <a:r>
              <a:rPr lang="tr-TR" sz="2400" dirty="0">
                <a:solidFill>
                  <a:srgbClr val="FFFF00"/>
                </a:solidFill>
              </a:rPr>
              <a:t>” </a:t>
            </a:r>
            <a:r>
              <a:rPr lang="tr-TR" sz="2400" dirty="0" err="1" smtClean="0">
                <a:solidFill>
                  <a:srgbClr val="FFFF00"/>
                </a:solidFill>
              </a:rPr>
              <a:t>dİye</a:t>
            </a:r>
            <a:r>
              <a:rPr lang="tr-TR" sz="2400" dirty="0" smtClean="0">
                <a:solidFill>
                  <a:srgbClr val="FFFF00"/>
                </a:solidFill>
              </a:rPr>
              <a:t> </a:t>
            </a:r>
            <a:r>
              <a:rPr lang="tr-TR" sz="2400" dirty="0" err="1" smtClean="0">
                <a:solidFill>
                  <a:srgbClr val="FFFF00"/>
                </a:solidFill>
              </a:rPr>
              <a:t>anIlan</a:t>
            </a:r>
            <a:r>
              <a:rPr lang="tr-TR" sz="2400" dirty="0" smtClean="0">
                <a:solidFill>
                  <a:srgbClr val="FFFF00"/>
                </a:solidFill>
              </a:rPr>
              <a:t> </a:t>
            </a:r>
            <a:r>
              <a:rPr lang="tr-TR" sz="2400" dirty="0">
                <a:solidFill>
                  <a:srgbClr val="FFFF00"/>
                </a:solidFill>
              </a:rPr>
              <a:t>bu bölge, Hz. Muhammed (</a:t>
            </a:r>
            <a:r>
              <a:rPr lang="tr-TR" sz="2400" dirty="0" err="1">
                <a:solidFill>
                  <a:srgbClr val="FFFF00"/>
                </a:solidFill>
              </a:rPr>
              <a:t>s.a.v</a:t>
            </a:r>
            <a:r>
              <a:rPr lang="tr-TR" sz="2400" dirty="0">
                <a:solidFill>
                  <a:srgbClr val="FFFF00"/>
                </a:solidFill>
              </a:rPr>
              <a:t>) ve Hz. Ebu </a:t>
            </a:r>
            <a:r>
              <a:rPr lang="tr-TR" sz="2400" dirty="0" err="1" smtClean="0">
                <a:solidFill>
                  <a:srgbClr val="FFFF00"/>
                </a:solidFill>
              </a:rPr>
              <a:t>Bekİr</a:t>
            </a:r>
            <a:r>
              <a:rPr lang="tr-TR" sz="2400" dirty="0" smtClean="0">
                <a:solidFill>
                  <a:srgbClr val="FFFF00"/>
                </a:solidFill>
              </a:rPr>
              <a:t> </a:t>
            </a:r>
            <a:r>
              <a:rPr lang="tr-TR" sz="2400" dirty="0" err="1" smtClean="0">
                <a:solidFill>
                  <a:srgbClr val="FFFF00"/>
                </a:solidFill>
              </a:rPr>
              <a:t>zamanInda</a:t>
            </a:r>
            <a:r>
              <a:rPr lang="tr-TR" sz="2400" dirty="0" smtClean="0">
                <a:solidFill>
                  <a:srgbClr val="FFFF00"/>
                </a:solidFill>
              </a:rPr>
              <a:t> </a:t>
            </a:r>
            <a:r>
              <a:rPr lang="tr-TR" sz="2400" dirty="0" err="1" smtClean="0">
                <a:solidFill>
                  <a:srgbClr val="FFFF00"/>
                </a:solidFill>
              </a:rPr>
              <a:t>dIş</a:t>
            </a:r>
            <a:r>
              <a:rPr lang="tr-TR" sz="2400" dirty="0" smtClean="0">
                <a:solidFill>
                  <a:srgbClr val="FFFF00"/>
                </a:solidFill>
              </a:rPr>
              <a:t> </a:t>
            </a:r>
            <a:r>
              <a:rPr lang="tr-TR" sz="2400" dirty="0" err="1" smtClean="0">
                <a:solidFill>
                  <a:srgbClr val="FFFF00"/>
                </a:solidFill>
              </a:rPr>
              <a:t>tarafI</a:t>
            </a:r>
            <a:r>
              <a:rPr lang="tr-TR" sz="2400" dirty="0" smtClean="0">
                <a:solidFill>
                  <a:srgbClr val="FFFF00"/>
                </a:solidFill>
              </a:rPr>
              <a:t> </a:t>
            </a:r>
            <a:r>
              <a:rPr lang="tr-TR" sz="2400" dirty="0">
                <a:solidFill>
                  <a:srgbClr val="FFFF00"/>
                </a:solidFill>
              </a:rPr>
              <a:t>evlerle </a:t>
            </a:r>
            <a:r>
              <a:rPr lang="tr-TR" sz="2400" dirty="0" err="1" smtClean="0">
                <a:solidFill>
                  <a:srgbClr val="FFFF00"/>
                </a:solidFill>
              </a:rPr>
              <a:t>çevrİlİ</a:t>
            </a:r>
            <a:r>
              <a:rPr lang="tr-TR" sz="2400" dirty="0" smtClean="0">
                <a:solidFill>
                  <a:srgbClr val="FFFF00"/>
                </a:solidFill>
              </a:rPr>
              <a:t> </a:t>
            </a:r>
            <a:r>
              <a:rPr lang="tr-TR" sz="2400" dirty="0">
                <a:solidFill>
                  <a:srgbClr val="FFFF00"/>
                </a:solidFill>
              </a:rPr>
              <a:t>boş </a:t>
            </a:r>
            <a:r>
              <a:rPr lang="tr-TR" sz="2400" dirty="0" err="1" smtClean="0">
                <a:solidFill>
                  <a:srgbClr val="FFFF00"/>
                </a:solidFill>
              </a:rPr>
              <a:t>bİr</a:t>
            </a:r>
            <a:r>
              <a:rPr lang="tr-TR" sz="2400" dirty="0" smtClean="0">
                <a:solidFill>
                  <a:srgbClr val="FFFF00"/>
                </a:solidFill>
              </a:rPr>
              <a:t> </a:t>
            </a:r>
            <a:r>
              <a:rPr lang="tr-TR" sz="2400" dirty="0">
                <a:solidFill>
                  <a:srgbClr val="FFFF00"/>
                </a:solidFill>
              </a:rPr>
              <a:t>sahadan </a:t>
            </a:r>
            <a:r>
              <a:rPr lang="tr-TR" sz="2400" dirty="0" err="1" smtClean="0">
                <a:solidFill>
                  <a:srgbClr val="FFFF00"/>
                </a:solidFill>
              </a:rPr>
              <a:t>İbarettİ</a:t>
            </a:r>
            <a:r>
              <a:rPr lang="tr-TR" sz="2400" dirty="0" smtClean="0">
                <a:solidFill>
                  <a:srgbClr val="FFFF00"/>
                </a:solidFill>
              </a:rPr>
              <a:t>.</a:t>
            </a:r>
            <a:r>
              <a:rPr lang="tr-TR" sz="2400" dirty="0" smtClean="0"/>
              <a:t> </a:t>
            </a:r>
            <a:r>
              <a:rPr lang="tr-TR" sz="2400" dirty="0"/>
              <a:t>Hz. Ömer 638’de bu </a:t>
            </a:r>
            <a:r>
              <a:rPr lang="tr-TR" sz="2400" dirty="0" err="1" smtClean="0"/>
              <a:t>sahayI</a:t>
            </a:r>
            <a:r>
              <a:rPr lang="tr-TR" sz="2400" dirty="0" smtClean="0"/>
              <a:t> </a:t>
            </a:r>
            <a:r>
              <a:rPr lang="tr-TR" sz="2400" dirty="0" err="1" smtClean="0"/>
              <a:t>sInIrlayan</a:t>
            </a:r>
            <a:r>
              <a:rPr lang="tr-TR" sz="2400" dirty="0" smtClean="0"/>
              <a:t> </a:t>
            </a:r>
            <a:r>
              <a:rPr lang="tr-TR" sz="2400" dirty="0"/>
              <a:t>evlerden bir </a:t>
            </a:r>
            <a:r>
              <a:rPr lang="tr-TR" sz="2400" dirty="0" err="1" smtClean="0"/>
              <a:t>kIsmInI</a:t>
            </a:r>
            <a:r>
              <a:rPr lang="tr-TR" sz="2400" dirty="0" smtClean="0"/>
              <a:t> </a:t>
            </a:r>
            <a:r>
              <a:rPr lang="tr-TR" sz="2400" dirty="0" err="1" smtClean="0"/>
              <a:t>yIktIrarak</a:t>
            </a:r>
            <a:r>
              <a:rPr lang="tr-TR" sz="2400" dirty="0"/>
              <a:t>, </a:t>
            </a:r>
            <a:r>
              <a:rPr lang="tr-TR" sz="2400" dirty="0" err="1" smtClean="0"/>
              <a:t>mescİdİ</a:t>
            </a:r>
            <a:r>
              <a:rPr lang="tr-TR" sz="2400" dirty="0" smtClean="0"/>
              <a:t> </a:t>
            </a:r>
            <a:r>
              <a:rPr lang="tr-TR" sz="2400" dirty="0" err="1" smtClean="0"/>
              <a:t>genİşletmİş</a:t>
            </a:r>
            <a:r>
              <a:rPr lang="tr-TR" sz="2400" dirty="0"/>
              <a:t>, </a:t>
            </a:r>
            <a:r>
              <a:rPr lang="tr-TR" sz="2400" dirty="0" err="1" smtClean="0"/>
              <a:t>etrafInI</a:t>
            </a:r>
            <a:r>
              <a:rPr lang="tr-TR" sz="2400" dirty="0" smtClean="0"/>
              <a:t> </a:t>
            </a:r>
            <a:r>
              <a:rPr lang="tr-TR" sz="2400" dirty="0"/>
              <a:t>da </a:t>
            </a:r>
            <a:r>
              <a:rPr lang="tr-TR" sz="2400" dirty="0" err="1" smtClean="0"/>
              <a:t>bİr</a:t>
            </a:r>
            <a:r>
              <a:rPr lang="tr-TR" sz="2400" dirty="0" smtClean="0"/>
              <a:t> </a:t>
            </a:r>
            <a:r>
              <a:rPr lang="tr-TR" sz="2400" dirty="0"/>
              <a:t>adam boyundan daha alçak </a:t>
            </a:r>
            <a:r>
              <a:rPr lang="tr-TR" sz="2400" dirty="0" err="1" smtClean="0"/>
              <a:t>bİr</a:t>
            </a:r>
            <a:r>
              <a:rPr lang="tr-TR" sz="2400" dirty="0" smtClean="0"/>
              <a:t> </a:t>
            </a:r>
            <a:r>
              <a:rPr lang="tr-TR" sz="2400" dirty="0"/>
              <a:t>duvarla </a:t>
            </a:r>
            <a:r>
              <a:rPr lang="tr-TR" sz="2400" dirty="0" err="1" smtClean="0"/>
              <a:t>çevİrmİştİr</a:t>
            </a:r>
            <a:r>
              <a:rPr lang="tr-TR" sz="2400" dirty="0"/>
              <a:t>. Hz. Osman </a:t>
            </a:r>
            <a:r>
              <a:rPr lang="tr-TR" sz="2400" dirty="0" err="1" smtClean="0"/>
              <a:t>zamanInda</a:t>
            </a:r>
            <a:r>
              <a:rPr lang="tr-TR" sz="2400" dirty="0" smtClean="0"/>
              <a:t> </a:t>
            </a:r>
            <a:r>
              <a:rPr lang="tr-TR" sz="2400" dirty="0"/>
              <a:t>647’de, </a:t>
            </a:r>
            <a:r>
              <a:rPr lang="tr-TR" sz="2400" dirty="0" err="1" smtClean="0"/>
              <a:t>Mescİdü’l-Haram’I</a:t>
            </a:r>
            <a:r>
              <a:rPr lang="tr-TR" sz="2400" dirty="0" smtClean="0"/>
              <a:t> </a:t>
            </a:r>
            <a:r>
              <a:rPr lang="tr-TR" sz="2400" dirty="0"/>
              <a:t>kuşatan duvarlar </a:t>
            </a:r>
            <a:r>
              <a:rPr lang="tr-TR" sz="2400" dirty="0" err="1" smtClean="0"/>
              <a:t>yükseltİlmİş</a:t>
            </a:r>
            <a:r>
              <a:rPr lang="tr-TR" sz="2400" dirty="0"/>
              <a:t>, hatta </a:t>
            </a:r>
            <a:r>
              <a:rPr lang="tr-TR" sz="2400" dirty="0" err="1" smtClean="0"/>
              <a:t>rİvayetlere</a:t>
            </a:r>
            <a:r>
              <a:rPr lang="tr-TR" sz="2400" dirty="0" smtClean="0"/>
              <a:t> </a:t>
            </a:r>
            <a:r>
              <a:rPr lang="tr-TR" sz="2400" dirty="0"/>
              <a:t>göre avluyu çepeçevre kuşatan ahşap, tek </a:t>
            </a:r>
            <a:r>
              <a:rPr lang="tr-TR" sz="2400" dirty="0" err="1" smtClean="0"/>
              <a:t>sIradan</a:t>
            </a:r>
            <a:r>
              <a:rPr lang="tr-TR" sz="2400" dirty="0" smtClean="0"/>
              <a:t> </a:t>
            </a:r>
            <a:r>
              <a:rPr lang="tr-TR" sz="2400" dirty="0"/>
              <a:t>oluşan </a:t>
            </a:r>
            <a:r>
              <a:rPr lang="tr-TR" sz="2400" dirty="0" err="1" smtClean="0"/>
              <a:t>bİr</a:t>
            </a:r>
            <a:r>
              <a:rPr lang="tr-TR" sz="2400" dirty="0" smtClean="0"/>
              <a:t> </a:t>
            </a:r>
            <a:r>
              <a:rPr lang="tr-TR" sz="2400" dirty="0"/>
              <a:t>revak da </a:t>
            </a:r>
            <a:r>
              <a:rPr lang="tr-TR" sz="2400" dirty="0" err="1" smtClean="0"/>
              <a:t>yapIlmIştIr</a:t>
            </a:r>
            <a:r>
              <a:rPr lang="tr-TR" sz="2400" dirty="0"/>
              <a:t>. Gerek Kabe gerekse </a:t>
            </a:r>
            <a:r>
              <a:rPr lang="tr-TR" sz="2400" dirty="0" err="1" smtClean="0"/>
              <a:t>Mescİdü’l</a:t>
            </a:r>
            <a:r>
              <a:rPr lang="tr-TR" sz="2400" dirty="0" smtClean="0"/>
              <a:t>-Haram </a:t>
            </a:r>
            <a:r>
              <a:rPr lang="tr-TR" sz="2400" dirty="0" err="1" smtClean="0"/>
              <a:t>Emevİler</a:t>
            </a:r>
            <a:r>
              <a:rPr lang="tr-TR" sz="2400" dirty="0" smtClean="0"/>
              <a:t> </a:t>
            </a:r>
            <a:r>
              <a:rPr lang="tr-TR" sz="2400" dirty="0" err="1" smtClean="0"/>
              <a:t>zamanInda</a:t>
            </a:r>
            <a:r>
              <a:rPr lang="tr-TR" sz="2400" dirty="0" smtClean="0"/>
              <a:t> </a:t>
            </a:r>
            <a:r>
              <a:rPr lang="tr-TR" sz="2400" dirty="0"/>
              <a:t>da </a:t>
            </a:r>
            <a:r>
              <a:rPr lang="tr-TR" sz="2400" dirty="0" err="1" smtClean="0"/>
              <a:t>önemlİ</a:t>
            </a:r>
            <a:r>
              <a:rPr lang="tr-TR" sz="2400" dirty="0" smtClean="0"/>
              <a:t> </a:t>
            </a:r>
            <a:r>
              <a:rPr lang="tr-TR" sz="2400" dirty="0" err="1" smtClean="0"/>
              <a:t>tamİr</a:t>
            </a:r>
            <a:r>
              <a:rPr lang="tr-TR" sz="2400" dirty="0" smtClean="0"/>
              <a:t> </a:t>
            </a:r>
            <a:r>
              <a:rPr lang="tr-TR" sz="2400" dirty="0"/>
              <a:t>ve </a:t>
            </a:r>
            <a:r>
              <a:rPr lang="tr-TR" sz="2400" dirty="0" err="1" smtClean="0"/>
              <a:t>tadİlatlara</a:t>
            </a:r>
            <a:r>
              <a:rPr lang="tr-TR" sz="2400" dirty="0" smtClean="0"/>
              <a:t> </a:t>
            </a:r>
            <a:r>
              <a:rPr lang="tr-TR" sz="2400" dirty="0"/>
              <a:t>maruz </a:t>
            </a:r>
            <a:r>
              <a:rPr lang="tr-TR" sz="2400" dirty="0" err="1" smtClean="0"/>
              <a:t>kalmIştIr</a:t>
            </a:r>
            <a:r>
              <a:rPr lang="tr-TR" sz="2400" dirty="0"/>
              <a:t>. İlk mermer </a:t>
            </a:r>
            <a:r>
              <a:rPr lang="tr-TR" sz="2400" dirty="0" err="1"/>
              <a:t>sutünlar</a:t>
            </a:r>
            <a:r>
              <a:rPr lang="tr-TR" sz="2400" dirty="0"/>
              <a:t> bu dönemde </a:t>
            </a:r>
            <a:r>
              <a:rPr lang="tr-TR" sz="2400" dirty="0" err="1" smtClean="0"/>
              <a:t>yapIlmIş</a:t>
            </a:r>
            <a:r>
              <a:rPr lang="tr-TR" sz="2400" dirty="0" smtClean="0"/>
              <a:t> </a:t>
            </a:r>
            <a:r>
              <a:rPr lang="tr-TR" sz="2400" dirty="0"/>
              <a:t>ve </a:t>
            </a:r>
            <a:r>
              <a:rPr lang="tr-TR" sz="2400" dirty="0" err="1" smtClean="0"/>
              <a:t>revaklarIn</a:t>
            </a:r>
            <a:r>
              <a:rPr lang="tr-TR" sz="2400" dirty="0" smtClean="0"/>
              <a:t> </a:t>
            </a:r>
            <a:r>
              <a:rPr lang="tr-TR" sz="2400" dirty="0" err="1" smtClean="0"/>
              <a:t>üzerİ</a:t>
            </a:r>
            <a:r>
              <a:rPr lang="tr-TR" sz="2400" dirty="0" smtClean="0"/>
              <a:t> </a:t>
            </a:r>
            <a:r>
              <a:rPr lang="tr-TR" sz="2400" dirty="0" err="1" smtClean="0"/>
              <a:t>tezyİnatlI</a:t>
            </a:r>
            <a:r>
              <a:rPr lang="tr-TR" sz="2400" dirty="0" smtClean="0"/>
              <a:t> </a:t>
            </a:r>
            <a:r>
              <a:rPr lang="tr-TR" sz="2400" dirty="0" err="1" smtClean="0"/>
              <a:t>bİr</a:t>
            </a:r>
            <a:r>
              <a:rPr lang="tr-TR" sz="2400" dirty="0" smtClean="0"/>
              <a:t> </a:t>
            </a:r>
            <a:r>
              <a:rPr lang="tr-TR" sz="2400" dirty="0"/>
              <a:t>tavanla örtülmüştür. </a:t>
            </a:r>
            <a:r>
              <a:rPr lang="tr-TR" sz="2400" dirty="0" err="1" smtClean="0"/>
              <a:t>Emevİler’den</a:t>
            </a:r>
            <a:r>
              <a:rPr lang="tr-TR" sz="2400" dirty="0" smtClean="0"/>
              <a:t> </a:t>
            </a:r>
            <a:r>
              <a:rPr lang="tr-TR" sz="2400" dirty="0"/>
              <a:t>sonra </a:t>
            </a:r>
            <a:r>
              <a:rPr lang="tr-TR" sz="2400" dirty="0" err="1" smtClean="0"/>
              <a:t>Abbasİler</a:t>
            </a:r>
            <a:r>
              <a:rPr lang="tr-TR" sz="2400" dirty="0" smtClean="0"/>
              <a:t> </a:t>
            </a:r>
            <a:r>
              <a:rPr lang="tr-TR" sz="2400" dirty="0" err="1" smtClean="0"/>
              <a:t>dönemİnde</a:t>
            </a:r>
            <a:r>
              <a:rPr lang="tr-TR" sz="2400" dirty="0" smtClean="0"/>
              <a:t> </a:t>
            </a:r>
            <a:r>
              <a:rPr lang="tr-TR" sz="2400" dirty="0"/>
              <a:t>de </a:t>
            </a:r>
            <a:r>
              <a:rPr lang="tr-TR" sz="2400" dirty="0" err="1" smtClean="0"/>
              <a:t>Mescİdü’l</a:t>
            </a:r>
            <a:r>
              <a:rPr lang="tr-TR" sz="2400" dirty="0" smtClean="0"/>
              <a:t>-Haram </a:t>
            </a:r>
            <a:r>
              <a:rPr lang="tr-TR" sz="2400" dirty="0"/>
              <a:t>pek çok kere </a:t>
            </a:r>
            <a:r>
              <a:rPr lang="tr-TR" sz="2400" dirty="0" err="1" smtClean="0"/>
              <a:t>yenİlenmİş</a:t>
            </a:r>
            <a:r>
              <a:rPr lang="tr-TR" sz="2400" dirty="0"/>
              <a:t>, </a:t>
            </a:r>
            <a:r>
              <a:rPr lang="tr-TR" sz="2400" dirty="0" err="1" smtClean="0"/>
              <a:t>onarIm</a:t>
            </a:r>
            <a:r>
              <a:rPr lang="tr-TR" sz="2400" dirty="0" smtClean="0"/>
              <a:t> </a:t>
            </a:r>
            <a:r>
              <a:rPr lang="tr-TR" sz="2400" dirty="0"/>
              <a:t>görmüş ve </a:t>
            </a:r>
            <a:r>
              <a:rPr lang="tr-TR" sz="2400" dirty="0" err="1" smtClean="0"/>
              <a:t>genİşletİlmİştİr</a:t>
            </a:r>
            <a:r>
              <a:rPr lang="tr-TR" sz="2400" dirty="0"/>
              <a:t>. </a:t>
            </a:r>
            <a:r>
              <a:rPr lang="tr-TR" sz="2400" dirty="0" err="1" smtClean="0">
                <a:solidFill>
                  <a:srgbClr val="FFFF00"/>
                </a:solidFill>
              </a:rPr>
              <a:t>OsmanlI</a:t>
            </a:r>
            <a:r>
              <a:rPr lang="tr-TR" sz="2400" dirty="0" smtClean="0">
                <a:solidFill>
                  <a:srgbClr val="FFFF00"/>
                </a:solidFill>
              </a:rPr>
              <a:t> </a:t>
            </a:r>
            <a:r>
              <a:rPr lang="tr-TR" sz="2400" dirty="0" err="1" smtClean="0">
                <a:solidFill>
                  <a:srgbClr val="FFFF00"/>
                </a:solidFill>
              </a:rPr>
              <a:t>dönemİne</a:t>
            </a:r>
            <a:r>
              <a:rPr lang="tr-TR" sz="2400" dirty="0" smtClean="0">
                <a:solidFill>
                  <a:srgbClr val="FFFF00"/>
                </a:solidFill>
              </a:rPr>
              <a:t> </a:t>
            </a:r>
            <a:r>
              <a:rPr lang="tr-TR" sz="2400" dirty="0">
                <a:solidFill>
                  <a:srgbClr val="FFFF00"/>
                </a:solidFill>
              </a:rPr>
              <a:t>kadar </a:t>
            </a:r>
            <a:r>
              <a:rPr lang="tr-TR" sz="2400" dirty="0" err="1">
                <a:solidFill>
                  <a:srgbClr val="FFFF00"/>
                </a:solidFill>
              </a:rPr>
              <a:t>Memlüklu</a:t>
            </a:r>
            <a:r>
              <a:rPr lang="tr-TR" sz="2400" dirty="0">
                <a:solidFill>
                  <a:srgbClr val="FFFF00"/>
                </a:solidFill>
              </a:rPr>
              <a:t> sultanları </a:t>
            </a:r>
            <a:r>
              <a:rPr lang="tr-TR" sz="2400" dirty="0" err="1" smtClean="0">
                <a:solidFill>
                  <a:srgbClr val="FFFF00"/>
                </a:solidFill>
              </a:rPr>
              <a:t>tarafInda</a:t>
            </a:r>
            <a:r>
              <a:rPr lang="tr-TR" sz="2400" dirty="0" smtClean="0">
                <a:solidFill>
                  <a:srgbClr val="FFFF00"/>
                </a:solidFill>
              </a:rPr>
              <a:t> </a:t>
            </a:r>
            <a:r>
              <a:rPr lang="tr-TR" sz="2400" dirty="0">
                <a:solidFill>
                  <a:srgbClr val="FFFF00"/>
                </a:solidFill>
              </a:rPr>
              <a:t>da </a:t>
            </a:r>
            <a:r>
              <a:rPr lang="tr-TR" sz="2400" dirty="0" err="1" smtClean="0">
                <a:solidFill>
                  <a:srgbClr val="FFFF00"/>
                </a:solidFill>
              </a:rPr>
              <a:t>Mescİdü’l-Haram’da</a:t>
            </a:r>
            <a:r>
              <a:rPr lang="tr-TR" sz="2400" dirty="0" smtClean="0">
                <a:solidFill>
                  <a:srgbClr val="FFFF00"/>
                </a:solidFill>
              </a:rPr>
              <a:t> </a:t>
            </a:r>
            <a:r>
              <a:rPr lang="tr-TR" sz="2400" dirty="0" err="1" smtClean="0">
                <a:solidFill>
                  <a:srgbClr val="FFFF00"/>
                </a:solidFill>
              </a:rPr>
              <a:t>bazI</a:t>
            </a:r>
            <a:r>
              <a:rPr lang="tr-TR" sz="2400" dirty="0" smtClean="0">
                <a:solidFill>
                  <a:srgbClr val="FFFF00"/>
                </a:solidFill>
              </a:rPr>
              <a:t> </a:t>
            </a:r>
            <a:r>
              <a:rPr lang="tr-TR" sz="2400" dirty="0" err="1" smtClean="0">
                <a:solidFill>
                  <a:srgbClr val="FFFF00"/>
                </a:solidFill>
              </a:rPr>
              <a:t>tamİr</a:t>
            </a:r>
            <a:r>
              <a:rPr lang="tr-TR" sz="2400" dirty="0" smtClean="0">
                <a:solidFill>
                  <a:srgbClr val="FFFF00"/>
                </a:solidFill>
              </a:rPr>
              <a:t> </a:t>
            </a:r>
            <a:r>
              <a:rPr lang="tr-TR" sz="2400" dirty="0">
                <a:solidFill>
                  <a:srgbClr val="FFFF00"/>
                </a:solidFill>
              </a:rPr>
              <a:t>ve </a:t>
            </a:r>
            <a:r>
              <a:rPr lang="tr-TR" sz="2400" dirty="0" smtClean="0">
                <a:solidFill>
                  <a:srgbClr val="FFFF00"/>
                </a:solidFill>
              </a:rPr>
              <a:t>Islah </a:t>
            </a:r>
            <a:r>
              <a:rPr lang="tr-TR" sz="2400" dirty="0" err="1" smtClean="0">
                <a:solidFill>
                  <a:srgbClr val="FFFF00"/>
                </a:solidFill>
              </a:rPr>
              <a:t>çalIşmalarInIn</a:t>
            </a:r>
            <a:r>
              <a:rPr lang="tr-TR" sz="2400" dirty="0" smtClean="0">
                <a:solidFill>
                  <a:srgbClr val="FFFF00"/>
                </a:solidFill>
              </a:rPr>
              <a:t> </a:t>
            </a:r>
            <a:r>
              <a:rPr lang="tr-TR" sz="2400" dirty="0" err="1" smtClean="0">
                <a:solidFill>
                  <a:srgbClr val="FFFF00"/>
                </a:solidFill>
              </a:rPr>
              <a:t>yapIldIğI</a:t>
            </a:r>
            <a:r>
              <a:rPr lang="tr-TR" sz="2400" dirty="0" smtClean="0">
                <a:solidFill>
                  <a:srgbClr val="FFFF00"/>
                </a:solidFill>
              </a:rPr>
              <a:t> </a:t>
            </a:r>
            <a:r>
              <a:rPr lang="tr-TR" sz="2400" dirty="0" err="1" smtClean="0">
                <a:solidFill>
                  <a:srgbClr val="FFFF00"/>
                </a:solidFill>
              </a:rPr>
              <a:t>bİlİnmektedİr</a:t>
            </a:r>
            <a:r>
              <a:rPr lang="tr-TR" sz="2400" dirty="0" smtClean="0"/>
              <a:t>( </a:t>
            </a:r>
            <a:r>
              <a:rPr lang="tr-TR" sz="2400" dirty="0"/>
              <a:t>Can, </a:t>
            </a:r>
            <a:r>
              <a:rPr lang="tr-TR" sz="2400" dirty="0" err="1"/>
              <a:t>a.g.e</a:t>
            </a:r>
            <a:r>
              <a:rPr lang="tr-TR" sz="2400" dirty="0"/>
              <a:t>.,  s. </a:t>
            </a:r>
            <a:r>
              <a:rPr lang="tr-TR" sz="2400" dirty="0" smtClean="0"/>
              <a:t>31-35). </a:t>
            </a:r>
            <a:r>
              <a:rPr lang="tr-TR" sz="2400" dirty="0"/>
              <a:t/>
            </a:r>
            <a:br>
              <a:rPr lang="tr-TR" sz="2400" dirty="0"/>
            </a:br>
            <a:endParaRPr lang="tr-TR" sz="2400" dirty="0"/>
          </a:p>
        </p:txBody>
      </p:sp>
    </p:spTree>
    <p:extLst>
      <p:ext uri="{BB962C8B-B14F-4D97-AF65-F5344CB8AC3E}">
        <p14:creationId xmlns:p14="http://schemas.microsoft.com/office/powerpoint/2010/main" val="2007227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11849F"/>
            </a:gs>
            <a:gs pos="7001">
              <a:srgbClr val="11849F"/>
            </a:gs>
            <a:gs pos="100000">
              <a:srgbClr val="06588E"/>
            </a:gs>
          </a:gsLst>
          <a:lin ang="612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76200" y="76200"/>
            <a:ext cx="8991600" cy="6629400"/>
          </a:xfrm>
        </p:spPr>
        <p:txBody>
          <a:bodyPr>
            <a:normAutofit fontScale="90000"/>
          </a:bodyPr>
          <a:lstStyle/>
          <a:p>
            <a:pPr eaLnBrk="1" fontAlgn="auto" hangingPunct="1">
              <a:spcAft>
                <a:spcPts val="0"/>
              </a:spcAft>
              <a:defRPr/>
            </a:pPr>
            <a:r>
              <a:rPr lang="tr-TR" sz="2800" dirty="0" smtClean="0"/>
              <a:t>	Kaynaklardan </a:t>
            </a:r>
            <a:r>
              <a:rPr lang="tr-TR" sz="2800" dirty="0" err="1" smtClean="0"/>
              <a:t>anlaşIldIğIna</a:t>
            </a:r>
            <a:r>
              <a:rPr lang="tr-TR" sz="2800" dirty="0" smtClean="0"/>
              <a:t> göre, </a:t>
            </a:r>
            <a:r>
              <a:rPr lang="tr-TR" sz="2800" dirty="0" err="1" smtClean="0"/>
              <a:t>İslamİyet’İn</a:t>
            </a:r>
            <a:r>
              <a:rPr lang="tr-TR" sz="2800" dirty="0" smtClean="0"/>
              <a:t> doğuşundan az önce </a:t>
            </a:r>
            <a:r>
              <a:rPr lang="tr-TR" sz="2800" dirty="0" smtClean="0">
                <a:solidFill>
                  <a:srgbClr val="FFFF00"/>
                </a:solidFill>
              </a:rPr>
              <a:t>607 ya da 608 yılında </a:t>
            </a:r>
            <a:r>
              <a:rPr lang="tr-TR" sz="2800" dirty="0" err="1" smtClean="0">
                <a:solidFill>
                  <a:srgbClr val="FFFF00"/>
                </a:solidFill>
              </a:rPr>
              <a:t>Kureyş</a:t>
            </a:r>
            <a:r>
              <a:rPr lang="tr-TR" sz="2800" dirty="0" smtClean="0">
                <a:solidFill>
                  <a:srgbClr val="FFFF00"/>
                </a:solidFill>
              </a:rPr>
              <a:t>, </a:t>
            </a:r>
            <a:r>
              <a:rPr lang="tr-TR" sz="2800" dirty="0" err="1" smtClean="0">
                <a:solidFill>
                  <a:srgbClr val="FFFF00"/>
                </a:solidFill>
              </a:rPr>
              <a:t>Kâbe’yİ</a:t>
            </a:r>
            <a:r>
              <a:rPr lang="tr-TR" sz="2800" dirty="0" smtClean="0">
                <a:solidFill>
                  <a:srgbClr val="FFFF00"/>
                </a:solidFill>
              </a:rPr>
              <a:t> </a:t>
            </a:r>
            <a:r>
              <a:rPr lang="tr-TR" sz="2800" dirty="0" err="1" smtClean="0">
                <a:solidFill>
                  <a:srgbClr val="FFFF00"/>
                </a:solidFill>
              </a:rPr>
              <a:t>yenİden</a:t>
            </a:r>
            <a:r>
              <a:rPr lang="tr-TR" sz="2800" dirty="0" smtClean="0">
                <a:solidFill>
                  <a:srgbClr val="FFFF00"/>
                </a:solidFill>
              </a:rPr>
              <a:t> </a:t>
            </a:r>
            <a:r>
              <a:rPr lang="tr-TR" sz="2800" dirty="0">
                <a:solidFill>
                  <a:srgbClr val="FFFF00"/>
                </a:solidFill>
              </a:rPr>
              <a:t>İ</a:t>
            </a:r>
            <a:r>
              <a:rPr lang="tr-TR" sz="2800" dirty="0" smtClean="0">
                <a:solidFill>
                  <a:srgbClr val="FFFF00"/>
                </a:solidFill>
              </a:rPr>
              <a:t>nşaya karar </a:t>
            </a:r>
            <a:r>
              <a:rPr lang="tr-TR" sz="2800" dirty="0" err="1" smtClean="0">
                <a:solidFill>
                  <a:srgbClr val="FFFF00"/>
                </a:solidFill>
              </a:rPr>
              <a:t>vermİştİr</a:t>
            </a:r>
            <a:r>
              <a:rPr lang="tr-TR" sz="2800" dirty="0" smtClean="0">
                <a:solidFill>
                  <a:srgbClr val="FFFF00"/>
                </a:solidFill>
              </a:rPr>
              <a:t>.</a:t>
            </a:r>
            <a:r>
              <a:rPr lang="tr-TR" sz="2800" dirty="0" smtClean="0"/>
              <a:t> Bunun sebebi ise </a:t>
            </a:r>
            <a:r>
              <a:rPr lang="tr-TR" sz="2800" dirty="0" err="1" smtClean="0"/>
              <a:t>Kâbe’nİn</a:t>
            </a:r>
            <a:r>
              <a:rPr lang="tr-TR" sz="2800" dirty="0" smtClean="0"/>
              <a:t> </a:t>
            </a:r>
            <a:r>
              <a:rPr lang="tr-TR" sz="2800" dirty="0" err="1" smtClean="0"/>
              <a:t>bİr</a:t>
            </a:r>
            <a:r>
              <a:rPr lang="tr-TR" sz="2800" dirty="0" smtClean="0"/>
              <a:t> </a:t>
            </a:r>
            <a:r>
              <a:rPr lang="tr-TR" sz="2800" dirty="0" err="1" smtClean="0"/>
              <a:t>yangIn</a:t>
            </a:r>
            <a:r>
              <a:rPr lang="tr-TR" sz="2800" dirty="0" smtClean="0"/>
              <a:t> ya da sel </a:t>
            </a:r>
            <a:r>
              <a:rPr lang="tr-TR" sz="2800" dirty="0" err="1" smtClean="0"/>
              <a:t>sebebİyle</a:t>
            </a:r>
            <a:r>
              <a:rPr lang="tr-TR" sz="2800" dirty="0" smtClean="0"/>
              <a:t> </a:t>
            </a:r>
            <a:r>
              <a:rPr lang="tr-TR" sz="2800" dirty="0" err="1" smtClean="0"/>
              <a:t>bİraz</a:t>
            </a:r>
            <a:r>
              <a:rPr lang="tr-TR" sz="2800" dirty="0" smtClean="0"/>
              <a:t> tahrip </a:t>
            </a:r>
            <a:r>
              <a:rPr lang="tr-TR" sz="2800" dirty="0" err="1" smtClean="0"/>
              <a:t>olmasIdIr</a:t>
            </a:r>
            <a:r>
              <a:rPr lang="tr-TR" sz="2800" dirty="0" smtClean="0"/>
              <a:t>. </a:t>
            </a:r>
            <a:br>
              <a:rPr lang="tr-TR" sz="2800" dirty="0" smtClean="0"/>
            </a:br>
            <a:r>
              <a:rPr lang="tr-TR" sz="2800" dirty="0"/>
              <a:t>	</a:t>
            </a:r>
            <a:r>
              <a:rPr lang="tr-TR" sz="2800" dirty="0" smtClean="0"/>
              <a:t>O </a:t>
            </a:r>
            <a:r>
              <a:rPr lang="tr-TR" sz="2800" dirty="0" err="1" smtClean="0"/>
              <a:t>sIralarda</a:t>
            </a:r>
            <a:r>
              <a:rPr lang="tr-TR" sz="2800" dirty="0" smtClean="0"/>
              <a:t> </a:t>
            </a:r>
            <a:r>
              <a:rPr lang="tr-TR" sz="2800" dirty="0" err="1" smtClean="0"/>
              <a:t>KIzIldenİz</a:t>
            </a:r>
            <a:r>
              <a:rPr lang="tr-TR" sz="2800" dirty="0" smtClean="0"/>
              <a:t> </a:t>
            </a:r>
            <a:r>
              <a:rPr lang="tr-TR" sz="2800" dirty="0" err="1" smtClean="0"/>
              <a:t>sahİlİnde</a:t>
            </a:r>
            <a:r>
              <a:rPr lang="tr-TR" sz="2800" dirty="0" smtClean="0"/>
              <a:t> karaya vurarak parçalanan ve </a:t>
            </a:r>
            <a:r>
              <a:rPr lang="tr-TR" sz="2800" dirty="0" err="1" smtClean="0"/>
              <a:t>Habeşİstan</a:t>
            </a:r>
            <a:r>
              <a:rPr lang="tr-TR" sz="2800" dirty="0" smtClean="0"/>
              <a:t> </a:t>
            </a:r>
            <a:r>
              <a:rPr lang="tr-TR" sz="2800" dirty="0" err="1" smtClean="0"/>
              <a:t>bölgesİndekİ</a:t>
            </a:r>
            <a:r>
              <a:rPr lang="tr-TR" sz="2800" dirty="0" smtClean="0"/>
              <a:t> </a:t>
            </a:r>
            <a:r>
              <a:rPr lang="tr-TR" sz="2800" dirty="0" err="1" smtClean="0"/>
              <a:t>bİr</a:t>
            </a:r>
            <a:r>
              <a:rPr lang="tr-TR" sz="2800" dirty="0" smtClean="0"/>
              <a:t> </a:t>
            </a:r>
            <a:r>
              <a:rPr lang="tr-TR" sz="2800" dirty="0" err="1" smtClean="0"/>
              <a:t>kİlİsenİn</a:t>
            </a:r>
            <a:r>
              <a:rPr lang="tr-TR" sz="2800" dirty="0" smtClean="0"/>
              <a:t> </a:t>
            </a:r>
            <a:r>
              <a:rPr lang="tr-TR" sz="2800" dirty="0" err="1" smtClean="0"/>
              <a:t>tamİrİne</a:t>
            </a:r>
            <a:r>
              <a:rPr lang="tr-TR" sz="2800" dirty="0" smtClean="0"/>
              <a:t> </a:t>
            </a:r>
            <a:r>
              <a:rPr lang="tr-TR" sz="2800" dirty="0" err="1" smtClean="0"/>
              <a:t>gİden</a:t>
            </a:r>
            <a:r>
              <a:rPr lang="tr-TR" sz="2800" dirty="0" smtClean="0"/>
              <a:t> </a:t>
            </a:r>
            <a:r>
              <a:rPr lang="tr-TR" sz="2800" dirty="0" err="1" smtClean="0"/>
              <a:t>Bİzans’a</a:t>
            </a:r>
            <a:r>
              <a:rPr lang="tr-TR" sz="2800" dirty="0" smtClean="0"/>
              <a:t> </a:t>
            </a:r>
            <a:r>
              <a:rPr lang="tr-TR" sz="2800" dirty="0" err="1" smtClean="0"/>
              <a:t>aİt</a:t>
            </a:r>
            <a:r>
              <a:rPr lang="tr-TR" sz="2800" dirty="0" smtClean="0"/>
              <a:t> ahşap </a:t>
            </a:r>
            <a:r>
              <a:rPr lang="tr-TR" sz="2800" dirty="0" err="1" smtClean="0"/>
              <a:t>gemİnİn</a:t>
            </a:r>
            <a:r>
              <a:rPr lang="tr-TR" sz="2800" dirty="0" smtClean="0"/>
              <a:t> </a:t>
            </a:r>
            <a:r>
              <a:rPr lang="tr-TR" sz="2800" dirty="0" err="1" smtClean="0"/>
              <a:t>kendİ</a:t>
            </a:r>
            <a:r>
              <a:rPr lang="tr-TR" sz="2800" dirty="0" smtClean="0"/>
              <a:t> </a:t>
            </a:r>
            <a:r>
              <a:rPr lang="tr-TR" sz="2800" dirty="0" err="1" smtClean="0"/>
              <a:t>hurdasI</a:t>
            </a:r>
            <a:r>
              <a:rPr lang="tr-TR" sz="2800" dirty="0" smtClean="0"/>
              <a:t> ve </a:t>
            </a:r>
            <a:r>
              <a:rPr lang="tr-TR" sz="2800" dirty="0" err="1" smtClean="0"/>
              <a:t>İçİndekİ</a:t>
            </a:r>
            <a:r>
              <a:rPr lang="tr-TR" sz="2800" dirty="0" smtClean="0"/>
              <a:t> </a:t>
            </a:r>
            <a:r>
              <a:rPr lang="tr-TR" sz="2800" dirty="0" err="1" smtClean="0"/>
              <a:t>hazIr</a:t>
            </a:r>
            <a:r>
              <a:rPr lang="tr-TR" sz="2800" dirty="0" smtClean="0"/>
              <a:t> ahşap malzemeler </a:t>
            </a:r>
            <a:r>
              <a:rPr lang="tr-TR" sz="2800" dirty="0" err="1" smtClean="0"/>
              <a:t>satIn</a:t>
            </a:r>
            <a:r>
              <a:rPr lang="tr-TR" sz="2800" dirty="0" smtClean="0"/>
              <a:t> </a:t>
            </a:r>
            <a:r>
              <a:rPr lang="tr-TR" sz="2800" dirty="0" err="1" smtClean="0"/>
              <a:t>alInarak</a:t>
            </a:r>
            <a:r>
              <a:rPr lang="tr-TR" sz="2800" dirty="0" smtClean="0"/>
              <a:t> </a:t>
            </a:r>
            <a:r>
              <a:rPr lang="tr-TR" sz="2800" dirty="0"/>
              <a:t>İ</a:t>
            </a:r>
            <a:r>
              <a:rPr lang="tr-TR" sz="2800" dirty="0" smtClean="0"/>
              <a:t>şe başlanır. </a:t>
            </a:r>
            <a:r>
              <a:rPr lang="tr-TR" sz="2800" dirty="0" err="1" smtClean="0"/>
              <a:t>Gemİde</a:t>
            </a:r>
            <a:r>
              <a:rPr lang="tr-TR" sz="2800" dirty="0" smtClean="0"/>
              <a:t> bulunan </a:t>
            </a:r>
            <a:r>
              <a:rPr lang="tr-TR" sz="2800" dirty="0" err="1" smtClean="0">
                <a:solidFill>
                  <a:srgbClr val="FFFF00"/>
                </a:solidFill>
              </a:rPr>
              <a:t>Bakumu’r-RÛmÎ</a:t>
            </a:r>
            <a:r>
              <a:rPr lang="tr-TR" sz="2800" dirty="0" smtClean="0">
                <a:solidFill>
                  <a:srgbClr val="FFFF00"/>
                </a:solidFill>
              </a:rPr>
              <a:t> </a:t>
            </a:r>
            <a:r>
              <a:rPr lang="tr-TR" sz="2800" dirty="0" err="1" smtClean="0"/>
              <a:t>adIndaki</a:t>
            </a:r>
            <a:r>
              <a:rPr lang="tr-TR" sz="2800" dirty="0" smtClean="0"/>
              <a:t> usta İle de </a:t>
            </a:r>
            <a:r>
              <a:rPr lang="tr-TR" sz="2800" dirty="0" err="1" smtClean="0"/>
              <a:t>anlaşIlarak</a:t>
            </a:r>
            <a:r>
              <a:rPr lang="tr-TR" sz="2800" dirty="0" smtClean="0"/>
              <a:t> </a:t>
            </a:r>
            <a:r>
              <a:rPr lang="tr-TR" sz="2800" dirty="0" err="1" smtClean="0"/>
              <a:t>Kâbe’nİn</a:t>
            </a:r>
            <a:r>
              <a:rPr lang="tr-TR" sz="2800" dirty="0" smtClean="0"/>
              <a:t> </a:t>
            </a:r>
            <a:r>
              <a:rPr lang="tr-TR" sz="2800" dirty="0" err="1" smtClean="0"/>
              <a:t>İnşÂ</a:t>
            </a:r>
            <a:r>
              <a:rPr lang="tr-TR" sz="2800" dirty="0" smtClean="0"/>
              <a:t> </a:t>
            </a:r>
            <a:r>
              <a:rPr lang="tr-TR" sz="2800" dirty="0" err="1" smtClean="0"/>
              <a:t>İşİ</a:t>
            </a:r>
            <a:r>
              <a:rPr lang="tr-TR" sz="2800" dirty="0" smtClean="0"/>
              <a:t> bu </a:t>
            </a:r>
            <a:r>
              <a:rPr lang="tr-TR" sz="2800" dirty="0" err="1" smtClean="0"/>
              <a:t>şahsIn</a:t>
            </a:r>
            <a:r>
              <a:rPr lang="tr-TR" sz="2800" dirty="0" smtClean="0"/>
              <a:t> sorumluluğuna </a:t>
            </a:r>
            <a:r>
              <a:rPr lang="tr-TR" sz="2800" dirty="0" err="1" smtClean="0"/>
              <a:t>bIrakIlIr</a:t>
            </a:r>
            <a:r>
              <a:rPr lang="tr-TR" sz="2800" dirty="0" smtClean="0"/>
              <a:t>. </a:t>
            </a:r>
            <a:r>
              <a:rPr lang="tr-TR" sz="2800" dirty="0" err="1" smtClean="0"/>
              <a:t>Bakumu’r-RÛmÎ’ye</a:t>
            </a:r>
            <a:r>
              <a:rPr lang="tr-TR" sz="2800" dirty="0" smtClean="0"/>
              <a:t> Mekke’de bulunan </a:t>
            </a:r>
            <a:r>
              <a:rPr lang="tr-TR" sz="2800" dirty="0" err="1" smtClean="0"/>
              <a:t>KIptÎ</a:t>
            </a:r>
            <a:r>
              <a:rPr lang="tr-TR" sz="2800" dirty="0" smtClean="0"/>
              <a:t> </a:t>
            </a:r>
            <a:r>
              <a:rPr lang="tr-TR" sz="2800" dirty="0" err="1" smtClean="0"/>
              <a:t>bİr</a:t>
            </a:r>
            <a:r>
              <a:rPr lang="tr-TR" sz="2800" dirty="0" smtClean="0"/>
              <a:t> marangoz da </a:t>
            </a:r>
            <a:r>
              <a:rPr lang="tr-TR" sz="2800" dirty="0" err="1" smtClean="0"/>
              <a:t>yardImcı</a:t>
            </a:r>
            <a:r>
              <a:rPr lang="tr-TR" sz="2800" dirty="0" smtClean="0"/>
              <a:t> </a:t>
            </a:r>
            <a:r>
              <a:rPr lang="tr-TR" sz="2800" dirty="0" err="1" smtClean="0"/>
              <a:t>olmUŞTUR</a:t>
            </a:r>
            <a:r>
              <a:rPr lang="tr-TR" sz="2800" dirty="0" smtClean="0"/>
              <a:t>.</a:t>
            </a:r>
            <a:endParaRPr lang="tr-TR" sz="2800" dirty="0"/>
          </a:p>
        </p:txBody>
      </p:sp>
    </p:spTree>
    <p:extLst>
      <p:ext uri="{BB962C8B-B14F-4D97-AF65-F5344CB8AC3E}">
        <p14:creationId xmlns:p14="http://schemas.microsoft.com/office/powerpoint/2010/main" val="70030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988" y="0"/>
            <a:ext cx="8888412" cy="6781800"/>
          </a:xfrm>
        </p:spPr>
        <p:txBody>
          <a:bodyPr/>
          <a:lstStyle/>
          <a:p>
            <a:pPr algn="just" eaLnBrk="1" fontAlgn="auto" hangingPunct="1">
              <a:spcAft>
                <a:spcPts val="0"/>
              </a:spcAft>
              <a:defRPr/>
            </a:pPr>
            <a:r>
              <a:rPr lang="tr-TR" sz="2400" dirty="0" smtClean="0"/>
              <a:t>	</a:t>
            </a:r>
            <a:r>
              <a:rPr lang="tr-TR" sz="2400" dirty="0" err="1" smtClean="0"/>
              <a:t>Kureyş</a:t>
            </a:r>
            <a:r>
              <a:rPr lang="tr-TR" sz="2400" dirty="0" smtClean="0"/>
              <a:t>, bu İnşa </a:t>
            </a:r>
            <a:r>
              <a:rPr lang="tr-TR" sz="2400" dirty="0"/>
              <a:t>İ</a:t>
            </a:r>
            <a:r>
              <a:rPr lang="tr-TR" sz="2400" dirty="0" smtClean="0"/>
              <a:t>le </a:t>
            </a:r>
            <a:r>
              <a:rPr lang="tr-TR" sz="2400" dirty="0" err="1" smtClean="0"/>
              <a:t>Kâbe’nİn</a:t>
            </a:r>
            <a:r>
              <a:rPr lang="tr-TR" sz="2400" dirty="0" smtClean="0"/>
              <a:t> plan ve formunu epey </a:t>
            </a:r>
            <a:r>
              <a:rPr lang="tr-TR" sz="2400" dirty="0" err="1" smtClean="0"/>
              <a:t>değİştİrİr</a:t>
            </a:r>
            <a:r>
              <a:rPr lang="tr-TR" sz="2400" dirty="0" smtClean="0"/>
              <a:t>. </a:t>
            </a:r>
            <a:r>
              <a:rPr lang="tr-TR" sz="2400" dirty="0" err="1" smtClean="0"/>
              <a:t>Bİr</a:t>
            </a:r>
            <a:r>
              <a:rPr lang="tr-TR" sz="2400" dirty="0" smtClean="0"/>
              <a:t> </a:t>
            </a:r>
            <a:r>
              <a:rPr lang="tr-TR" sz="2400" dirty="0" err="1" smtClean="0"/>
              <a:t>sIra</a:t>
            </a:r>
            <a:r>
              <a:rPr lang="tr-TR" sz="2400" dirty="0" smtClean="0"/>
              <a:t> taş </a:t>
            </a:r>
            <a:r>
              <a:rPr lang="tr-TR" sz="2400" dirty="0" err="1" smtClean="0"/>
              <a:t>bİr</a:t>
            </a:r>
            <a:r>
              <a:rPr lang="tr-TR" sz="2400" dirty="0" smtClean="0"/>
              <a:t> </a:t>
            </a:r>
            <a:r>
              <a:rPr lang="tr-TR" sz="2400" dirty="0" err="1" smtClean="0"/>
              <a:t>sIra</a:t>
            </a:r>
            <a:r>
              <a:rPr lang="tr-TR" sz="2400" dirty="0" smtClean="0"/>
              <a:t> ahşap olmak üzere münavebeli/</a:t>
            </a:r>
            <a:r>
              <a:rPr lang="tr-TR" sz="2400" dirty="0" err="1" smtClean="0"/>
              <a:t>almaşIk</a:t>
            </a:r>
            <a:r>
              <a:rPr lang="tr-TR" sz="2400" dirty="0" smtClean="0"/>
              <a:t> duvar </a:t>
            </a:r>
            <a:r>
              <a:rPr lang="tr-TR" sz="2400" dirty="0" err="1" smtClean="0"/>
              <a:t>teknİğİ</a:t>
            </a:r>
            <a:r>
              <a:rPr lang="tr-TR" sz="2400" dirty="0" smtClean="0"/>
              <a:t> </a:t>
            </a:r>
            <a:r>
              <a:rPr lang="tr-TR" sz="2400" dirty="0"/>
              <a:t>İ</a:t>
            </a:r>
            <a:r>
              <a:rPr lang="tr-TR" sz="2400" dirty="0" smtClean="0"/>
              <a:t>le </a:t>
            </a:r>
            <a:r>
              <a:rPr lang="tr-TR" sz="2400" dirty="0"/>
              <a:t>İ</a:t>
            </a:r>
            <a:r>
              <a:rPr lang="tr-TR" sz="2400" dirty="0" smtClean="0"/>
              <a:t>nşa </a:t>
            </a:r>
            <a:r>
              <a:rPr lang="tr-TR" sz="2400" dirty="0" err="1" smtClean="0"/>
              <a:t>edİlen</a:t>
            </a:r>
            <a:r>
              <a:rPr lang="tr-TR" sz="2400" dirty="0" smtClean="0"/>
              <a:t> </a:t>
            </a:r>
            <a:r>
              <a:rPr lang="tr-TR" sz="2400" dirty="0" err="1" smtClean="0"/>
              <a:t>yapInIn</a:t>
            </a:r>
            <a:r>
              <a:rPr lang="tr-TR" sz="2400" dirty="0" smtClean="0"/>
              <a:t> </a:t>
            </a:r>
            <a:r>
              <a:rPr lang="tr-TR" sz="2400" dirty="0" err="1" smtClean="0"/>
              <a:t>yükseklİğİ</a:t>
            </a:r>
            <a:r>
              <a:rPr lang="tr-TR" sz="2400" dirty="0" smtClean="0"/>
              <a:t> 18 </a:t>
            </a:r>
            <a:r>
              <a:rPr lang="tr-TR" sz="2400" dirty="0" err="1" smtClean="0"/>
              <a:t>zİraya</a:t>
            </a:r>
            <a:r>
              <a:rPr lang="tr-TR" sz="2400" dirty="0" smtClean="0"/>
              <a:t> </a:t>
            </a:r>
            <a:r>
              <a:rPr lang="tr-TR" sz="2400" dirty="0" err="1" smtClean="0"/>
              <a:t>çIkarIlIr</a:t>
            </a:r>
            <a:r>
              <a:rPr lang="tr-TR" sz="2400" dirty="0" smtClean="0"/>
              <a:t>. </a:t>
            </a:r>
            <a:r>
              <a:rPr lang="tr-TR" sz="2400" dirty="0" smtClean="0">
                <a:solidFill>
                  <a:srgbClr val="FFFF00"/>
                </a:solidFill>
              </a:rPr>
              <a:t>Kuzey-batı cephe </a:t>
            </a:r>
            <a:r>
              <a:rPr lang="tr-TR" sz="2400" dirty="0" err="1" smtClean="0">
                <a:solidFill>
                  <a:srgbClr val="FFFF00"/>
                </a:solidFill>
              </a:rPr>
              <a:t>eskİ</a:t>
            </a:r>
            <a:r>
              <a:rPr lang="tr-TR" sz="2400" dirty="0" smtClean="0">
                <a:solidFill>
                  <a:srgbClr val="FFFF00"/>
                </a:solidFill>
              </a:rPr>
              <a:t> temelden 6-7 zira kadar içeri çekilerek Kâbe’nin alanı </a:t>
            </a:r>
            <a:r>
              <a:rPr lang="tr-TR" sz="2400" dirty="0" err="1" smtClean="0">
                <a:solidFill>
                  <a:srgbClr val="FFFF00"/>
                </a:solidFill>
              </a:rPr>
              <a:t>daraltIlIr</a:t>
            </a:r>
            <a:r>
              <a:rPr lang="tr-TR" sz="2400" dirty="0" smtClean="0">
                <a:solidFill>
                  <a:srgbClr val="FFFF00"/>
                </a:solidFill>
              </a:rPr>
              <a:t>. </a:t>
            </a:r>
            <a:r>
              <a:rPr lang="tr-TR" sz="2400" dirty="0" err="1" smtClean="0">
                <a:solidFill>
                  <a:srgbClr val="FFFF00"/>
                </a:solidFill>
              </a:rPr>
              <a:t>DışarIda</a:t>
            </a:r>
            <a:r>
              <a:rPr lang="tr-TR" sz="2400" dirty="0" smtClean="0">
                <a:solidFill>
                  <a:srgbClr val="FFFF00"/>
                </a:solidFill>
              </a:rPr>
              <a:t> </a:t>
            </a:r>
            <a:r>
              <a:rPr lang="tr-TR" sz="2400" dirty="0" err="1" smtClean="0">
                <a:solidFill>
                  <a:srgbClr val="FFFF00"/>
                </a:solidFill>
              </a:rPr>
              <a:t>bIrakIlan</a:t>
            </a:r>
            <a:r>
              <a:rPr lang="tr-TR" sz="2400" dirty="0" smtClean="0">
                <a:solidFill>
                  <a:srgbClr val="FFFF00"/>
                </a:solidFill>
              </a:rPr>
              <a:t> bu alan, </a:t>
            </a:r>
            <a:r>
              <a:rPr lang="tr-TR" sz="2400" dirty="0" err="1" smtClean="0">
                <a:solidFill>
                  <a:srgbClr val="FFFF00"/>
                </a:solidFill>
              </a:rPr>
              <a:t>eskİ</a:t>
            </a:r>
            <a:r>
              <a:rPr lang="tr-TR" sz="2400" dirty="0" smtClean="0">
                <a:solidFill>
                  <a:srgbClr val="FFFF00"/>
                </a:solidFill>
              </a:rPr>
              <a:t> temel </a:t>
            </a:r>
            <a:r>
              <a:rPr lang="tr-TR" sz="2400" dirty="0" err="1" smtClean="0">
                <a:solidFill>
                  <a:srgbClr val="FFFF00"/>
                </a:solidFill>
              </a:rPr>
              <a:t>üzerİne</a:t>
            </a:r>
            <a:r>
              <a:rPr lang="tr-TR" sz="2400" dirty="0" smtClean="0">
                <a:solidFill>
                  <a:srgbClr val="FFFF00"/>
                </a:solidFill>
              </a:rPr>
              <a:t> kurulmuş yaklaşık 2 </a:t>
            </a:r>
            <a:r>
              <a:rPr lang="tr-TR" sz="2400" dirty="0" err="1" smtClean="0">
                <a:solidFill>
                  <a:srgbClr val="FFFF00"/>
                </a:solidFill>
              </a:rPr>
              <a:t>zİra</a:t>
            </a:r>
            <a:r>
              <a:rPr lang="tr-TR" sz="2400" dirty="0" smtClean="0">
                <a:solidFill>
                  <a:srgbClr val="FFFF00"/>
                </a:solidFill>
              </a:rPr>
              <a:t> </a:t>
            </a:r>
            <a:r>
              <a:rPr lang="tr-TR" sz="2400" dirty="0" err="1" smtClean="0">
                <a:solidFill>
                  <a:srgbClr val="FFFF00"/>
                </a:solidFill>
              </a:rPr>
              <a:t>yükseklİğİnde</a:t>
            </a:r>
            <a:r>
              <a:rPr lang="tr-TR" sz="2400" dirty="0" smtClean="0">
                <a:solidFill>
                  <a:srgbClr val="FFFF00"/>
                </a:solidFill>
              </a:rPr>
              <a:t> </a:t>
            </a:r>
            <a:r>
              <a:rPr lang="tr-TR" sz="2400" dirty="0" err="1" smtClean="0">
                <a:solidFill>
                  <a:srgbClr val="FF0000"/>
                </a:solidFill>
              </a:rPr>
              <a:t>hatîm</a:t>
            </a:r>
            <a:r>
              <a:rPr lang="tr-TR" sz="2400" dirty="0" smtClean="0">
                <a:solidFill>
                  <a:srgbClr val="FF0000"/>
                </a:solidFill>
              </a:rPr>
              <a:t> </a:t>
            </a:r>
            <a:r>
              <a:rPr lang="tr-TR" sz="2400" dirty="0" err="1" smtClean="0">
                <a:solidFill>
                  <a:srgbClr val="FF0000"/>
                </a:solidFill>
              </a:rPr>
              <a:t>İsİmlİ</a:t>
            </a:r>
            <a:r>
              <a:rPr lang="tr-TR" sz="2400" dirty="0" smtClean="0">
                <a:solidFill>
                  <a:srgbClr val="FF0000"/>
                </a:solidFill>
              </a:rPr>
              <a:t> </a:t>
            </a:r>
            <a:r>
              <a:rPr lang="tr-TR" sz="2400" dirty="0" err="1" smtClean="0">
                <a:solidFill>
                  <a:srgbClr val="FF0000"/>
                </a:solidFill>
              </a:rPr>
              <a:t>dIşa</a:t>
            </a:r>
            <a:r>
              <a:rPr lang="tr-TR" sz="2400" dirty="0" smtClean="0">
                <a:solidFill>
                  <a:srgbClr val="FF0000"/>
                </a:solidFill>
              </a:rPr>
              <a:t> doğru </a:t>
            </a:r>
            <a:r>
              <a:rPr lang="tr-TR" sz="2400" dirty="0" err="1" smtClean="0">
                <a:solidFill>
                  <a:srgbClr val="FF0000"/>
                </a:solidFill>
              </a:rPr>
              <a:t>kavİslİ</a:t>
            </a:r>
            <a:r>
              <a:rPr lang="tr-TR" sz="2400" dirty="0" smtClean="0">
                <a:solidFill>
                  <a:srgbClr val="FF0000"/>
                </a:solidFill>
              </a:rPr>
              <a:t> </a:t>
            </a:r>
            <a:r>
              <a:rPr lang="tr-TR" sz="2400" dirty="0" err="1" smtClean="0">
                <a:solidFill>
                  <a:srgbClr val="FF0000"/>
                </a:solidFill>
              </a:rPr>
              <a:t>bİr</a:t>
            </a:r>
            <a:r>
              <a:rPr lang="tr-TR" sz="2400" dirty="0" smtClean="0">
                <a:solidFill>
                  <a:srgbClr val="FF0000"/>
                </a:solidFill>
              </a:rPr>
              <a:t> duvarla </a:t>
            </a:r>
            <a:r>
              <a:rPr lang="tr-TR" sz="2400" dirty="0" err="1" smtClean="0">
                <a:solidFill>
                  <a:srgbClr val="FF0000"/>
                </a:solidFill>
              </a:rPr>
              <a:t>tespİt</a:t>
            </a:r>
            <a:r>
              <a:rPr lang="tr-TR" sz="2400" dirty="0" smtClean="0">
                <a:solidFill>
                  <a:srgbClr val="FF0000"/>
                </a:solidFill>
              </a:rPr>
              <a:t> </a:t>
            </a:r>
            <a:r>
              <a:rPr lang="tr-TR" sz="2400" dirty="0" err="1" smtClean="0">
                <a:solidFill>
                  <a:srgbClr val="FF0000"/>
                </a:solidFill>
              </a:rPr>
              <a:t>edİlİr</a:t>
            </a:r>
            <a:r>
              <a:rPr lang="tr-TR" sz="2400" dirty="0" smtClean="0">
                <a:solidFill>
                  <a:srgbClr val="FF0000"/>
                </a:solidFill>
              </a:rPr>
              <a:t>. </a:t>
            </a:r>
            <a:r>
              <a:rPr lang="tr-TR" sz="2400" dirty="0" smtClean="0">
                <a:solidFill>
                  <a:srgbClr val="FFFF00"/>
                </a:solidFill>
              </a:rPr>
              <a:t>Tavaf </a:t>
            </a:r>
            <a:r>
              <a:rPr lang="tr-TR" sz="2400" dirty="0" err="1" smtClean="0">
                <a:solidFill>
                  <a:srgbClr val="FFFF00"/>
                </a:solidFill>
              </a:rPr>
              <a:t>sIrasInda</a:t>
            </a:r>
            <a:r>
              <a:rPr lang="tr-TR" sz="2400" dirty="0" smtClean="0">
                <a:solidFill>
                  <a:srgbClr val="FFFF00"/>
                </a:solidFill>
              </a:rPr>
              <a:t> </a:t>
            </a:r>
            <a:r>
              <a:rPr lang="tr-TR" sz="2400" dirty="0" err="1" smtClean="0">
                <a:solidFill>
                  <a:srgbClr val="FFFF00"/>
                </a:solidFill>
              </a:rPr>
              <a:t>geçİşİn</a:t>
            </a:r>
            <a:r>
              <a:rPr lang="tr-TR" sz="2400" dirty="0" smtClean="0">
                <a:solidFill>
                  <a:srgbClr val="FFFF00"/>
                </a:solidFill>
              </a:rPr>
              <a:t> </a:t>
            </a:r>
            <a:r>
              <a:rPr lang="tr-TR" sz="2400" dirty="0" err="1" smtClean="0">
                <a:solidFill>
                  <a:srgbClr val="FFFF00"/>
                </a:solidFill>
              </a:rPr>
              <a:t>yasaklandIğI</a:t>
            </a:r>
            <a:r>
              <a:rPr lang="tr-TR" sz="2400" dirty="0" smtClean="0">
                <a:solidFill>
                  <a:srgbClr val="FFFF00"/>
                </a:solidFill>
              </a:rPr>
              <a:t> bu sahaya yasak saha </a:t>
            </a:r>
            <a:r>
              <a:rPr lang="tr-TR" sz="2400" dirty="0" err="1" smtClean="0">
                <a:solidFill>
                  <a:srgbClr val="FFFF00"/>
                </a:solidFill>
              </a:rPr>
              <a:t>anlamIna</a:t>
            </a:r>
            <a:r>
              <a:rPr lang="tr-TR" sz="2400" dirty="0" smtClean="0">
                <a:solidFill>
                  <a:srgbClr val="FFFF00"/>
                </a:solidFill>
              </a:rPr>
              <a:t> gelen </a:t>
            </a:r>
            <a:r>
              <a:rPr lang="tr-TR" sz="2400" dirty="0" err="1" smtClean="0">
                <a:solidFill>
                  <a:srgbClr val="FF0000"/>
                </a:solidFill>
              </a:rPr>
              <a:t>hİcr</a:t>
            </a:r>
            <a:r>
              <a:rPr lang="tr-TR" sz="2400" dirty="0" smtClean="0">
                <a:solidFill>
                  <a:srgbClr val="FFFF00"/>
                </a:solidFill>
              </a:rPr>
              <a:t> </a:t>
            </a:r>
            <a:r>
              <a:rPr lang="tr-TR" sz="2400" dirty="0" err="1" smtClean="0">
                <a:solidFill>
                  <a:srgbClr val="FFFF00"/>
                </a:solidFill>
              </a:rPr>
              <a:t>İsmİ</a:t>
            </a:r>
            <a:r>
              <a:rPr lang="tr-TR" sz="2400" dirty="0" smtClean="0">
                <a:solidFill>
                  <a:srgbClr val="FFFF00"/>
                </a:solidFill>
              </a:rPr>
              <a:t> </a:t>
            </a:r>
            <a:r>
              <a:rPr lang="tr-TR" sz="2400" dirty="0" err="1" smtClean="0">
                <a:solidFill>
                  <a:srgbClr val="FFFF00"/>
                </a:solidFill>
              </a:rPr>
              <a:t>verİlİr</a:t>
            </a:r>
            <a:r>
              <a:rPr lang="tr-TR" sz="2400" dirty="0" smtClean="0">
                <a:solidFill>
                  <a:srgbClr val="FFFF00"/>
                </a:solidFill>
              </a:rPr>
              <a:t>. </a:t>
            </a:r>
            <a:r>
              <a:rPr lang="tr-TR" sz="2400" dirty="0" smtClean="0"/>
              <a:t>Kapı </a:t>
            </a:r>
            <a:r>
              <a:rPr lang="tr-TR" sz="2400" dirty="0" err="1" smtClean="0"/>
              <a:t>eşİğİ</a:t>
            </a:r>
            <a:r>
              <a:rPr lang="tr-TR" sz="2400" dirty="0" smtClean="0"/>
              <a:t> yer </a:t>
            </a:r>
            <a:r>
              <a:rPr lang="tr-TR" sz="2400" dirty="0" err="1" smtClean="0"/>
              <a:t>sevİyesİnden</a:t>
            </a:r>
            <a:r>
              <a:rPr lang="tr-TR" sz="2400" dirty="0" smtClean="0"/>
              <a:t> </a:t>
            </a:r>
            <a:r>
              <a:rPr lang="tr-TR" sz="2400" dirty="0" err="1" smtClean="0"/>
              <a:t>yukarI</a:t>
            </a:r>
            <a:r>
              <a:rPr lang="tr-TR" sz="2400" dirty="0" smtClean="0"/>
              <a:t> </a:t>
            </a:r>
            <a:r>
              <a:rPr lang="tr-TR" sz="2400" dirty="0" err="1" smtClean="0"/>
              <a:t>kaldIrIlarak</a:t>
            </a:r>
            <a:r>
              <a:rPr lang="tr-TR" sz="2400" dirty="0" smtClean="0"/>
              <a:t> göğüs </a:t>
            </a:r>
            <a:r>
              <a:rPr lang="tr-TR" sz="2400" dirty="0" err="1" smtClean="0"/>
              <a:t>hizasI</a:t>
            </a:r>
            <a:r>
              <a:rPr lang="tr-TR" sz="2400" dirty="0" smtClean="0"/>
              <a:t> </a:t>
            </a:r>
            <a:r>
              <a:rPr lang="tr-TR" sz="2400" dirty="0" err="1" smtClean="0"/>
              <a:t>sevİyesİne</a:t>
            </a:r>
            <a:r>
              <a:rPr lang="tr-TR" sz="2400" dirty="0" smtClean="0"/>
              <a:t> </a:t>
            </a:r>
            <a:r>
              <a:rPr lang="tr-TR" sz="2400" dirty="0" err="1" smtClean="0"/>
              <a:t>çIkarIlIr</a:t>
            </a:r>
            <a:r>
              <a:rPr lang="tr-TR" sz="2400" dirty="0" smtClean="0"/>
              <a:t>. </a:t>
            </a:r>
            <a:r>
              <a:rPr lang="tr-TR" sz="2400" dirty="0" err="1" smtClean="0"/>
              <a:t>KapI</a:t>
            </a:r>
            <a:r>
              <a:rPr lang="tr-TR" sz="2400" dirty="0" smtClean="0"/>
              <a:t> </a:t>
            </a:r>
            <a:r>
              <a:rPr lang="tr-TR" sz="2400" dirty="0" err="1" smtClean="0"/>
              <a:t>eşİğİnİ</a:t>
            </a:r>
            <a:r>
              <a:rPr lang="tr-TR" sz="2400" dirty="0" smtClean="0"/>
              <a:t> </a:t>
            </a:r>
            <a:r>
              <a:rPr lang="tr-TR" sz="2400" dirty="0" err="1" smtClean="0"/>
              <a:t>yükseltmenİn</a:t>
            </a:r>
            <a:r>
              <a:rPr lang="tr-TR" sz="2400" dirty="0" smtClean="0"/>
              <a:t> </a:t>
            </a:r>
            <a:r>
              <a:rPr lang="tr-TR" sz="2400" dirty="0" err="1" smtClean="0"/>
              <a:t>sebebİ</a:t>
            </a:r>
            <a:r>
              <a:rPr lang="tr-TR" sz="2400" dirty="0" smtClean="0"/>
              <a:t> </a:t>
            </a:r>
            <a:r>
              <a:rPr lang="tr-TR" sz="2400" dirty="0" err="1" smtClean="0"/>
              <a:t>Kâbe’nİn</a:t>
            </a:r>
            <a:r>
              <a:rPr lang="tr-TR" sz="2400" dirty="0" smtClean="0"/>
              <a:t> </a:t>
            </a:r>
            <a:r>
              <a:rPr lang="tr-TR" sz="2400" dirty="0" err="1" smtClean="0"/>
              <a:t>İçİne</a:t>
            </a:r>
            <a:r>
              <a:rPr lang="tr-TR" sz="2400" dirty="0" smtClean="0"/>
              <a:t> </a:t>
            </a:r>
            <a:r>
              <a:rPr lang="tr-TR" sz="2400" dirty="0" err="1" smtClean="0"/>
              <a:t>gİrİşİ</a:t>
            </a:r>
            <a:r>
              <a:rPr lang="tr-TR" sz="2400" dirty="0" smtClean="0"/>
              <a:t> </a:t>
            </a:r>
            <a:r>
              <a:rPr lang="tr-TR" sz="2400" dirty="0" err="1" smtClean="0"/>
              <a:t>zorlaştIrarak</a:t>
            </a:r>
            <a:r>
              <a:rPr lang="tr-TR" sz="2400" dirty="0" smtClean="0"/>
              <a:t> kontrol </a:t>
            </a:r>
            <a:r>
              <a:rPr lang="tr-TR" sz="2400" dirty="0" err="1" smtClean="0"/>
              <a:t>altInda</a:t>
            </a:r>
            <a:r>
              <a:rPr lang="tr-TR" sz="2400" dirty="0" smtClean="0"/>
              <a:t> tutmak ve </a:t>
            </a:r>
            <a:r>
              <a:rPr lang="tr-TR" sz="2400" dirty="0" err="1" smtClean="0"/>
              <a:t>Kâbe’nİn</a:t>
            </a:r>
            <a:r>
              <a:rPr lang="tr-TR" sz="2400" dirty="0" smtClean="0"/>
              <a:t> </a:t>
            </a:r>
            <a:r>
              <a:rPr lang="tr-TR" sz="2400" dirty="0" err="1" smtClean="0"/>
              <a:t>İçİnde</a:t>
            </a:r>
            <a:r>
              <a:rPr lang="tr-TR" sz="2400" dirty="0" smtClean="0"/>
              <a:t> bulunan </a:t>
            </a:r>
            <a:r>
              <a:rPr lang="tr-TR" sz="2400" dirty="0" err="1" smtClean="0"/>
              <a:t>bİrtakım</a:t>
            </a:r>
            <a:r>
              <a:rPr lang="tr-TR" sz="2400" dirty="0" smtClean="0"/>
              <a:t> </a:t>
            </a:r>
            <a:r>
              <a:rPr lang="tr-TR" sz="2400" dirty="0" err="1" smtClean="0"/>
              <a:t>değerlİ</a:t>
            </a:r>
            <a:r>
              <a:rPr lang="tr-TR" sz="2400" dirty="0" smtClean="0"/>
              <a:t> mücevher ve </a:t>
            </a:r>
            <a:r>
              <a:rPr lang="tr-TR" sz="2400" dirty="0" err="1" smtClean="0"/>
              <a:t>eşyalarIn</a:t>
            </a:r>
            <a:r>
              <a:rPr lang="tr-TR" sz="2400" dirty="0" smtClean="0"/>
              <a:t> </a:t>
            </a:r>
            <a:r>
              <a:rPr lang="tr-TR" sz="2400" dirty="0" err="1" smtClean="0"/>
              <a:t>çalInmasInIn</a:t>
            </a:r>
            <a:r>
              <a:rPr lang="tr-TR" sz="2400" dirty="0" smtClean="0"/>
              <a:t> önüne </a:t>
            </a:r>
            <a:r>
              <a:rPr lang="tr-TR" sz="2400" dirty="0" err="1" smtClean="0"/>
              <a:t>geçmektİr</a:t>
            </a:r>
            <a:r>
              <a:rPr lang="tr-TR" sz="2400" dirty="0" smtClean="0"/>
              <a:t>. Tek </a:t>
            </a:r>
            <a:r>
              <a:rPr lang="tr-TR" sz="2400" dirty="0" err="1" smtClean="0"/>
              <a:t>kanatlI</a:t>
            </a:r>
            <a:r>
              <a:rPr lang="tr-TR" sz="2400" dirty="0" smtClean="0"/>
              <a:t> ve </a:t>
            </a:r>
            <a:r>
              <a:rPr lang="tr-TR" sz="2400" dirty="0" err="1" smtClean="0"/>
              <a:t>kİlİtlİ</a:t>
            </a:r>
            <a:r>
              <a:rPr lang="tr-TR" sz="2400" dirty="0" smtClean="0"/>
              <a:t> </a:t>
            </a:r>
            <a:r>
              <a:rPr lang="tr-TR" sz="2400" dirty="0" err="1" smtClean="0"/>
              <a:t>kapIdan</a:t>
            </a:r>
            <a:r>
              <a:rPr lang="tr-TR" sz="2400" dirty="0" smtClean="0"/>
              <a:t> </a:t>
            </a:r>
            <a:r>
              <a:rPr lang="tr-TR" sz="2400" dirty="0"/>
              <a:t>İ</a:t>
            </a:r>
            <a:r>
              <a:rPr lang="tr-TR" sz="2400" dirty="0" smtClean="0"/>
              <a:t>çeri </a:t>
            </a:r>
            <a:r>
              <a:rPr lang="tr-TR" sz="2400" dirty="0" err="1" smtClean="0"/>
              <a:t>gİrebİlmek</a:t>
            </a:r>
            <a:r>
              <a:rPr lang="tr-TR" sz="2400" dirty="0" smtClean="0"/>
              <a:t> </a:t>
            </a:r>
            <a:r>
              <a:rPr lang="tr-TR" sz="2400" dirty="0" err="1" smtClean="0"/>
              <a:t>İçİn</a:t>
            </a:r>
            <a:r>
              <a:rPr lang="tr-TR" sz="2400" dirty="0" smtClean="0"/>
              <a:t> de seyyar </a:t>
            </a:r>
            <a:r>
              <a:rPr lang="tr-TR" sz="2400" dirty="0" err="1" smtClean="0"/>
              <a:t>bİr</a:t>
            </a:r>
            <a:r>
              <a:rPr lang="tr-TR" sz="2400" dirty="0" smtClean="0"/>
              <a:t> </a:t>
            </a:r>
            <a:r>
              <a:rPr lang="tr-TR" sz="2400" dirty="0" err="1" smtClean="0"/>
              <a:t>merdİven</a:t>
            </a:r>
            <a:r>
              <a:rPr lang="tr-TR" sz="2400" dirty="0" smtClean="0"/>
              <a:t> </a:t>
            </a:r>
            <a:r>
              <a:rPr lang="tr-TR" sz="2400" dirty="0" err="1" smtClean="0"/>
              <a:t>yapIlIr</a:t>
            </a:r>
            <a:r>
              <a:rPr lang="tr-TR" sz="2400" dirty="0" smtClean="0"/>
              <a:t>. </a:t>
            </a:r>
            <a:endParaRPr lang="tr-TR" sz="2400" dirty="0"/>
          </a:p>
        </p:txBody>
      </p:sp>
    </p:spTree>
    <p:extLst>
      <p:ext uri="{BB962C8B-B14F-4D97-AF65-F5344CB8AC3E}">
        <p14:creationId xmlns:p14="http://schemas.microsoft.com/office/powerpoint/2010/main" val="25713236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1625" y="76200"/>
            <a:ext cx="8510588" cy="6629400"/>
          </a:xfrm>
        </p:spPr>
        <p:txBody>
          <a:bodyPr/>
          <a:lstStyle/>
          <a:p>
            <a:pPr algn="just" eaLnBrk="1" fontAlgn="auto" hangingPunct="1">
              <a:spcAft>
                <a:spcPts val="0"/>
              </a:spcAft>
              <a:defRPr/>
            </a:pPr>
            <a:r>
              <a:rPr lang="tr-TR" sz="2800" dirty="0" smtClean="0"/>
              <a:t>	</a:t>
            </a:r>
            <a:r>
              <a:rPr lang="tr-TR" sz="2800" dirty="0" err="1" smtClean="0"/>
              <a:t>YapInIn</a:t>
            </a:r>
            <a:r>
              <a:rPr lang="tr-TR" sz="2800" dirty="0" smtClean="0"/>
              <a:t> üstü 6 ahşap sütunla </a:t>
            </a:r>
            <a:r>
              <a:rPr lang="tr-TR" sz="2800" dirty="0" err="1" smtClean="0"/>
              <a:t>taşInan</a:t>
            </a:r>
            <a:r>
              <a:rPr lang="tr-TR" sz="2800" dirty="0" smtClean="0"/>
              <a:t> düz </a:t>
            </a:r>
            <a:r>
              <a:rPr lang="tr-TR" sz="2800" dirty="0" err="1" smtClean="0"/>
              <a:t>bİr</a:t>
            </a:r>
            <a:r>
              <a:rPr lang="tr-TR" sz="2800" dirty="0" smtClean="0"/>
              <a:t> </a:t>
            </a:r>
            <a:r>
              <a:rPr lang="tr-TR" sz="2800" dirty="0" err="1" smtClean="0"/>
              <a:t>çatIyla</a:t>
            </a:r>
            <a:r>
              <a:rPr lang="tr-TR" sz="2800" dirty="0" smtClean="0"/>
              <a:t> örtülür. </a:t>
            </a:r>
            <a:r>
              <a:rPr lang="tr-TR" sz="2800" dirty="0" smtClean="0">
                <a:solidFill>
                  <a:srgbClr val="FFFF00"/>
                </a:solidFill>
              </a:rPr>
              <a:t>Ahşap sütunlar </a:t>
            </a:r>
            <a:r>
              <a:rPr lang="tr-TR" sz="2800" dirty="0" err="1" smtClean="0">
                <a:solidFill>
                  <a:srgbClr val="FFFF00"/>
                </a:solidFill>
              </a:rPr>
              <a:t>üzerİnde</a:t>
            </a:r>
            <a:r>
              <a:rPr lang="tr-TR" sz="2800" dirty="0" smtClean="0">
                <a:solidFill>
                  <a:srgbClr val="FFFF00"/>
                </a:solidFill>
              </a:rPr>
              <a:t> Hz. İbrahim, Hz. İsmail, Hz. İsa ve Hz. </a:t>
            </a:r>
            <a:r>
              <a:rPr lang="tr-TR" sz="2800" dirty="0" err="1" smtClean="0">
                <a:solidFill>
                  <a:srgbClr val="FFFF00"/>
                </a:solidFill>
              </a:rPr>
              <a:t>Meryem’İn</a:t>
            </a:r>
            <a:r>
              <a:rPr lang="tr-TR" sz="2800" dirty="0" smtClean="0">
                <a:solidFill>
                  <a:srgbClr val="FFFF00"/>
                </a:solidFill>
              </a:rPr>
              <a:t> </a:t>
            </a:r>
            <a:r>
              <a:rPr lang="tr-TR" sz="2800" dirty="0" err="1" smtClean="0">
                <a:solidFill>
                  <a:srgbClr val="FFFF00"/>
                </a:solidFill>
              </a:rPr>
              <a:t>fİgürlerİyle</a:t>
            </a:r>
            <a:r>
              <a:rPr lang="tr-TR" sz="2800" dirty="0" smtClean="0">
                <a:solidFill>
                  <a:srgbClr val="FFFF00"/>
                </a:solidFill>
              </a:rPr>
              <a:t> </a:t>
            </a:r>
            <a:r>
              <a:rPr lang="tr-TR" sz="2800" dirty="0" err="1" smtClean="0">
                <a:solidFill>
                  <a:srgbClr val="FFFF00"/>
                </a:solidFill>
              </a:rPr>
              <a:t>bazI</a:t>
            </a:r>
            <a:r>
              <a:rPr lang="tr-TR" sz="2800" dirty="0" smtClean="0">
                <a:solidFill>
                  <a:srgbClr val="FFFF00"/>
                </a:solidFill>
              </a:rPr>
              <a:t> ağaç ve melek </a:t>
            </a:r>
            <a:r>
              <a:rPr lang="tr-TR" sz="2800" dirty="0" err="1" smtClean="0">
                <a:solidFill>
                  <a:srgbClr val="FFFF00"/>
                </a:solidFill>
              </a:rPr>
              <a:t>resİmleri</a:t>
            </a:r>
            <a:r>
              <a:rPr lang="tr-TR" sz="2800" dirty="0" smtClean="0">
                <a:solidFill>
                  <a:srgbClr val="FFFF00"/>
                </a:solidFill>
              </a:rPr>
              <a:t> </a:t>
            </a:r>
            <a:r>
              <a:rPr lang="tr-TR" sz="2800" dirty="0" err="1" smtClean="0">
                <a:solidFill>
                  <a:srgbClr val="FFFF00"/>
                </a:solidFill>
              </a:rPr>
              <a:t>vardIr</a:t>
            </a:r>
            <a:r>
              <a:rPr lang="tr-TR" sz="2800" dirty="0" smtClean="0">
                <a:solidFill>
                  <a:srgbClr val="FFFF00"/>
                </a:solidFill>
              </a:rPr>
              <a:t>. </a:t>
            </a:r>
            <a:r>
              <a:rPr lang="tr-TR" sz="2800" dirty="0" smtClean="0"/>
              <a:t>Muhtemelen bu sütunlar </a:t>
            </a:r>
            <a:r>
              <a:rPr lang="tr-TR" sz="2800" dirty="0" err="1" smtClean="0"/>
              <a:t>onarImI</a:t>
            </a:r>
            <a:r>
              <a:rPr lang="tr-TR" sz="2800" dirty="0" smtClean="0"/>
              <a:t> düşünülen </a:t>
            </a:r>
            <a:r>
              <a:rPr lang="tr-TR" sz="2800" dirty="0" err="1" smtClean="0"/>
              <a:t>kİlİse</a:t>
            </a:r>
            <a:r>
              <a:rPr lang="tr-TR" sz="2800" dirty="0" smtClean="0"/>
              <a:t> </a:t>
            </a:r>
            <a:r>
              <a:rPr lang="tr-TR" sz="2800" dirty="0" err="1" smtClean="0"/>
              <a:t>İçİn</a:t>
            </a:r>
            <a:r>
              <a:rPr lang="tr-TR" sz="2800" dirty="0" smtClean="0"/>
              <a:t> </a:t>
            </a:r>
            <a:r>
              <a:rPr lang="tr-TR" sz="2800" dirty="0" err="1" smtClean="0"/>
              <a:t>hazIrlanmIş</a:t>
            </a:r>
            <a:r>
              <a:rPr lang="tr-TR" sz="2800" dirty="0" smtClean="0"/>
              <a:t> olup, </a:t>
            </a:r>
            <a:r>
              <a:rPr lang="tr-TR" sz="2800" dirty="0" err="1" smtClean="0"/>
              <a:t>üzerİndekİ</a:t>
            </a:r>
            <a:r>
              <a:rPr lang="tr-TR" sz="2800" dirty="0" smtClean="0"/>
              <a:t> </a:t>
            </a:r>
            <a:r>
              <a:rPr lang="tr-TR" sz="2800" dirty="0" err="1" smtClean="0"/>
              <a:t>hazIr</a:t>
            </a:r>
            <a:r>
              <a:rPr lang="tr-TR" sz="2800" dirty="0" smtClean="0"/>
              <a:t> </a:t>
            </a:r>
            <a:r>
              <a:rPr lang="tr-TR" sz="2800" dirty="0" err="1" smtClean="0"/>
              <a:t>resİmlere</a:t>
            </a:r>
            <a:r>
              <a:rPr lang="tr-TR" sz="2800" dirty="0" smtClean="0"/>
              <a:t> Hz. </a:t>
            </a:r>
            <a:r>
              <a:rPr lang="tr-TR" sz="2800" dirty="0" err="1" smtClean="0"/>
              <a:t>İbrahİm</a:t>
            </a:r>
            <a:r>
              <a:rPr lang="tr-TR" sz="2800" dirty="0" smtClean="0"/>
              <a:t> ve Hz. </a:t>
            </a:r>
            <a:r>
              <a:rPr lang="tr-TR" sz="2800" dirty="0" err="1" smtClean="0"/>
              <a:t>İsmaİl</a:t>
            </a:r>
            <a:r>
              <a:rPr lang="tr-TR" sz="2800" dirty="0" smtClean="0"/>
              <a:t> </a:t>
            </a:r>
            <a:r>
              <a:rPr lang="tr-TR" sz="2800" dirty="0" err="1" smtClean="0"/>
              <a:t>fİgürleri</a:t>
            </a:r>
            <a:r>
              <a:rPr lang="tr-TR" sz="2800" dirty="0" smtClean="0"/>
              <a:t> sonradan İlave </a:t>
            </a:r>
            <a:r>
              <a:rPr lang="tr-TR" sz="2800" dirty="0" err="1" smtClean="0"/>
              <a:t>edİlmİş</a:t>
            </a:r>
            <a:r>
              <a:rPr lang="tr-TR" sz="2800" dirty="0" smtClean="0"/>
              <a:t> </a:t>
            </a:r>
            <a:r>
              <a:rPr lang="tr-TR" sz="2800" dirty="0" err="1" smtClean="0"/>
              <a:t>olmalIdIr</a:t>
            </a:r>
            <a:r>
              <a:rPr lang="tr-TR" sz="2800" dirty="0" smtClean="0"/>
              <a:t>. 	</a:t>
            </a:r>
            <a:r>
              <a:rPr lang="tr-TR" sz="2800" dirty="0" err="1" smtClean="0"/>
              <a:t>YapInIn</a:t>
            </a:r>
            <a:r>
              <a:rPr lang="tr-TR" sz="2800" dirty="0" smtClean="0"/>
              <a:t> </a:t>
            </a:r>
            <a:r>
              <a:rPr lang="tr-TR" sz="2800" dirty="0" err="1" smtClean="0"/>
              <a:t>İçİne</a:t>
            </a:r>
            <a:r>
              <a:rPr lang="tr-TR" sz="2800" dirty="0" smtClean="0"/>
              <a:t> </a:t>
            </a:r>
            <a:r>
              <a:rPr lang="tr-TR" sz="2800" dirty="0" err="1" smtClean="0"/>
              <a:t>çatIya</a:t>
            </a:r>
            <a:r>
              <a:rPr lang="tr-TR" sz="2800" dirty="0" smtClean="0"/>
              <a:t> </a:t>
            </a:r>
            <a:r>
              <a:rPr lang="tr-TR" sz="2800" dirty="0" err="1" smtClean="0"/>
              <a:t>çIkma</a:t>
            </a:r>
            <a:r>
              <a:rPr lang="tr-TR" sz="2800" dirty="0" smtClean="0"/>
              <a:t> </a:t>
            </a:r>
            <a:r>
              <a:rPr lang="tr-TR" sz="2800" dirty="0"/>
              <a:t>İ</a:t>
            </a:r>
            <a:r>
              <a:rPr lang="tr-TR" sz="2800" dirty="0" smtClean="0"/>
              <a:t>mkanı sağlayan </a:t>
            </a:r>
            <a:r>
              <a:rPr lang="tr-TR" sz="2800" dirty="0" err="1" smtClean="0"/>
              <a:t>bİr</a:t>
            </a:r>
            <a:r>
              <a:rPr lang="tr-TR" sz="2800" dirty="0" smtClean="0"/>
              <a:t> </a:t>
            </a:r>
            <a:r>
              <a:rPr lang="tr-TR" sz="2800" dirty="0" err="1" smtClean="0"/>
              <a:t>merdİven</a:t>
            </a:r>
            <a:r>
              <a:rPr lang="tr-TR" sz="2800" dirty="0" smtClean="0"/>
              <a:t> </a:t>
            </a:r>
            <a:r>
              <a:rPr lang="tr-TR" sz="2800" dirty="0" err="1" smtClean="0"/>
              <a:t>yerleştİrİlmİştİr</a:t>
            </a:r>
            <a:r>
              <a:rPr lang="tr-TR" sz="2800" dirty="0" smtClean="0"/>
              <a:t>. </a:t>
            </a:r>
            <a:r>
              <a:rPr lang="tr-TR" sz="2800" dirty="0" err="1" smtClean="0">
                <a:solidFill>
                  <a:srgbClr val="FFFF00"/>
                </a:solidFill>
              </a:rPr>
              <a:t>ÇatIda</a:t>
            </a:r>
            <a:r>
              <a:rPr lang="tr-TR" sz="2800" dirty="0" smtClean="0">
                <a:solidFill>
                  <a:srgbClr val="FFFF00"/>
                </a:solidFill>
              </a:rPr>
              <a:t> </a:t>
            </a:r>
            <a:r>
              <a:rPr lang="tr-TR" sz="2800" dirty="0" err="1" smtClean="0">
                <a:solidFill>
                  <a:srgbClr val="FFFF00"/>
                </a:solidFill>
              </a:rPr>
              <a:t>bİrİkecek</a:t>
            </a:r>
            <a:r>
              <a:rPr lang="tr-TR" sz="2800" dirty="0" smtClean="0">
                <a:solidFill>
                  <a:srgbClr val="FFFF00"/>
                </a:solidFill>
              </a:rPr>
              <a:t> suyun </a:t>
            </a:r>
            <a:r>
              <a:rPr lang="tr-TR" sz="2800" dirty="0" err="1" smtClean="0">
                <a:solidFill>
                  <a:srgbClr val="FFFF00"/>
                </a:solidFill>
              </a:rPr>
              <a:t>akmasI</a:t>
            </a:r>
            <a:r>
              <a:rPr lang="tr-TR" sz="2800" dirty="0" smtClean="0">
                <a:solidFill>
                  <a:srgbClr val="FFFF00"/>
                </a:solidFill>
              </a:rPr>
              <a:t> </a:t>
            </a:r>
            <a:r>
              <a:rPr lang="tr-TR" sz="2800" dirty="0" err="1" smtClean="0">
                <a:solidFill>
                  <a:srgbClr val="FFFF00"/>
                </a:solidFill>
              </a:rPr>
              <a:t>İçİn</a:t>
            </a:r>
            <a:r>
              <a:rPr lang="tr-TR" sz="2800" dirty="0" smtClean="0">
                <a:solidFill>
                  <a:srgbClr val="FFFF00"/>
                </a:solidFill>
              </a:rPr>
              <a:t> de </a:t>
            </a:r>
            <a:r>
              <a:rPr lang="tr-TR" sz="2800" dirty="0" err="1" smtClean="0">
                <a:solidFill>
                  <a:srgbClr val="FFFF00"/>
                </a:solidFill>
              </a:rPr>
              <a:t>hİcr</a:t>
            </a:r>
            <a:r>
              <a:rPr lang="tr-TR" sz="2800" dirty="0" smtClean="0">
                <a:solidFill>
                  <a:srgbClr val="FFFF00"/>
                </a:solidFill>
              </a:rPr>
              <a:t> sahasına dökülen </a:t>
            </a:r>
            <a:r>
              <a:rPr lang="tr-TR" sz="2800" dirty="0" err="1" smtClean="0">
                <a:solidFill>
                  <a:srgbClr val="FFFF00"/>
                </a:solidFill>
              </a:rPr>
              <a:t>bİr</a:t>
            </a:r>
            <a:r>
              <a:rPr lang="tr-TR" sz="2800" dirty="0" smtClean="0">
                <a:solidFill>
                  <a:srgbClr val="FFFF00"/>
                </a:solidFill>
              </a:rPr>
              <a:t> oluk </a:t>
            </a:r>
            <a:r>
              <a:rPr lang="tr-TR" sz="2800" dirty="0" err="1" smtClean="0">
                <a:solidFill>
                  <a:srgbClr val="FFFF00"/>
                </a:solidFill>
              </a:rPr>
              <a:t>yapIlmIştIr</a:t>
            </a:r>
            <a:r>
              <a:rPr lang="tr-TR" sz="2800" dirty="0" smtClean="0">
                <a:solidFill>
                  <a:srgbClr val="FFFF00"/>
                </a:solidFill>
              </a:rPr>
              <a:t>. </a:t>
            </a:r>
            <a:r>
              <a:rPr lang="tr-TR" sz="2800" dirty="0" err="1" smtClean="0">
                <a:solidFill>
                  <a:srgbClr val="FF0000"/>
                </a:solidFill>
              </a:rPr>
              <a:t>Emevİler</a:t>
            </a:r>
            <a:r>
              <a:rPr lang="tr-TR" sz="2800" dirty="0" smtClean="0">
                <a:solidFill>
                  <a:srgbClr val="FF0000"/>
                </a:solidFill>
              </a:rPr>
              <a:t> </a:t>
            </a:r>
            <a:r>
              <a:rPr lang="tr-TR" sz="2800" dirty="0" err="1" smtClean="0">
                <a:solidFill>
                  <a:srgbClr val="FF0000"/>
                </a:solidFill>
              </a:rPr>
              <a:t>zamanInda</a:t>
            </a:r>
            <a:r>
              <a:rPr lang="tr-TR" sz="2800" dirty="0" smtClean="0">
                <a:solidFill>
                  <a:srgbClr val="FF0000"/>
                </a:solidFill>
              </a:rPr>
              <a:t> </a:t>
            </a:r>
            <a:r>
              <a:rPr lang="tr-TR" sz="2800" dirty="0" err="1" smtClean="0">
                <a:solidFill>
                  <a:srgbClr val="FF0000"/>
                </a:solidFill>
              </a:rPr>
              <a:t>altIn</a:t>
            </a:r>
            <a:r>
              <a:rPr lang="tr-TR" sz="2800" dirty="0" smtClean="0">
                <a:solidFill>
                  <a:srgbClr val="FF0000"/>
                </a:solidFill>
              </a:rPr>
              <a:t> levha İle kaplanan bu oluk </a:t>
            </a:r>
            <a:r>
              <a:rPr lang="tr-TR" sz="2800" dirty="0" err="1" smtClean="0">
                <a:solidFill>
                  <a:srgbClr val="FFFF00"/>
                </a:solidFill>
              </a:rPr>
              <a:t>AltIn</a:t>
            </a:r>
            <a:r>
              <a:rPr lang="tr-TR" sz="2800" dirty="0" smtClean="0">
                <a:solidFill>
                  <a:srgbClr val="FFFF00"/>
                </a:solidFill>
              </a:rPr>
              <a:t> Oluk</a:t>
            </a:r>
            <a:r>
              <a:rPr lang="tr-TR" sz="2800" dirty="0" smtClean="0">
                <a:solidFill>
                  <a:srgbClr val="FF0000"/>
                </a:solidFill>
              </a:rPr>
              <a:t> </a:t>
            </a:r>
            <a:r>
              <a:rPr lang="tr-TR" sz="2800" dirty="0" err="1" smtClean="0">
                <a:solidFill>
                  <a:srgbClr val="FF0000"/>
                </a:solidFill>
              </a:rPr>
              <a:t>İsmİyle</a:t>
            </a:r>
            <a:r>
              <a:rPr lang="tr-TR" sz="2800" dirty="0" smtClean="0">
                <a:solidFill>
                  <a:srgbClr val="FF0000"/>
                </a:solidFill>
              </a:rPr>
              <a:t> meşhur olmuştur.</a:t>
            </a:r>
            <a:endParaRPr lang="tr-TR" sz="2800" dirty="0">
              <a:solidFill>
                <a:srgbClr val="FF0000"/>
              </a:solidFill>
            </a:endParaRPr>
          </a:p>
        </p:txBody>
      </p:sp>
    </p:spTree>
    <p:extLst>
      <p:ext uri="{BB962C8B-B14F-4D97-AF65-F5344CB8AC3E}">
        <p14:creationId xmlns:p14="http://schemas.microsoft.com/office/powerpoint/2010/main" val="8429159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2400" y="76200"/>
            <a:ext cx="8839200" cy="6629400"/>
          </a:xfrm>
        </p:spPr>
        <p:txBody>
          <a:bodyPr/>
          <a:lstStyle/>
          <a:p>
            <a:pPr eaLnBrk="1" fontAlgn="auto" hangingPunct="1">
              <a:spcAft>
                <a:spcPts val="0"/>
              </a:spcAft>
              <a:defRPr/>
            </a:pPr>
            <a:r>
              <a:rPr lang="tr-TR" sz="2000" dirty="0" smtClean="0"/>
              <a:t>	Bilindiği üzere, Hz. Ali’nin öldürülmesinden sonra </a:t>
            </a:r>
            <a:r>
              <a:rPr lang="tr-TR" sz="2000" dirty="0" err="1" smtClean="0"/>
              <a:t>Emevi</a:t>
            </a:r>
            <a:r>
              <a:rPr lang="tr-TR" sz="2000" dirty="0" smtClean="0"/>
              <a:t> hanedanını tanımayan Müslümanlar, sırasıyla Hz. Hasan ve Hz. Hüseyin’i halife ilan etmişlerdir. Hz. Ali’nin bu iki evladının da ortadan kaldırılması, hilafet kavgasını bitirememiş ve özellikle Mekke ve Medineli Müslümanlar, </a:t>
            </a:r>
            <a:r>
              <a:rPr lang="tr-TR" sz="2000" dirty="0" err="1" smtClean="0"/>
              <a:t>Emeviler’e</a:t>
            </a:r>
            <a:r>
              <a:rPr lang="tr-TR" sz="2000" dirty="0" smtClean="0"/>
              <a:t> boyun eğmeyerek son defa hilafet makamına </a:t>
            </a:r>
            <a:r>
              <a:rPr lang="tr-TR" sz="2000" dirty="0" smtClean="0">
                <a:solidFill>
                  <a:srgbClr val="FFFF00"/>
                </a:solidFill>
              </a:rPr>
              <a:t>Abdullah b. </a:t>
            </a:r>
            <a:r>
              <a:rPr lang="tr-TR" sz="2000" dirty="0" err="1" smtClean="0">
                <a:solidFill>
                  <a:srgbClr val="FFFF00"/>
                </a:solidFill>
              </a:rPr>
              <a:t>Zübeyr’i</a:t>
            </a:r>
            <a:r>
              <a:rPr lang="tr-TR" sz="2000" dirty="0" smtClean="0">
                <a:solidFill>
                  <a:srgbClr val="FFFF00"/>
                </a:solidFill>
              </a:rPr>
              <a:t> </a:t>
            </a:r>
            <a:r>
              <a:rPr lang="tr-TR" sz="2000" dirty="0" err="1" smtClean="0"/>
              <a:t>layIk</a:t>
            </a:r>
            <a:r>
              <a:rPr lang="tr-TR" sz="2000" dirty="0" smtClean="0"/>
              <a:t> görmüşlerdir. </a:t>
            </a:r>
            <a:br>
              <a:rPr lang="tr-TR" sz="2000" dirty="0" smtClean="0"/>
            </a:br>
            <a:r>
              <a:rPr lang="tr-TR" sz="2000" dirty="0"/>
              <a:t>	</a:t>
            </a:r>
            <a:r>
              <a:rPr lang="tr-TR" sz="2000" dirty="0" smtClean="0"/>
              <a:t>Abdullah b. </a:t>
            </a:r>
            <a:r>
              <a:rPr lang="tr-TR" sz="2000" dirty="0" err="1" smtClean="0"/>
              <a:t>Zübeyr</a:t>
            </a:r>
            <a:r>
              <a:rPr lang="tr-TR" sz="2000" dirty="0" smtClean="0"/>
              <a:t> ile </a:t>
            </a:r>
            <a:r>
              <a:rPr lang="tr-TR" sz="2000" dirty="0" err="1" smtClean="0"/>
              <a:t>Emevi</a:t>
            </a:r>
            <a:r>
              <a:rPr lang="tr-TR" sz="2000" dirty="0" smtClean="0"/>
              <a:t> yönetimi arasında yaşanan bir çatışmada Kâbe yanarak tahrip olmuştur. Çatışma bitince, Kâbe Abdullah b. </a:t>
            </a:r>
            <a:r>
              <a:rPr lang="tr-TR" sz="2000" dirty="0" err="1" smtClean="0"/>
              <a:t>Zübeyr</a:t>
            </a:r>
            <a:r>
              <a:rPr lang="tr-TR" sz="2000" dirty="0" smtClean="0"/>
              <a:t> tarafından H. 64 (M.683) yılında temeline kadar yıkılarak tamamen taş malzeme ile yeniden inşa edilmiştir. </a:t>
            </a:r>
            <a:r>
              <a:rPr lang="tr-TR" sz="2000" dirty="0" smtClean="0">
                <a:solidFill>
                  <a:srgbClr val="FFFF00"/>
                </a:solidFill>
              </a:rPr>
              <a:t>Bu inşada yapı Hz. İbrahim’in yaptığı forma döndürülmeye çalışılmıştır. </a:t>
            </a:r>
            <a:br>
              <a:rPr lang="tr-TR" sz="2000" dirty="0" smtClean="0">
                <a:solidFill>
                  <a:srgbClr val="FFFF00"/>
                </a:solidFill>
              </a:rPr>
            </a:br>
            <a:r>
              <a:rPr lang="tr-TR" sz="2000" dirty="0"/>
              <a:t>	</a:t>
            </a:r>
            <a:r>
              <a:rPr lang="tr-TR" sz="2000" dirty="0" err="1" smtClean="0">
                <a:solidFill>
                  <a:srgbClr val="FFFF00"/>
                </a:solidFill>
              </a:rPr>
              <a:t>Kureyş’in</a:t>
            </a:r>
            <a:r>
              <a:rPr lang="tr-TR" sz="2000" dirty="0" smtClean="0">
                <a:solidFill>
                  <a:srgbClr val="FFFF00"/>
                </a:solidFill>
              </a:rPr>
              <a:t> dışarıda bıraktığı </a:t>
            </a:r>
            <a:r>
              <a:rPr lang="tr-TR" sz="2000" dirty="0" err="1" smtClean="0">
                <a:solidFill>
                  <a:srgbClr val="FFFF00"/>
                </a:solidFill>
              </a:rPr>
              <a:t>hicr</a:t>
            </a:r>
            <a:r>
              <a:rPr lang="tr-TR" sz="2000" dirty="0" smtClean="0">
                <a:solidFill>
                  <a:srgbClr val="FFFF00"/>
                </a:solidFill>
              </a:rPr>
              <a:t> sahası tekrar yapının içine alınmış ve kapı eşiği de yer seviyesine indirilmiştir. </a:t>
            </a:r>
            <a:r>
              <a:rPr lang="tr-TR" sz="2000" dirty="0" smtClean="0"/>
              <a:t>Buna karşılık eski kapının tam karşısına, güney-batı cepheye ikinci bir kapı açılmış ve binanın yüksekliği </a:t>
            </a:r>
            <a:r>
              <a:rPr lang="tr-TR" sz="2000" dirty="0" err="1" smtClean="0"/>
              <a:t>Kureyş’in</a:t>
            </a:r>
            <a:r>
              <a:rPr lang="tr-TR" sz="2000" dirty="0" smtClean="0"/>
              <a:t> ölçüsünden 9 zira daha artırılarak 27 </a:t>
            </a:r>
            <a:r>
              <a:rPr lang="tr-TR" sz="2000" dirty="0" err="1" smtClean="0"/>
              <a:t>ziraya</a:t>
            </a:r>
            <a:r>
              <a:rPr lang="tr-TR" sz="2000" dirty="0" smtClean="0"/>
              <a:t> çıkarılmıştır. Tavanı tutan sütun sayısı, yapıya dahil edilen </a:t>
            </a:r>
            <a:r>
              <a:rPr lang="tr-TR" sz="2000" dirty="0" err="1" smtClean="0"/>
              <a:t>hicr</a:t>
            </a:r>
            <a:r>
              <a:rPr lang="tr-TR" sz="2000" dirty="0" smtClean="0"/>
              <a:t> sahasının </a:t>
            </a:r>
            <a:r>
              <a:rPr lang="tr-TR" sz="2000" dirty="0" err="1" smtClean="0"/>
              <a:t>damI</a:t>
            </a:r>
            <a:r>
              <a:rPr lang="tr-TR" sz="2000" dirty="0" smtClean="0"/>
              <a:t>  </a:t>
            </a:r>
            <a:r>
              <a:rPr lang="tr-TR" sz="2000" dirty="0" err="1" smtClean="0"/>
              <a:t>İçİn</a:t>
            </a:r>
            <a:r>
              <a:rPr lang="tr-TR" sz="2000" dirty="0" smtClean="0"/>
              <a:t>, İlave </a:t>
            </a:r>
            <a:r>
              <a:rPr lang="tr-TR" sz="2000" dirty="0" err="1" smtClean="0"/>
              <a:t>edİlen</a:t>
            </a:r>
            <a:r>
              <a:rPr lang="tr-TR" sz="2000" dirty="0" smtClean="0"/>
              <a:t> 3 sütunla 9’a çıkarılmıştır. Bir rivayete göre ilave 3 sütun mermerden olup üzerinde nakış ve süslemeler bulunmaktadır.</a:t>
            </a:r>
            <a:endParaRPr lang="tr-TR" sz="2000" dirty="0"/>
          </a:p>
        </p:txBody>
      </p:sp>
    </p:spTree>
    <p:extLst>
      <p:ext uri="{BB962C8B-B14F-4D97-AF65-F5344CB8AC3E}">
        <p14:creationId xmlns:p14="http://schemas.microsoft.com/office/powerpoint/2010/main" val="3641797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2400" y="0"/>
            <a:ext cx="8915400" cy="6705600"/>
          </a:xfrm>
        </p:spPr>
        <p:txBody>
          <a:bodyPr>
            <a:normAutofit fontScale="90000"/>
          </a:bodyPr>
          <a:lstStyle/>
          <a:p>
            <a:pPr eaLnBrk="1" fontAlgn="auto" hangingPunct="1">
              <a:spcAft>
                <a:spcPts val="0"/>
              </a:spcAft>
              <a:defRPr/>
            </a:pPr>
            <a:r>
              <a:rPr lang="tr-TR" sz="2800" dirty="0" smtClean="0"/>
              <a:t>	</a:t>
            </a:r>
            <a:r>
              <a:rPr lang="tr-TR" sz="2800" dirty="0" err="1" smtClean="0">
                <a:solidFill>
                  <a:srgbClr val="FFFF00"/>
                </a:solidFill>
              </a:rPr>
              <a:t>YaklaşIk</a:t>
            </a:r>
            <a:r>
              <a:rPr lang="tr-TR" sz="2800" dirty="0" smtClean="0">
                <a:solidFill>
                  <a:srgbClr val="FFFF00"/>
                </a:solidFill>
              </a:rPr>
              <a:t> on </a:t>
            </a:r>
            <a:r>
              <a:rPr lang="tr-TR" sz="2800" dirty="0" err="1" smtClean="0">
                <a:solidFill>
                  <a:srgbClr val="FFFF00"/>
                </a:solidFill>
              </a:rPr>
              <a:t>yIl</a:t>
            </a:r>
            <a:r>
              <a:rPr lang="tr-TR" sz="2800" dirty="0" smtClean="0">
                <a:solidFill>
                  <a:srgbClr val="FFFF00"/>
                </a:solidFill>
              </a:rPr>
              <a:t> sonra </a:t>
            </a:r>
            <a:r>
              <a:rPr lang="tr-TR" sz="2800" dirty="0" err="1" smtClean="0">
                <a:solidFill>
                  <a:srgbClr val="FFFF00"/>
                </a:solidFill>
              </a:rPr>
              <a:t>Emevİler</a:t>
            </a:r>
            <a:r>
              <a:rPr lang="tr-TR" sz="2800" dirty="0" smtClean="0">
                <a:solidFill>
                  <a:srgbClr val="FFFF00"/>
                </a:solidFill>
              </a:rPr>
              <a:t> </a:t>
            </a:r>
            <a:r>
              <a:rPr lang="tr-TR" sz="2800" dirty="0" err="1" smtClean="0">
                <a:solidFill>
                  <a:srgbClr val="FFFF00"/>
                </a:solidFill>
              </a:rPr>
              <a:t>adINA</a:t>
            </a:r>
            <a:r>
              <a:rPr lang="tr-TR" sz="2800" dirty="0" smtClean="0">
                <a:solidFill>
                  <a:srgbClr val="FFFF00"/>
                </a:solidFill>
              </a:rPr>
              <a:t> Abdullah b. </a:t>
            </a:r>
            <a:r>
              <a:rPr lang="tr-TR" sz="2800" dirty="0" err="1" smtClean="0">
                <a:solidFill>
                  <a:srgbClr val="FFFF00"/>
                </a:solidFill>
              </a:rPr>
              <a:t>Zübeyr’İ</a:t>
            </a:r>
            <a:r>
              <a:rPr lang="tr-TR" sz="2800" dirty="0" smtClean="0">
                <a:solidFill>
                  <a:srgbClr val="FFFF00"/>
                </a:solidFill>
              </a:rPr>
              <a:t> çok </a:t>
            </a:r>
            <a:r>
              <a:rPr lang="tr-TR" sz="2800" dirty="0" err="1" smtClean="0">
                <a:solidFill>
                  <a:srgbClr val="FFFF00"/>
                </a:solidFill>
              </a:rPr>
              <a:t>kanlI</a:t>
            </a:r>
            <a:r>
              <a:rPr lang="tr-TR" sz="2800" dirty="0" smtClean="0">
                <a:solidFill>
                  <a:srgbClr val="FFFF00"/>
                </a:solidFill>
              </a:rPr>
              <a:t> </a:t>
            </a:r>
            <a:r>
              <a:rPr lang="tr-TR" sz="2800" dirty="0" err="1" smtClean="0">
                <a:solidFill>
                  <a:srgbClr val="FFFF00"/>
                </a:solidFill>
              </a:rPr>
              <a:t>bİr</a:t>
            </a:r>
            <a:r>
              <a:rPr lang="tr-TR" sz="2800" dirty="0" smtClean="0">
                <a:solidFill>
                  <a:srgbClr val="FFFF00"/>
                </a:solidFill>
              </a:rPr>
              <a:t> savaşla ortadan </a:t>
            </a:r>
            <a:r>
              <a:rPr lang="tr-TR" sz="2800" dirty="0" err="1" smtClean="0">
                <a:solidFill>
                  <a:srgbClr val="FFFF00"/>
                </a:solidFill>
              </a:rPr>
              <a:t>kaldIran</a:t>
            </a:r>
            <a:r>
              <a:rPr lang="tr-TR" sz="2800" dirty="0" smtClean="0">
                <a:solidFill>
                  <a:srgbClr val="FFFF00"/>
                </a:solidFill>
              </a:rPr>
              <a:t> </a:t>
            </a:r>
            <a:r>
              <a:rPr lang="tr-TR" sz="2800" dirty="0" err="1" smtClean="0">
                <a:solidFill>
                  <a:srgbClr val="FFFF00"/>
                </a:solidFill>
              </a:rPr>
              <a:t>Haccac</a:t>
            </a:r>
            <a:r>
              <a:rPr lang="tr-TR" sz="2800" dirty="0" smtClean="0">
                <a:solidFill>
                  <a:srgbClr val="FFFF00"/>
                </a:solidFill>
              </a:rPr>
              <a:t> H. 74 (M.693) </a:t>
            </a:r>
            <a:r>
              <a:rPr lang="tr-TR" sz="2800" dirty="0" err="1" smtClean="0">
                <a:solidFill>
                  <a:srgbClr val="FFFF00"/>
                </a:solidFill>
              </a:rPr>
              <a:t>yIlInda</a:t>
            </a:r>
            <a:r>
              <a:rPr lang="tr-TR" sz="2800" dirty="0" smtClean="0">
                <a:solidFill>
                  <a:srgbClr val="FFFF00"/>
                </a:solidFill>
              </a:rPr>
              <a:t> </a:t>
            </a:r>
            <a:r>
              <a:rPr lang="tr-TR" sz="2800" dirty="0" err="1" smtClean="0">
                <a:solidFill>
                  <a:srgbClr val="FFFF00"/>
                </a:solidFill>
              </a:rPr>
              <a:t>Emevİ</a:t>
            </a:r>
            <a:r>
              <a:rPr lang="tr-TR" sz="2800" dirty="0" smtClean="0">
                <a:solidFill>
                  <a:srgbClr val="FFFF00"/>
                </a:solidFill>
              </a:rPr>
              <a:t> </a:t>
            </a:r>
            <a:r>
              <a:rPr lang="tr-TR" sz="2800" dirty="0" err="1" smtClean="0">
                <a:solidFill>
                  <a:srgbClr val="FFFF00"/>
                </a:solidFill>
              </a:rPr>
              <a:t>Halİfesi</a:t>
            </a:r>
            <a:r>
              <a:rPr lang="tr-TR" sz="2800" dirty="0" smtClean="0">
                <a:solidFill>
                  <a:srgbClr val="FFFF00"/>
                </a:solidFill>
              </a:rPr>
              <a:t> </a:t>
            </a:r>
            <a:r>
              <a:rPr lang="tr-TR" sz="2800" dirty="0" err="1" smtClean="0">
                <a:solidFill>
                  <a:srgbClr val="FFFF00"/>
                </a:solidFill>
              </a:rPr>
              <a:t>Abdülmelİk’İn</a:t>
            </a:r>
            <a:r>
              <a:rPr lang="tr-TR" sz="2800" dirty="0" smtClean="0">
                <a:solidFill>
                  <a:srgbClr val="FFFF00"/>
                </a:solidFill>
              </a:rPr>
              <a:t> </a:t>
            </a:r>
            <a:r>
              <a:rPr lang="tr-TR" sz="2800" dirty="0" err="1" smtClean="0">
                <a:solidFill>
                  <a:srgbClr val="FFFF00"/>
                </a:solidFill>
              </a:rPr>
              <a:t>onayI</a:t>
            </a:r>
            <a:r>
              <a:rPr lang="tr-TR" sz="2800" dirty="0" smtClean="0">
                <a:solidFill>
                  <a:srgbClr val="FFFF00"/>
                </a:solidFill>
              </a:rPr>
              <a:t> </a:t>
            </a:r>
            <a:r>
              <a:rPr lang="tr-TR" sz="2800" dirty="0">
                <a:solidFill>
                  <a:srgbClr val="FFFF00"/>
                </a:solidFill>
              </a:rPr>
              <a:t>İ</a:t>
            </a:r>
            <a:r>
              <a:rPr lang="tr-TR" sz="2800" dirty="0" smtClean="0">
                <a:solidFill>
                  <a:srgbClr val="FFFF00"/>
                </a:solidFill>
              </a:rPr>
              <a:t>le </a:t>
            </a:r>
            <a:r>
              <a:rPr lang="tr-TR" sz="2800" dirty="0" err="1" smtClean="0">
                <a:solidFill>
                  <a:srgbClr val="FFFF00"/>
                </a:solidFill>
              </a:rPr>
              <a:t>Kâbe’yİ</a:t>
            </a:r>
            <a:r>
              <a:rPr lang="tr-TR" sz="2800" dirty="0" smtClean="0">
                <a:solidFill>
                  <a:srgbClr val="FFFF00"/>
                </a:solidFill>
              </a:rPr>
              <a:t> </a:t>
            </a:r>
            <a:r>
              <a:rPr lang="tr-TR" sz="2800" dirty="0" err="1" smtClean="0">
                <a:solidFill>
                  <a:srgbClr val="FFFF00"/>
                </a:solidFill>
              </a:rPr>
              <a:t>yenİden</a:t>
            </a:r>
            <a:r>
              <a:rPr lang="tr-TR" sz="2800" dirty="0" smtClean="0">
                <a:solidFill>
                  <a:srgbClr val="FFFF00"/>
                </a:solidFill>
              </a:rPr>
              <a:t> </a:t>
            </a:r>
            <a:r>
              <a:rPr lang="tr-TR" sz="2800" dirty="0">
                <a:solidFill>
                  <a:srgbClr val="FFFF00"/>
                </a:solidFill>
              </a:rPr>
              <a:t>İ</a:t>
            </a:r>
            <a:r>
              <a:rPr lang="tr-TR" sz="2800" dirty="0" smtClean="0">
                <a:solidFill>
                  <a:srgbClr val="FFFF00"/>
                </a:solidFill>
              </a:rPr>
              <a:t>nşaya </a:t>
            </a:r>
            <a:r>
              <a:rPr lang="tr-TR" sz="2800" dirty="0" err="1" smtClean="0">
                <a:solidFill>
                  <a:srgbClr val="FFFF00"/>
                </a:solidFill>
              </a:rPr>
              <a:t>gİrİşmİştİr</a:t>
            </a:r>
            <a:r>
              <a:rPr lang="tr-TR" sz="2800" dirty="0" smtClean="0">
                <a:solidFill>
                  <a:srgbClr val="FFFF00"/>
                </a:solidFill>
              </a:rPr>
              <a:t>. Ufak </a:t>
            </a:r>
            <a:r>
              <a:rPr lang="tr-TR" sz="2800" dirty="0" err="1" smtClean="0">
                <a:solidFill>
                  <a:srgbClr val="FFFF00"/>
                </a:solidFill>
              </a:rPr>
              <a:t>bİr</a:t>
            </a:r>
            <a:r>
              <a:rPr lang="tr-TR" sz="2800" dirty="0" smtClean="0">
                <a:solidFill>
                  <a:srgbClr val="FFFF00"/>
                </a:solidFill>
              </a:rPr>
              <a:t> </a:t>
            </a:r>
            <a:r>
              <a:rPr lang="tr-TR" sz="2800" dirty="0" err="1" smtClean="0">
                <a:solidFill>
                  <a:srgbClr val="FFFF00"/>
                </a:solidFill>
              </a:rPr>
              <a:t>onarIma</a:t>
            </a:r>
            <a:r>
              <a:rPr lang="tr-TR" sz="2800" dirty="0" smtClean="0">
                <a:solidFill>
                  <a:srgbClr val="FFFF00"/>
                </a:solidFill>
              </a:rPr>
              <a:t> </a:t>
            </a:r>
            <a:r>
              <a:rPr lang="tr-TR" sz="2800" dirty="0" err="1" smtClean="0">
                <a:solidFill>
                  <a:srgbClr val="FFFF00"/>
                </a:solidFill>
              </a:rPr>
              <a:t>İhtİyaç</a:t>
            </a:r>
            <a:r>
              <a:rPr lang="tr-TR" sz="2800" dirty="0" smtClean="0">
                <a:solidFill>
                  <a:srgbClr val="FFFF00"/>
                </a:solidFill>
              </a:rPr>
              <a:t> olduğu halde, </a:t>
            </a:r>
            <a:r>
              <a:rPr lang="tr-TR" sz="2800" dirty="0" err="1" smtClean="0">
                <a:solidFill>
                  <a:srgbClr val="FFFF00"/>
                </a:solidFill>
              </a:rPr>
              <a:t>bİraz</a:t>
            </a:r>
            <a:r>
              <a:rPr lang="tr-TR" sz="2800" dirty="0" smtClean="0">
                <a:solidFill>
                  <a:srgbClr val="FFFF00"/>
                </a:solidFill>
              </a:rPr>
              <a:t> da Abdullah b. </a:t>
            </a:r>
            <a:r>
              <a:rPr lang="tr-TR" sz="2800" dirty="0" err="1" smtClean="0">
                <a:solidFill>
                  <a:srgbClr val="FFFF00"/>
                </a:solidFill>
              </a:rPr>
              <a:t>Zübeyr’e</a:t>
            </a:r>
            <a:r>
              <a:rPr lang="tr-TR" sz="2800" dirty="0" smtClean="0">
                <a:solidFill>
                  <a:srgbClr val="FFFF00"/>
                </a:solidFill>
              </a:rPr>
              <a:t> İnat olsun </a:t>
            </a:r>
            <a:r>
              <a:rPr lang="tr-TR" sz="2800" dirty="0" err="1" smtClean="0">
                <a:solidFill>
                  <a:srgbClr val="FFFF00"/>
                </a:solidFill>
              </a:rPr>
              <a:t>dİye</a:t>
            </a:r>
            <a:r>
              <a:rPr lang="tr-TR" sz="2800" dirty="0" smtClean="0">
                <a:solidFill>
                  <a:srgbClr val="FFFF00"/>
                </a:solidFill>
              </a:rPr>
              <a:t> </a:t>
            </a:r>
            <a:r>
              <a:rPr lang="tr-TR" sz="2800" dirty="0" err="1" smtClean="0">
                <a:solidFill>
                  <a:srgbClr val="FFFF00"/>
                </a:solidFill>
              </a:rPr>
              <a:t>Kâbe’nİn</a:t>
            </a:r>
            <a:r>
              <a:rPr lang="tr-TR" sz="2800" dirty="0" smtClean="0">
                <a:solidFill>
                  <a:srgbClr val="FFFF00"/>
                </a:solidFill>
              </a:rPr>
              <a:t> </a:t>
            </a:r>
            <a:r>
              <a:rPr lang="tr-TR" sz="2800" dirty="0" err="1" smtClean="0">
                <a:solidFill>
                  <a:srgbClr val="FFFF00"/>
                </a:solidFill>
              </a:rPr>
              <a:t>planI</a:t>
            </a:r>
            <a:r>
              <a:rPr lang="tr-TR" sz="2800" dirty="0" smtClean="0">
                <a:solidFill>
                  <a:srgbClr val="FFFF00"/>
                </a:solidFill>
              </a:rPr>
              <a:t> ve formu tekrar </a:t>
            </a:r>
            <a:r>
              <a:rPr lang="tr-TR" sz="2800" dirty="0" err="1" smtClean="0">
                <a:solidFill>
                  <a:srgbClr val="FFFF00"/>
                </a:solidFill>
              </a:rPr>
              <a:t>değİştİrİlerek</a:t>
            </a:r>
            <a:r>
              <a:rPr lang="tr-TR" sz="2800" dirty="0" smtClean="0">
                <a:solidFill>
                  <a:srgbClr val="FFFF00"/>
                </a:solidFill>
              </a:rPr>
              <a:t> ana </a:t>
            </a:r>
            <a:r>
              <a:rPr lang="tr-TR" sz="2800" dirty="0" err="1" smtClean="0">
                <a:solidFill>
                  <a:srgbClr val="FFFF00"/>
                </a:solidFill>
              </a:rPr>
              <a:t>hatlarIyla</a:t>
            </a:r>
            <a:r>
              <a:rPr lang="tr-TR" sz="2800" dirty="0" smtClean="0">
                <a:solidFill>
                  <a:srgbClr val="FFFF00"/>
                </a:solidFill>
              </a:rPr>
              <a:t> </a:t>
            </a:r>
            <a:r>
              <a:rPr lang="tr-TR" sz="2800" dirty="0" err="1" smtClean="0">
                <a:solidFill>
                  <a:srgbClr val="FFFF00"/>
                </a:solidFill>
              </a:rPr>
              <a:t>Kureyş’İn</a:t>
            </a:r>
            <a:r>
              <a:rPr lang="tr-TR" sz="2800" dirty="0" smtClean="0">
                <a:solidFill>
                  <a:srgbClr val="FFFF00"/>
                </a:solidFill>
              </a:rPr>
              <a:t> </a:t>
            </a:r>
            <a:r>
              <a:rPr lang="tr-TR" sz="2800" dirty="0" err="1" smtClean="0">
                <a:solidFill>
                  <a:srgbClr val="FFFF00"/>
                </a:solidFill>
              </a:rPr>
              <a:t>yaptIğI</a:t>
            </a:r>
            <a:r>
              <a:rPr lang="tr-TR" sz="2800" dirty="0" smtClean="0">
                <a:solidFill>
                  <a:srgbClr val="FFFF00"/>
                </a:solidFill>
              </a:rPr>
              <a:t> şekle döndürülmüştür.</a:t>
            </a:r>
            <a:r>
              <a:rPr lang="tr-TR" sz="2800" dirty="0" smtClean="0"/>
              <a:t/>
            </a:r>
            <a:br>
              <a:rPr lang="tr-TR" sz="2800" dirty="0" smtClean="0"/>
            </a:br>
            <a:r>
              <a:rPr lang="tr-TR" sz="2800" dirty="0"/>
              <a:t>	</a:t>
            </a:r>
            <a:r>
              <a:rPr lang="tr-TR" sz="2800" dirty="0" smtClean="0"/>
              <a:t> Bu İş </a:t>
            </a:r>
            <a:r>
              <a:rPr lang="tr-TR" sz="2800" dirty="0" err="1" smtClean="0"/>
              <a:t>yapIlIrken</a:t>
            </a:r>
            <a:r>
              <a:rPr lang="tr-TR" sz="2800" dirty="0" smtClean="0"/>
              <a:t> </a:t>
            </a:r>
            <a:r>
              <a:rPr lang="tr-TR" sz="2800" dirty="0" err="1" smtClean="0"/>
              <a:t>bİna</a:t>
            </a:r>
            <a:r>
              <a:rPr lang="tr-TR" sz="2800" dirty="0" smtClean="0"/>
              <a:t> tamamen </a:t>
            </a:r>
            <a:r>
              <a:rPr lang="tr-TR" sz="2800" dirty="0" err="1" smtClean="0"/>
              <a:t>yIkIlmayIp</a:t>
            </a:r>
            <a:r>
              <a:rPr lang="tr-TR" sz="2800" dirty="0" smtClean="0"/>
              <a:t> sadece </a:t>
            </a:r>
            <a:r>
              <a:rPr lang="tr-TR" sz="2800" dirty="0" err="1" smtClean="0"/>
              <a:t>İlgİlİ</a:t>
            </a:r>
            <a:r>
              <a:rPr lang="tr-TR" sz="2800" dirty="0" smtClean="0"/>
              <a:t> bölümler </a:t>
            </a:r>
            <a:r>
              <a:rPr lang="tr-TR" sz="2800" dirty="0" err="1" smtClean="0"/>
              <a:t>yIkIlmak</a:t>
            </a:r>
            <a:r>
              <a:rPr lang="tr-TR" sz="2800" dirty="0" smtClean="0"/>
              <a:t> </a:t>
            </a:r>
            <a:r>
              <a:rPr lang="tr-TR" sz="2800" dirty="0" err="1" smtClean="0"/>
              <a:t>suretİyle</a:t>
            </a:r>
            <a:r>
              <a:rPr lang="tr-TR" sz="2800" dirty="0" smtClean="0"/>
              <a:t> </a:t>
            </a:r>
            <a:r>
              <a:rPr lang="tr-TR" sz="2800" dirty="0" err="1" smtClean="0"/>
              <a:t>değİşİklİkler</a:t>
            </a:r>
            <a:r>
              <a:rPr lang="tr-TR" sz="2800" dirty="0" smtClean="0"/>
              <a:t> </a:t>
            </a:r>
            <a:r>
              <a:rPr lang="tr-TR" sz="2800" dirty="0" err="1" smtClean="0"/>
              <a:t>gerçekleştİrİlmİştİr</a:t>
            </a:r>
            <a:r>
              <a:rPr lang="tr-TR" sz="2800" dirty="0" smtClean="0"/>
              <a:t>. </a:t>
            </a:r>
            <a:r>
              <a:rPr lang="tr-TR" sz="2800" dirty="0" err="1" smtClean="0"/>
              <a:t>Hİcr</a:t>
            </a:r>
            <a:r>
              <a:rPr lang="tr-TR" sz="2800" dirty="0" smtClean="0"/>
              <a:t> </a:t>
            </a:r>
            <a:r>
              <a:rPr lang="tr-TR" sz="2800" dirty="0" err="1" smtClean="0"/>
              <a:t>sahasI</a:t>
            </a:r>
            <a:r>
              <a:rPr lang="tr-TR" sz="2800" dirty="0" smtClean="0"/>
              <a:t> ve </a:t>
            </a:r>
            <a:r>
              <a:rPr lang="tr-TR" sz="2800" dirty="0" err="1" smtClean="0"/>
              <a:t>hatÎm</a:t>
            </a:r>
            <a:r>
              <a:rPr lang="tr-TR" sz="2800" dirty="0" smtClean="0"/>
              <a:t> </a:t>
            </a:r>
            <a:r>
              <a:rPr lang="tr-TR" sz="2800" dirty="0" err="1" smtClean="0"/>
              <a:t>duvarI</a:t>
            </a:r>
            <a:r>
              <a:rPr lang="tr-TR" sz="2800" dirty="0" smtClean="0"/>
              <a:t> tekrar oluşturulmuş, Abdullah b. </a:t>
            </a:r>
            <a:r>
              <a:rPr lang="tr-TR" sz="2800" dirty="0" err="1" smtClean="0"/>
              <a:t>Zübeyr’İn</a:t>
            </a:r>
            <a:r>
              <a:rPr lang="tr-TR" sz="2800" dirty="0" smtClean="0"/>
              <a:t> </a:t>
            </a:r>
            <a:r>
              <a:rPr lang="tr-TR" sz="2800" dirty="0" err="1" smtClean="0"/>
              <a:t>açtIrdIğı</a:t>
            </a:r>
            <a:r>
              <a:rPr lang="tr-TR" sz="2800" dirty="0" smtClean="0"/>
              <a:t> </a:t>
            </a:r>
            <a:r>
              <a:rPr lang="tr-TR" sz="2800" dirty="0" err="1" smtClean="0"/>
              <a:t>İkİncİ</a:t>
            </a:r>
            <a:r>
              <a:rPr lang="tr-TR" sz="2800" dirty="0" smtClean="0"/>
              <a:t> </a:t>
            </a:r>
            <a:r>
              <a:rPr lang="tr-TR" sz="2800" dirty="0" err="1" smtClean="0"/>
              <a:t>kapI</a:t>
            </a:r>
            <a:r>
              <a:rPr lang="tr-TR" sz="2800" dirty="0" smtClean="0"/>
              <a:t> </a:t>
            </a:r>
            <a:r>
              <a:rPr lang="tr-TR" sz="2800" dirty="0" err="1" smtClean="0"/>
              <a:t>kapatIlmIş</a:t>
            </a:r>
            <a:r>
              <a:rPr lang="tr-TR" sz="2800" dirty="0" smtClean="0"/>
              <a:t> ve </a:t>
            </a:r>
            <a:r>
              <a:rPr lang="tr-TR" sz="2800" dirty="0" err="1" smtClean="0"/>
              <a:t>asIl</a:t>
            </a:r>
            <a:r>
              <a:rPr lang="tr-TR" sz="2800" dirty="0" smtClean="0"/>
              <a:t> </a:t>
            </a:r>
            <a:r>
              <a:rPr lang="tr-TR" sz="2800" dirty="0" err="1" smtClean="0"/>
              <a:t>kapInIn</a:t>
            </a:r>
            <a:r>
              <a:rPr lang="tr-TR" sz="2800" dirty="0" smtClean="0"/>
              <a:t> </a:t>
            </a:r>
            <a:r>
              <a:rPr lang="tr-TR" sz="2800" dirty="0" err="1" smtClean="0"/>
              <a:t>eşİğİ</a:t>
            </a:r>
            <a:r>
              <a:rPr lang="tr-TR" sz="2800" dirty="0" smtClean="0"/>
              <a:t> de </a:t>
            </a:r>
            <a:r>
              <a:rPr lang="tr-TR" sz="2800" dirty="0" err="1" smtClean="0"/>
              <a:t>Kureyş</a:t>
            </a:r>
            <a:r>
              <a:rPr lang="tr-TR" sz="2800" dirty="0" smtClean="0"/>
              <a:t> </a:t>
            </a:r>
            <a:r>
              <a:rPr lang="tr-TR" sz="2800" dirty="0" err="1" smtClean="0"/>
              <a:t>zamanInda</a:t>
            </a:r>
            <a:r>
              <a:rPr lang="tr-TR" sz="2800" dirty="0" smtClean="0"/>
              <a:t> olduğu </a:t>
            </a:r>
            <a:r>
              <a:rPr lang="tr-TR" sz="2800" dirty="0" err="1" smtClean="0"/>
              <a:t>gİbİ</a:t>
            </a:r>
            <a:r>
              <a:rPr lang="tr-TR" sz="2800" dirty="0" smtClean="0"/>
              <a:t> tekrar göğüs </a:t>
            </a:r>
            <a:r>
              <a:rPr lang="tr-TR" sz="2800" dirty="0" err="1" smtClean="0"/>
              <a:t>hİzasIna</a:t>
            </a:r>
            <a:r>
              <a:rPr lang="tr-TR" sz="2800" dirty="0" smtClean="0"/>
              <a:t> </a:t>
            </a:r>
            <a:r>
              <a:rPr lang="tr-TR" sz="2800" dirty="0" err="1" smtClean="0"/>
              <a:t>yükseltİlmİştİr</a:t>
            </a:r>
            <a:r>
              <a:rPr lang="tr-TR" sz="2800" dirty="0" smtClean="0"/>
              <a:t>. </a:t>
            </a:r>
            <a:endParaRPr lang="tr-TR" sz="2800" dirty="0"/>
          </a:p>
        </p:txBody>
      </p:sp>
    </p:spTree>
    <p:extLst>
      <p:ext uri="{BB962C8B-B14F-4D97-AF65-F5344CB8AC3E}">
        <p14:creationId xmlns:p14="http://schemas.microsoft.com/office/powerpoint/2010/main" val="1316343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6200" y="76200"/>
            <a:ext cx="8991600" cy="6629400"/>
          </a:xfrm>
        </p:spPr>
        <p:txBody>
          <a:bodyPr/>
          <a:lstStyle/>
          <a:p>
            <a:pPr eaLnBrk="1" fontAlgn="auto" hangingPunct="1">
              <a:spcAft>
                <a:spcPts val="0"/>
              </a:spcAft>
              <a:defRPr/>
            </a:pPr>
            <a:r>
              <a:rPr lang="tr-TR" sz="2400" dirty="0" smtClean="0"/>
              <a:t>	</a:t>
            </a:r>
            <a:r>
              <a:rPr lang="tr-TR" sz="2400" dirty="0">
                <a:solidFill>
                  <a:srgbClr val="FFFF00"/>
                </a:solidFill>
              </a:rPr>
              <a:t>Eyüp Sabri Paşa, Osmanlılara gelinceye kadar Kabe’nin yedi veya on defa </a:t>
            </a:r>
            <a:r>
              <a:rPr lang="tr-TR" sz="2400" dirty="0" err="1">
                <a:solidFill>
                  <a:srgbClr val="FFFF00"/>
                </a:solidFill>
              </a:rPr>
              <a:t>yenİlendİğİnİ</a:t>
            </a:r>
            <a:r>
              <a:rPr lang="tr-TR" sz="2400" dirty="0">
                <a:solidFill>
                  <a:srgbClr val="FFFF00"/>
                </a:solidFill>
              </a:rPr>
              <a:t> </a:t>
            </a:r>
            <a:r>
              <a:rPr lang="tr-TR" sz="2400" dirty="0" err="1">
                <a:solidFill>
                  <a:srgbClr val="FFFF00"/>
                </a:solidFill>
              </a:rPr>
              <a:t>belİrterek</a:t>
            </a:r>
            <a:r>
              <a:rPr lang="tr-TR" sz="2400" dirty="0">
                <a:solidFill>
                  <a:srgbClr val="FFFF00"/>
                </a:solidFill>
              </a:rPr>
              <a:t> bunlarla </a:t>
            </a:r>
            <a:r>
              <a:rPr lang="tr-TR" sz="2400" dirty="0" err="1">
                <a:solidFill>
                  <a:srgbClr val="FFFF00"/>
                </a:solidFill>
              </a:rPr>
              <a:t>İlgİlİ</a:t>
            </a:r>
            <a:r>
              <a:rPr lang="tr-TR" sz="2400" dirty="0">
                <a:solidFill>
                  <a:srgbClr val="FFFF00"/>
                </a:solidFill>
              </a:rPr>
              <a:t> </a:t>
            </a:r>
            <a:r>
              <a:rPr lang="tr-TR" sz="2400" dirty="0" err="1">
                <a:solidFill>
                  <a:srgbClr val="FFFF00"/>
                </a:solidFill>
              </a:rPr>
              <a:t>detaylI</a:t>
            </a:r>
            <a:r>
              <a:rPr lang="tr-TR" sz="2400" dirty="0">
                <a:solidFill>
                  <a:srgbClr val="FFFF00"/>
                </a:solidFill>
              </a:rPr>
              <a:t> </a:t>
            </a:r>
            <a:r>
              <a:rPr lang="tr-TR" sz="2400" dirty="0" err="1">
                <a:solidFill>
                  <a:srgbClr val="FFFF00"/>
                </a:solidFill>
              </a:rPr>
              <a:t>bİlgİler</a:t>
            </a:r>
            <a:r>
              <a:rPr lang="tr-TR" sz="2400" dirty="0">
                <a:solidFill>
                  <a:srgbClr val="FFFF00"/>
                </a:solidFill>
              </a:rPr>
              <a:t> vermektedir. </a:t>
            </a:r>
            <a:br>
              <a:rPr lang="tr-TR" sz="2400" dirty="0">
                <a:solidFill>
                  <a:srgbClr val="FFFF00"/>
                </a:solidFill>
              </a:rPr>
            </a:br>
            <a:r>
              <a:rPr lang="tr-TR" sz="2400" dirty="0"/>
              <a:t/>
            </a:r>
            <a:br>
              <a:rPr lang="tr-TR" sz="2400" dirty="0"/>
            </a:br>
            <a:r>
              <a:rPr lang="tr-TR" sz="2400" dirty="0" smtClean="0"/>
              <a:t>	 Gerek Kabe gerekse </a:t>
            </a:r>
            <a:r>
              <a:rPr lang="tr-TR" sz="2400" dirty="0" err="1" smtClean="0"/>
              <a:t>Mescİdü’l</a:t>
            </a:r>
            <a:r>
              <a:rPr lang="tr-TR" sz="2400" dirty="0" smtClean="0"/>
              <a:t>-Haram </a:t>
            </a:r>
            <a:r>
              <a:rPr lang="tr-TR" sz="2400" dirty="0" err="1" smtClean="0"/>
              <a:t>Emevİler</a:t>
            </a:r>
            <a:r>
              <a:rPr lang="tr-TR" sz="2400" dirty="0" smtClean="0"/>
              <a:t> </a:t>
            </a:r>
            <a:r>
              <a:rPr lang="tr-TR" sz="2400" dirty="0" err="1" smtClean="0"/>
              <a:t>zamanInda</a:t>
            </a:r>
            <a:r>
              <a:rPr lang="tr-TR" sz="2400" dirty="0" smtClean="0"/>
              <a:t> da </a:t>
            </a:r>
            <a:r>
              <a:rPr lang="tr-TR" sz="2400" dirty="0" err="1" smtClean="0"/>
              <a:t>önemlİ</a:t>
            </a:r>
            <a:r>
              <a:rPr lang="tr-TR" sz="2400" dirty="0" smtClean="0"/>
              <a:t> tamir ve tadilatlara maruz </a:t>
            </a:r>
            <a:r>
              <a:rPr lang="tr-TR" sz="2400" dirty="0" err="1" smtClean="0"/>
              <a:t>kalmIştIr</a:t>
            </a:r>
            <a:r>
              <a:rPr lang="tr-TR" sz="2400" dirty="0" smtClean="0"/>
              <a:t>. İlk mermer </a:t>
            </a:r>
            <a:r>
              <a:rPr lang="tr-TR" sz="2400" dirty="0" err="1" smtClean="0"/>
              <a:t>sutünlar</a:t>
            </a:r>
            <a:r>
              <a:rPr lang="tr-TR" sz="2400" dirty="0" smtClean="0"/>
              <a:t> bu dönemde </a:t>
            </a:r>
            <a:r>
              <a:rPr lang="tr-TR" sz="2400" dirty="0" err="1" smtClean="0"/>
              <a:t>yapIlmIş</a:t>
            </a:r>
            <a:r>
              <a:rPr lang="tr-TR" sz="2400" dirty="0" smtClean="0"/>
              <a:t> ve </a:t>
            </a:r>
            <a:r>
              <a:rPr lang="tr-TR" sz="2400" dirty="0" err="1" smtClean="0"/>
              <a:t>revaklarIn</a:t>
            </a:r>
            <a:r>
              <a:rPr lang="tr-TR" sz="2400" dirty="0" smtClean="0"/>
              <a:t> </a:t>
            </a:r>
            <a:r>
              <a:rPr lang="tr-TR" sz="2400" dirty="0" err="1" smtClean="0"/>
              <a:t>üzerİ</a:t>
            </a:r>
            <a:r>
              <a:rPr lang="tr-TR" sz="2400" dirty="0" smtClean="0"/>
              <a:t> </a:t>
            </a:r>
            <a:r>
              <a:rPr lang="tr-TR" sz="2400" dirty="0" err="1" smtClean="0"/>
              <a:t>tezyİnatlI</a:t>
            </a:r>
            <a:r>
              <a:rPr lang="tr-TR" sz="2400" dirty="0" smtClean="0"/>
              <a:t> </a:t>
            </a:r>
            <a:r>
              <a:rPr lang="tr-TR" sz="2400" dirty="0" err="1" smtClean="0"/>
              <a:t>bİr</a:t>
            </a:r>
            <a:r>
              <a:rPr lang="tr-TR" sz="2400" dirty="0" smtClean="0"/>
              <a:t> tavanla örtülmüştür. </a:t>
            </a:r>
            <a:r>
              <a:rPr lang="tr-TR" sz="2400" dirty="0" err="1" smtClean="0"/>
              <a:t>Emevİler’den</a:t>
            </a:r>
            <a:r>
              <a:rPr lang="tr-TR" sz="2400" dirty="0" smtClean="0"/>
              <a:t> sonra </a:t>
            </a:r>
            <a:r>
              <a:rPr lang="tr-TR" sz="2400" dirty="0" err="1" smtClean="0"/>
              <a:t>Abbasİler</a:t>
            </a:r>
            <a:r>
              <a:rPr lang="tr-TR" sz="2400" dirty="0" smtClean="0"/>
              <a:t> </a:t>
            </a:r>
            <a:r>
              <a:rPr lang="tr-TR" sz="2400" dirty="0" err="1" smtClean="0"/>
              <a:t>dönemİnde</a:t>
            </a:r>
            <a:r>
              <a:rPr lang="tr-TR" sz="2400" dirty="0" smtClean="0"/>
              <a:t> de </a:t>
            </a:r>
            <a:r>
              <a:rPr lang="tr-TR" sz="2400" dirty="0" err="1" smtClean="0"/>
              <a:t>Mescidü’l</a:t>
            </a:r>
            <a:r>
              <a:rPr lang="tr-TR" sz="2400" dirty="0" smtClean="0"/>
              <a:t>-Haram pek çok kere </a:t>
            </a:r>
            <a:r>
              <a:rPr lang="tr-TR" sz="2400" dirty="0" err="1" smtClean="0"/>
              <a:t>yenİlenmİş</a:t>
            </a:r>
            <a:r>
              <a:rPr lang="tr-TR" sz="2400" dirty="0" smtClean="0"/>
              <a:t>, onarım görmüş ve </a:t>
            </a:r>
            <a:r>
              <a:rPr lang="tr-TR" sz="2400" dirty="0" err="1" smtClean="0"/>
              <a:t>genİşletİlmİştİr</a:t>
            </a:r>
            <a:r>
              <a:rPr lang="tr-TR" sz="2400" dirty="0" smtClean="0"/>
              <a:t>. </a:t>
            </a:r>
            <a:r>
              <a:rPr lang="tr-TR" sz="2400" dirty="0" err="1" smtClean="0"/>
              <a:t>OsmanlI</a:t>
            </a:r>
            <a:r>
              <a:rPr lang="tr-TR" sz="2400" dirty="0" smtClean="0"/>
              <a:t> </a:t>
            </a:r>
            <a:r>
              <a:rPr lang="tr-TR" sz="2400" dirty="0" err="1" smtClean="0"/>
              <a:t>dönemİne</a:t>
            </a:r>
            <a:r>
              <a:rPr lang="tr-TR" sz="2400" dirty="0" smtClean="0"/>
              <a:t> kadar </a:t>
            </a:r>
            <a:r>
              <a:rPr lang="tr-TR" sz="2400" dirty="0" err="1" smtClean="0"/>
              <a:t>Memlüklu</a:t>
            </a:r>
            <a:r>
              <a:rPr lang="tr-TR" sz="2400" dirty="0" smtClean="0"/>
              <a:t> </a:t>
            </a:r>
            <a:r>
              <a:rPr lang="tr-TR" sz="2400" dirty="0" err="1" smtClean="0"/>
              <a:t>sultanlarI</a:t>
            </a:r>
            <a:r>
              <a:rPr lang="tr-TR" sz="2400" dirty="0" smtClean="0"/>
              <a:t> </a:t>
            </a:r>
            <a:r>
              <a:rPr lang="tr-TR" sz="2400" dirty="0" err="1" smtClean="0"/>
              <a:t>tarafInda</a:t>
            </a:r>
            <a:r>
              <a:rPr lang="tr-TR" sz="2400" dirty="0" smtClean="0"/>
              <a:t> da </a:t>
            </a:r>
            <a:r>
              <a:rPr lang="tr-TR" sz="2400" dirty="0" err="1" smtClean="0"/>
              <a:t>Mescİdü’l-Haram’da</a:t>
            </a:r>
            <a:r>
              <a:rPr lang="tr-TR" sz="2400" dirty="0" smtClean="0"/>
              <a:t> </a:t>
            </a:r>
            <a:r>
              <a:rPr lang="tr-TR" sz="2400" dirty="0" err="1" smtClean="0"/>
              <a:t>bazI</a:t>
            </a:r>
            <a:r>
              <a:rPr lang="tr-TR" sz="2400" dirty="0" smtClean="0"/>
              <a:t> </a:t>
            </a:r>
            <a:r>
              <a:rPr lang="tr-TR" sz="2400" dirty="0" err="1" smtClean="0"/>
              <a:t>tamİr</a:t>
            </a:r>
            <a:r>
              <a:rPr lang="tr-TR" sz="2400" dirty="0" smtClean="0"/>
              <a:t> ve </a:t>
            </a:r>
            <a:r>
              <a:rPr lang="tr-TR" sz="2400" dirty="0" err="1" smtClean="0"/>
              <a:t>İslah</a:t>
            </a:r>
            <a:r>
              <a:rPr lang="tr-TR" sz="2400" dirty="0" smtClean="0"/>
              <a:t> </a:t>
            </a:r>
            <a:r>
              <a:rPr lang="tr-TR" sz="2400" dirty="0" err="1" smtClean="0"/>
              <a:t>çalIşmalarInIn</a:t>
            </a:r>
            <a:r>
              <a:rPr lang="tr-TR" sz="2400" dirty="0" smtClean="0"/>
              <a:t> </a:t>
            </a:r>
            <a:r>
              <a:rPr lang="tr-TR" sz="2400" dirty="0" err="1" smtClean="0"/>
              <a:t>yapIldIğI</a:t>
            </a:r>
            <a:r>
              <a:rPr lang="tr-TR" sz="2400" dirty="0" smtClean="0"/>
              <a:t> </a:t>
            </a:r>
            <a:r>
              <a:rPr lang="tr-TR" sz="2400" dirty="0" err="1" smtClean="0"/>
              <a:t>bİlİnmektedİr</a:t>
            </a:r>
            <a:r>
              <a:rPr lang="tr-TR" sz="2400" dirty="0" smtClean="0"/>
              <a:t>. </a:t>
            </a:r>
            <a:br>
              <a:rPr lang="tr-TR" sz="2400" dirty="0" smtClean="0"/>
            </a:br>
            <a:endParaRPr lang="tr-TR" sz="2400" dirty="0"/>
          </a:p>
        </p:txBody>
      </p:sp>
    </p:spTree>
    <p:extLst>
      <p:ext uri="{BB962C8B-B14F-4D97-AF65-F5344CB8AC3E}">
        <p14:creationId xmlns:p14="http://schemas.microsoft.com/office/powerpoint/2010/main" val="38465713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1625" y="228600"/>
            <a:ext cx="8510588" cy="6477000"/>
          </a:xfrm>
        </p:spPr>
        <p:txBody>
          <a:bodyPr>
            <a:normAutofit fontScale="90000"/>
          </a:bodyPr>
          <a:lstStyle/>
          <a:p>
            <a:pPr eaLnBrk="1" fontAlgn="auto" hangingPunct="1">
              <a:spcAft>
                <a:spcPts val="0"/>
              </a:spcAft>
              <a:defRPr/>
            </a:pPr>
            <a:r>
              <a:rPr lang="tr-TR" sz="2800" dirty="0" smtClean="0"/>
              <a:t>Kâbe İle </a:t>
            </a:r>
            <a:r>
              <a:rPr lang="tr-TR" sz="2800" dirty="0" err="1" smtClean="0"/>
              <a:t>İlgİlİ</a:t>
            </a:r>
            <a:r>
              <a:rPr lang="tr-TR" sz="2800" dirty="0" smtClean="0"/>
              <a:t> son </a:t>
            </a:r>
            <a:r>
              <a:rPr lang="tr-TR" sz="2800" dirty="0" err="1" smtClean="0"/>
              <a:t>önemlİ</a:t>
            </a:r>
            <a:r>
              <a:rPr lang="tr-TR" sz="2800" dirty="0" smtClean="0"/>
              <a:t> </a:t>
            </a:r>
            <a:r>
              <a:rPr lang="tr-TR" sz="2800" dirty="0"/>
              <a:t>İ</a:t>
            </a:r>
            <a:r>
              <a:rPr lang="tr-TR" sz="2800" dirty="0" smtClean="0"/>
              <a:t>nşa </a:t>
            </a:r>
            <a:r>
              <a:rPr lang="tr-TR" sz="2800" dirty="0" err="1" smtClean="0"/>
              <a:t>faalİyetİ</a:t>
            </a:r>
            <a:r>
              <a:rPr lang="tr-TR" sz="2800" dirty="0" smtClean="0"/>
              <a:t> </a:t>
            </a:r>
            <a:r>
              <a:rPr lang="tr-TR" sz="2800" dirty="0" err="1" smtClean="0"/>
              <a:t>OsmanlIlar</a:t>
            </a:r>
            <a:r>
              <a:rPr lang="tr-TR" sz="2800" dirty="0" smtClean="0"/>
              <a:t> </a:t>
            </a:r>
            <a:r>
              <a:rPr lang="tr-TR" sz="2800" dirty="0" err="1" smtClean="0"/>
              <a:t>tarafIndan</a:t>
            </a:r>
            <a:r>
              <a:rPr lang="tr-TR" sz="2800" dirty="0" smtClean="0"/>
              <a:t> </a:t>
            </a:r>
            <a:r>
              <a:rPr lang="tr-TR" sz="2800" dirty="0" err="1" smtClean="0"/>
              <a:t>gerçekleştİrİlmİştİr</a:t>
            </a:r>
            <a:r>
              <a:rPr lang="tr-TR" sz="2800" dirty="0" smtClean="0"/>
              <a:t>. </a:t>
            </a:r>
            <a:br>
              <a:rPr lang="tr-TR" sz="2800" dirty="0" smtClean="0"/>
            </a:br>
            <a:r>
              <a:rPr lang="tr-TR" sz="2800" dirty="0"/>
              <a:t>	</a:t>
            </a:r>
            <a:r>
              <a:rPr lang="tr-TR" sz="2800" dirty="0" err="1" smtClean="0"/>
              <a:t>Kâbe’nİn</a:t>
            </a:r>
            <a:r>
              <a:rPr lang="tr-TR" sz="2800" dirty="0" smtClean="0"/>
              <a:t> bugünkü </a:t>
            </a:r>
            <a:r>
              <a:rPr lang="tr-TR" sz="2800" dirty="0" err="1" smtClean="0"/>
              <a:t>yapIsI</a:t>
            </a:r>
            <a:r>
              <a:rPr lang="tr-TR" sz="2800" dirty="0" smtClean="0"/>
              <a:t> ana gövde olarak </a:t>
            </a:r>
            <a:r>
              <a:rPr lang="tr-TR" sz="2800" dirty="0" err="1" smtClean="0"/>
              <a:t>ecdadImIzIn</a:t>
            </a:r>
            <a:r>
              <a:rPr lang="tr-TR" sz="2800" dirty="0" smtClean="0"/>
              <a:t> </a:t>
            </a:r>
            <a:r>
              <a:rPr lang="tr-TR" sz="2800" dirty="0" err="1" smtClean="0"/>
              <a:t>eserİdİr</a:t>
            </a:r>
            <a:r>
              <a:rPr lang="tr-TR" sz="2800" dirty="0" smtClean="0"/>
              <a:t>. </a:t>
            </a:r>
            <a:r>
              <a:rPr lang="tr-TR" sz="2800" dirty="0" smtClean="0">
                <a:solidFill>
                  <a:srgbClr val="FFFF00"/>
                </a:solidFill>
              </a:rPr>
              <a:t>H. 1039 (M.1629) </a:t>
            </a:r>
            <a:r>
              <a:rPr lang="tr-TR" sz="2800" dirty="0" err="1" smtClean="0"/>
              <a:t>yIlInda</a:t>
            </a:r>
            <a:r>
              <a:rPr lang="tr-TR" sz="2800" dirty="0" smtClean="0"/>
              <a:t> </a:t>
            </a:r>
            <a:r>
              <a:rPr lang="tr-TR" sz="2800" dirty="0" err="1" smtClean="0"/>
              <a:t>bİr</a:t>
            </a:r>
            <a:r>
              <a:rPr lang="tr-TR" sz="2800" dirty="0" smtClean="0"/>
              <a:t> sel </a:t>
            </a:r>
            <a:r>
              <a:rPr lang="tr-TR" sz="2800" dirty="0" err="1" smtClean="0"/>
              <a:t>felaketİ</a:t>
            </a:r>
            <a:r>
              <a:rPr lang="tr-TR" sz="2800" dirty="0" smtClean="0"/>
              <a:t> sonucu </a:t>
            </a:r>
            <a:r>
              <a:rPr lang="tr-TR" sz="2800" dirty="0" err="1" smtClean="0"/>
              <a:t>bazI</a:t>
            </a:r>
            <a:r>
              <a:rPr lang="tr-TR" sz="2800" dirty="0" smtClean="0"/>
              <a:t> </a:t>
            </a:r>
            <a:r>
              <a:rPr lang="tr-TR" sz="2800" dirty="0" err="1" smtClean="0"/>
              <a:t>duvarlarI</a:t>
            </a:r>
            <a:r>
              <a:rPr lang="tr-TR" sz="2800" dirty="0" smtClean="0"/>
              <a:t> </a:t>
            </a:r>
            <a:r>
              <a:rPr lang="tr-TR" sz="2800" dirty="0" err="1" smtClean="0"/>
              <a:t>yIkIlan</a:t>
            </a:r>
            <a:r>
              <a:rPr lang="tr-TR" sz="2800" dirty="0" smtClean="0"/>
              <a:t> Kâbe, </a:t>
            </a:r>
            <a:r>
              <a:rPr lang="tr-TR" sz="2800" dirty="0" smtClean="0">
                <a:solidFill>
                  <a:srgbClr val="FFFF00"/>
                </a:solidFill>
              </a:rPr>
              <a:t>IV. Murat </a:t>
            </a:r>
            <a:r>
              <a:rPr lang="tr-TR" sz="2800" dirty="0" err="1" smtClean="0"/>
              <a:t>zamanInda</a:t>
            </a:r>
            <a:r>
              <a:rPr lang="tr-TR" sz="2800" dirty="0" smtClean="0"/>
              <a:t> </a:t>
            </a:r>
            <a:r>
              <a:rPr lang="tr-TR" sz="2800" dirty="0" err="1" smtClean="0"/>
              <a:t>temelİne</a:t>
            </a:r>
            <a:r>
              <a:rPr lang="tr-TR" sz="2800" dirty="0" smtClean="0"/>
              <a:t> kadar sökülerek </a:t>
            </a:r>
            <a:r>
              <a:rPr lang="tr-TR" sz="2800" dirty="0" err="1" smtClean="0"/>
              <a:t>yenİden</a:t>
            </a:r>
            <a:r>
              <a:rPr lang="tr-TR" sz="2800" dirty="0" smtClean="0"/>
              <a:t> </a:t>
            </a:r>
            <a:r>
              <a:rPr lang="tr-TR" sz="2800" dirty="0"/>
              <a:t>İ</a:t>
            </a:r>
            <a:r>
              <a:rPr lang="tr-TR" sz="2800" dirty="0" smtClean="0"/>
              <a:t>nşa </a:t>
            </a:r>
            <a:r>
              <a:rPr lang="tr-TR" sz="2800" dirty="0" err="1" smtClean="0"/>
              <a:t>edİlmİştİr</a:t>
            </a:r>
            <a:r>
              <a:rPr lang="tr-TR" sz="2800" dirty="0" smtClean="0"/>
              <a:t>. </a:t>
            </a:r>
            <a:br>
              <a:rPr lang="tr-TR" sz="2800" dirty="0" smtClean="0"/>
            </a:br>
            <a:r>
              <a:rPr lang="tr-TR" sz="2800" dirty="0"/>
              <a:t>	</a:t>
            </a:r>
            <a:r>
              <a:rPr lang="tr-TR" sz="2800" dirty="0" smtClean="0"/>
              <a:t>İnşa </a:t>
            </a:r>
            <a:r>
              <a:rPr lang="tr-TR" sz="2800" dirty="0" err="1" smtClean="0"/>
              <a:t>İşİ</a:t>
            </a:r>
            <a:r>
              <a:rPr lang="tr-TR" sz="2800" dirty="0" smtClean="0"/>
              <a:t> </a:t>
            </a:r>
            <a:r>
              <a:rPr lang="tr-TR" sz="2800" dirty="0" err="1" smtClean="0"/>
              <a:t>ülemanIn</a:t>
            </a:r>
            <a:r>
              <a:rPr lang="tr-TR" sz="2800" dirty="0" smtClean="0"/>
              <a:t> fetvası </a:t>
            </a:r>
            <a:r>
              <a:rPr lang="tr-TR" sz="2800" dirty="0" err="1" smtClean="0"/>
              <a:t>alInarak</a:t>
            </a:r>
            <a:r>
              <a:rPr lang="tr-TR" sz="2800" dirty="0" smtClean="0"/>
              <a:t> büyük </a:t>
            </a:r>
            <a:r>
              <a:rPr lang="tr-TR" sz="2800" dirty="0" err="1" smtClean="0"/>
              <a:t>bİr</a:t>
            </a:r>
            <a:r>
              <a:rPr lang="tr-TR" sz="2800" dirty="0" smtClean="0"/>
              <a:t> </a:t>
            </a:r>
            <a:r>
              <a:rPr lang="tr-TR" sz="2800" dirty="0" err="1" smtClean="0"/>
              <a:t>hassasİyetle</a:t>
            </a:r>
            <a:r>
              <a:rPr lang="tr-TR" sz="2800" dirty="0" smtClean="0"/>
              <a:t> yürütülmüş, </a:t>
            </a:r>
            <a:r>
              <a:rPr lang="tr-TR" sz="2800" dirty="0" err="1" smtClean="0"/>
              <a:t>yapIda</a:t>
            </a:r>
            <a:r>
              <a:rPr lang="tr-TR" sz="2800" dirty="0" smtClean="0"/>
              <a:t> </a:t>
            </a:r>
            <a:r>
              <a:rPr lang="tr-TR" sz="2800" dirty="0" err="1" smtClean="0"/>
              <a:t>kullanIlan</a:t>
            </a:r>
            <a:r>
              <a:rPr lang="tr-TR" sz="2800" dirty="0" smtClean="0"/>
              <a:t> taşlar </a:t>
            </a:r>
            <a:r>
              <a:rPr lang="tr-TR" sz="2800" dirty="0" err="1" smtClean="0"/>
              <a:t>saygI</a:t>
            </a:r>
            <a:r>
              <a:rPr lang="tr-TR" sz="2800" dirty="0" smtClean="0"/>
              <a:t> gereği Mekke </a:t>
            </a:r>
            <a:r>
              <a:rPr lang="tr-TR" sz="2800" dirty="0" err="1" smtClean="0"/>
              <a:t>bölgesİnden</a:t>
            </a:r>
            <a:r>
              <a:rPr lang="tr-TR" sz="2800" dirty="0" smtClean="0"/>
              <a:t> </a:t>
            </a:r>
            <a:r>
              <a:rPr lang="tr-TR" sz="2800" dirty="0" err="1" smtClean="0"/>
              <a:t>temİn</a:t>
            </a:r>
            <a:r>
              <a:rPr lang="tr-TR" sz="2800" dirty="0" smtClean="0"/>
              <a:t> </a:t>
            </a:r>
            <a:r>
              <a:rPr lang="tr-TR" sz="2800" dirty="0" err="1" smtClean="0"/>
              <a:t>edİlmİştİr</a:t>
            </a:r>
            <a:r>
              <a:rPr lang="tr-TR" sz="2800" dirty="0" smtClean="0"/>
              <a:t>. </a:t>
            </a:r>
            <a:r>
              <a:rPr lang="tr-TR" sz="2800" dirty="0" err="1" smtClean="0"/>
              <a:t>OsmanlIlar</a:t>
            </a:r>
            <a:r>
              <a:rPr lang="tr-TR" sz="2800" dirty="0" smtClean="0"/>
              <a:t> plan ve form olarak </a:t>
            </a:r>
            <a:r>
              <a:rPr lang="tr-TR" sz="2800" dirty="0" err="1" smtClean="0"/>
              <a:t>eskİ</a:t>
            </a:r>
            <a:r>
              <a:rPr lang="tr-TR" sz="2800" dirty="0" smtClean="0"/>
              <a:t> </a:t>
            </a:r>
            <a:r>
              <a:rPr lang="tr-TR" sz="2800" dirty="0" err="1" smtClean="0"/>
              <a:t>yapInIn</a:t>
            </a:r>
            <a:r>
              <a:rPr lang="tr-TR" sz="2800" dirty="0" smtClean="0"/>
              <a:t> </a:t>
            </a:r>
            <a:r>
              <a:rPr lang="tr-TR" sz="2800" dirty="0" err="1" smtClean="0"/>
              <a:t>hİç</a:t>
            </a:r>
            <a:r>
              <a:rPr lang="tr-TR" sz="2800" dirty="0" smtClean="0"/>
              <a:t> </a:t>
            </a:r>
            <a:r>
              <a:rPr lang="tr-TR" sz="2800" dirty="0" err="1" smtClean="0"/>
              <a:t>bİr</a:t>
            </a:r>
            <a:r>
              <a:rPr lang="tr-TR" sz="2800" dirty="0" smtClean="0"/>
              <a:t> unsurunu </a:t>
            </a:r>
            <a:r>
              <a:rPr lang="tr-TR" sz="2800" dirty="0" err="1" smtClean="0"/>
              <a:t>değİştİrmeksİzİn</a:t>
            </a:r>
            <a:r>
              <a:rPr lang="tr-TR" sz="2800" dirty="0" smtClean="0"/>
              <a:t> </a:t>
            </a:r>
            <a:r>
              <a:rPr lang="tr-TR" sz="2800" dirty="0" err="1" smtClean="0"/>
              <a:t>bİnayı</a:t>
            </a:r>
            <a:r>
              <a:rPr lang="tr-TR" sz="2800" dirty="0" smtClean="0"/>
              <a:t> </a:t>
            </a:r>
            <a:r>
              <a:rPr lang="tr-TR" sz="2800" dirty="0" err="1" smtClean="0"/>
              <a:t>yenİlemİştİr</a:t>
            </a:r>
            <a:r>
              <a:rPr lang="tr-TR" sz="2800" dirty="0" smtClean="0"/>
              <a:t> </a:t>
            </a:r>
            <a:r>
              <a:rPr lang="tr-TR" sz="2400" dirty="0" smtClean="0"/>
              <a:t>(</a:t>
            </a:r>
            <a:r>
              <a:rPr lang="tr-TR" sz="2400" dirty="0" err="1" smtClean="0"/>
              <a:t>Y.Can-R.Gün</a:t>
            </a:r>
            <a:r>
              <a:rPr lang="tr-TR" sz="2400" dirty="0" smtClean="0"/>
              <a:t>(2005), Ana Hatlarıyla Türk İslam Sanatları ve Estetiği, Samsun, s.51-53).</a:t>
            </a:r>
            <a:endParaRPr lang="tr-TR" sz="2400" dirty="0"/>
          </a:p>
        </p:txBody>
      </p:sp>
    </p:spTree>
    <p:extLst>
      <p:ext uri="{BB962C8B-B14F-4D97-AF65-F5344CB8AC3E}">
        <p14:creationId xmlns:p14="http://schemas.microsoft.com/office/powerpoint/2010/main" val="3313834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ikdörtgen 2"/>
          <p:cNvSpPr>
            <a:spLocks noChangeArrowheads="1"/>
          </p:cNvSpPr>
          <p:nvPr/>
        </p:nvSpPr>
        <p:spPr bwMode="auto">
          <a:xfrm>
            <a:off x="76200" y="152400"/>
            <a:ext cx="90678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pPr>
            <a:r>
              <a:rPr lang="tr-TR" smtClean="0">
                <a:solidFill>
                  <a:prstClr val="white"/>
                </a:solidFill>
              </a:rPr>
              <a:t>	Kâbe’yi ziyaret, Hz. İbrâhim zamanından putperestliğin yayılışına kadar tevhid esaslarına uygun olarak sürdürülmüştür. Mekke’de putperestliğin başlamasıyla müşrikler Kâbe ve çevresine çok sayıda put dikerek burayı puthâneye çevirdiler; ayrıca zaman içerisinde tavafı çıplak yapmaya başladılar. Hz. İbrâhim’in dinine bağlı Hanîfler gibi birçok kişi ise Kâbe’yi putperest anlayışın dışında ziyarete devam etti. Mekke müşrikleri Kâbe’yi ve etrafını putlarla doldurmalarına rağmen hiçbir zaman onu bu putlara nispet etmemişler, daima Beytullah olarak görmüşlerdir. Fakat kendilerini Allah’a yaklaştırdığına inandıkları putlara kurban kesip dua etmekten de vazgeçmemişlerdir. Müşrikler bir yandan da Kâbe’nin imarına çalışır ve hacılara ücretsiz olarak su ve yemek dağıtırlardı.</a:t>
            </a:r>
          </a:p>
        </p:txBody>
      </p:sp>
    </p:spTree>
    <p:extLst>
      <p:ext uri="{BB962C8B-B14F-4D97-AF65-F5344CB8AC3E}">
        <p14:creationId xmlns:p14="http://schemas.microsoft.com/office/powerpoint/2010/main" val="793709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4" y="0"/>
            <a:ext cx="9168955" cy="6876716"/>
          </a:xfrm>
          <a:prstGeom prst="rect">
            <a:avLst/>
          </a:prstGeom>
        </p:spPr>
      </p:pic>
      <p:sp>
        <p:nvSpPr>
          <p:cNvPr id="8" name="Metin kutusu 7"/>
          <p:cNvSpPr txBox="1"/>
          <p:nvPr/>
        </p:nvSpPr>
        <p:spPr>
          <a:xfrm>
            <a:off x="-2988840" y="332656"/>
            <a:ext cx="9144000" cy="1446550"/>
          </a:xfrm>
          <a:prstGeom prst="rect">
            <a:avLst/>
          </a:prstGeom>
          <a:noFill/>
        </p:spPr>
        <p:txBody>
          <a:bodyPr wrap="square" lIns="91432" tIns="45716" rIns="91432" bIns="45716" rtlCol="0">
            <a:spAutoFit/>
          </a:bodyPr>
          <a:lstStyle/>
          <a:p>
            <a:pPr algn="ctr"/>
            <a:r>
              <a:rPr lang="tr-TR" sz="8800" b="1" dirty="0">
                <a:solidFill>
                  <a:schemeClr val="bg1">
                    <a:lumMod val="50000"/>
                  </a:schemeClr>
                </a:solidFill>
              </a:rPr>
              <a:t>KABE</a:t>
            </a:r>
          </a:p>
        </p:txBody>
      </p:sp>
    </p:spTree>
    <p:extLst>
      <p:ext uri="{BB962C8B-B14F-4D97-AF65-F5344CB8AC3E}">
        <p14:creationId xmlns:p14="http://schemas.microsoft.com/office/powerpoint/2010/main" val="18241778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SBH\AppData\Local\Temp\Rar$DIa0.766\m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8" y="0"/>
            <a:ext cx="8894762"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Metin kutusu 1"/>
          <p:cNvSpPr txBox="1">
            <a:spLocks noChangeArrowheads="1"/>
          </p:cNvSpPr>
          <p:nvPr/>
        </p:nvSpPr>
        <p:spPr bwMode="auto">
          <a:xfrm>
            <a:off x="279400" y="6477000"/>
            <a:ext cx="886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r>
              <a:rPr lang="tr-TR" altLang="tr-TR" smtClean="0">
                <a:solidFill>
                  <a:prstClr val="white"/>
                </a:solidFill>
              </a:rPr>
              <a:t>Kâbe-i Muazzama ve Civarının Görünüşü(Osm.Dev.Hicaz I, s.156-157)</a:t>
            </a:r>
          </a:p>
        </p:txBody>
      </p:sp>
    </p:spTree>
    <p:extLst>
      <p:ext uri="{BB962C8B-B14F-4D97-AF65-F5344CB8AC3E}">
        <p14:creationId xmlns:p14="http://schemas.microsoft.com/office/powerpoint/2010/main" val="7111167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SBH\AppData\Local\Temp\Rar$DIa0.893\m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12700"/>
            <a:ext cx="90678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Metin kutusu 1"/>
          <p:cNvSpPr txBox="1">
            <a:spLocks noChangeArrowheads="1"/>
          </p:cNvSpPr>
          <p:nvPr/>
        </p:nvSpPr>
        <p:spPr bwMode="auto">
          <a:xfrm>
            <a:off x="190500" y="6211888"/>
            <a:ext cx="8723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r>
              <a:rPr lang="tr-TR" altLang="tr-TR" sz="1800" smtClean="0">
                <a:solidFill>
                  <a:prstClr val="white"/>
                </a:solidFill>
              </a:rPr>
              <a:t>Kâbe-i Muazzama ve Civarının Görünüşü(H.1285/M. 1888/1869)(Osm. Dev. Hicaz I, s. 2-3) </a:t>
            </a:r>
          </a:p>
        </p:txBody>
      </p:sp>
    </p:spTree>
    <p:extLst>
      <p:ext uri="{BB962C8B-B14F-4D97-AF65-F5344CB8AC3E}">
        <p14:creationId xmlns:p14="http://schemas.microsoft.com/office/powerpoint/2010/main" val="10959173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SBH\Desktop\Antalya sempozyumu\Kabe Resimleri\DSCF47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Metin kutusu 1"/>
          <p:cNvSpPr txBox="1">
            <a:spLocks noChangeArrowheads="1"/>
          </p:cNvSpPr>
          <p:nvPr/>
        </p:nvSpPr>
        <p:spPr bwMode="auto">
          <a:xfrm>
            <a:off x="323850" y="6229350"/>
            <a:ext cx="86407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r>
              <a:rPr lang="tr-TR" altLang="tr-TR" sz="2000" smtClean="0">
                <a:solidFill>
                  <a:prstClr val="white"/>
                </a:solidFill>
              </a:rPr>
              <a:t>Mescidü’l-Haram Harem-i Şerifinin Cebel-i Safa Tarafından </a:t>
            </a:r>
          </a:p>
          <a:p>
            <a:pPr algn="ctr" defTabSz="914400" fontAlgn="base">
              <a:spcBef>
                <a:spcPct val="0"/>
              </a:spcBef>
              <a:spcAft>
                <a:spcPct val="0"/>
              </a:spcAft>
            </a:pPr>
            <a:r>
              <a:rPr lang="tr-TR" altLang="tr-TR" sz="2000" smtClean="0">
                <a:solidFill>
                  <a:prstClr val="white"/>
                </a:solidFill>
              </a:rPr>
              <a:t>Alınan Resmidir(Mir’ât-ı Mekke, C. I)</a:t>
            </a:r>
          </a:p>
        </p:txBody>
      </p:sp>
    </p:spTree>
    <p:extLst>
      <p:ext uri="{BB962C8B-B14F-4D97-AF65-F5344CB8AC3E}">
        <p14:creationId xmlns:p14="http://schemas.microsoft.com/office/powerpoint/2010/main" val="4238287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SBH\Desktop\Antalya sempozyumu\Kabe Resimleri\DSCF47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91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Metin kutusu 2"/>
          <p:cNvSpPr txBox="1">
            <a:spLocks noChangeArrowheads="1"/>
          </p:cNvSpPr>
          <p:nvPr/>
        </p:nvSpPr>
        <p:spPr bwMode="auto">
          <a:xfrm>
            <a:off x="533400" y="59436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r>
              <a:rPr lang="tr-TR" altLang="tr-TR" sz="2000" smtClean="0">
                <a:solidFill>
                  <a:prstClr val="white"/>
                </a:solidFill>
              </a:rPr>
              <a:t>Mescidü’l-Haram’a Gelen Sel Sebebiyle Kâ’betullâh’ın Yıkıldığını Gösterir Resmidir(Mir’ât-ı Mekke, C. I)</a:t>
            </a:r>
          </a:p>
        </p:txBody>
      </p:sp>
    </p:spTree>
    <p:extLst>
      <p:ext uri="{BB962C8B-B14F-4D97-AF65-F5344CB8AC3E}">
        <p14:creationId xmlns:p14="http://schemas.microsoft.com/office/powerpoint/2010/main" val="4145160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SBH\Desktop\Antalya sempozyumu\Kabe Resimleri\DSCF48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Metin kutusu 1"/>
          <p:cNvSpPr txBox="1">
            <a:spLocks noChangeArrowheads="1"/>
          </p:cNvSpPr>
          <p:nvPr/>
        </p:nvSpPr>
        <p:spPr bwMode="auto">
          <a:xfrm>
            <a:off x="468313" y="5943600"/>
            <a:ext cx="820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r>
              <a:rPr lang="tr-TR" altLang="tr-TR" smtClean="0">
                <a:solidFill>
                  <a:prstClr val="white"/>
                </a:solidFill>
              </a:rPr>
              <a:t>Harem-i Şerîf ve Civarı(h.1297/m. 1880) ( Osm. Dev. Hicaz I, s. 4)</a:t>
            </a:r>
          </a:p>
        </p:txBody>
      </p:sp>
    </p:spTree>
    <p:extLst>
      <p:ext uri="{BB962C8B-B14F-4D97-AF65-F5344CB8AC3E}">
        <p14:creationId xmlns:p14="http://schemas.microsoft.com/office/powerpoint/2010/main" val="69526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SBH\Desktop\Antalya sempozyumu\Kabe Resimleri\DSCF48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Metin kutusu 1"/>
          <p:cNvSpPr txBox="1">
            <a:spLocks noChangeArrowheads="1"/>
          </p:cNvSpPr>
          <p:nvPr/>
        </p:nvSpPr>
        <p:spPr bwMode="auto">
          <a:xfrm>
            <a:off x="827088" y="6381750"/>
            <a:ext cx="8066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r>
              <a:rPr lang="tr-TR" altLang="tr-TR" smtClean="0">
                <a:solidFill>
                  <a:prstClr val="white"/>
                </a:solidFill>
              </a:rPr>
              <a:t>Mescid-i Haram-Mekke-i Mükerreme(h.1297/m.1880) (Osm.Dev. Hicaz I, s. 5)</a:t>
            </a:r>
          </a:p>
        </p:txBody>
      </p:sp>
    </p:spTree>
    <p:extLst>
      <p:ext uri="{BB962C8B-B14F-4D97-AF65-F5344CB8AC3E}">
        <p14:creationId xmlns:p14="http://schemas.microsoft.com/office/powerpoint/2010/main" val="968180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SBH\Desktop\Antalya sempozyumu\Kabe Resimleri\DSCF48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Metin kutusu 1"/>
          <p:cNvSpPr txBox="1">
            <a:spLocks noChangeArrowheads="1"/>
          </p:cNvSpPr>
          <p:nvPr/>
        </p:nvSpPr>
        <p:spPr bwMode="auto">
          <a:xfrm>
            <a:off x="79375" y="6464300"/>
            <a:ext cx="9064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tr-TR" altLang="tr-TR" smtClean="0">
              <a:solidFill>
                <a:prstClr val="white"/>
              </a:solidFill>
            </a:endParaRPr>
          </a:p>
        </p:txBody>
      </p:sp>
    </p:spTree>
    <p:extLst>
      <p:ext uri="{BB962C8B-B14F-4D97-AF65-F5344CB8AC3E}">
        <p14:creationId xmlns:p14="http://schemas.microsoft.com/office/powerpoint/2010/main" val="2490774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SBH\Desktop\Antalya sempozyumu\Kabe Resimleri\DSCF48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30163"/>
            <a:ext cx="9144001" cy="641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Metin kutusu 1"/>
          <p:cNvSpPr txBox="1">
            <a:spLocks noChangeArrowheads="1"/>
          </p:cNvSpPr>
          <p:nvPr/>
        </p:nvSpPr>
        <p:spPr bwMode="auto">
          <a:xfrm>
            <a:off x="179388" y="6381750"/>
            <a:ext cx="8640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r>
              <a:rPr lang="tr-TR" altLang="tr-TR" smtClean="0">
                <a:solidFill>
                  <a:prstClr val="white"/>
                </a:solidFill>
              </a:rPr>
              <a:t>Mescid-i Harâm-Mekke-i Mükerreme(h.1297/m.1880) (Osm.Dev. Hicaz I, s. 6-7)</a:t>
            </a:r>
          </a:p>
        </p:txBody>
      </p:sp>
    </p:spTree>
    <p:extLst>
      <p:ext uri="{BB962C8B-B14F-4D97-AF65-F5344CB8AC3E}">
        <p14:creationId xmlns:p14="http://schemas.microsoft.com/office/powerpoint/2010/main" val="42679232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SBH\AppData\Local\Temp\Rar$DIa0.167\m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6525"/>
            <a:ext cx="887730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Metin kutusu 3"/>
          <p:cNvSpPr txBox="1">
            <a:spLocks noChangeArrowheads="1"/>
          </p:cNvSpPr>
          <p:nvPr/>
        </p:nvSpPr>
        <p:spPr bwMode="auto">
          <a:xfrm>
            <a:off x="533400" y="5816600"/>
            <a:ext cx="84963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r>
              <a:rPr lang="tr-TR" altLang="tr-TR" sz="2000" smtClean="0">
                <a:solidFill>
                  <a:prstClr val="white"/>
                </a:solidFill>
              </a:rPr>
              <a:t>Kâbe ve Civarının Görünüşü(Bakırköy Posta Memuru Salih Efendi Tarafından</a:t>
            </a:r>
          </a:p>
          <a:p>
            <a:pPr algn="ctr" defTabSz="914400" fontAlgn="base">
              <a:spcBef>
                <a:spcPct val="0"/>
              </a:spcBef>
              <a:spcAft>
                <a:spcPct val="0"/>
              </a:spcAft>
            </a:pPr>
            <a:r>
              <a:rPr lang="tr-TR" altLang="tr-TR" sz="2000" smtClean="0">
                <a:solidFill>
                  <a:prstClr val="white"/>
                </a:solidFill>
              </a:rPr>
              <a:t> 1912’de Yapılmıştır(Osm.Dev. Hicaz I, s. 102-103)</a:t>
            </a:r>
          </a:p>
        </p:txBody>
      </p:sp>
    </p:spTree>
    <p:extLst>
      <p:ext uri="{BB962C8B-B14F-4D97-AF65-F5344CB8AC3E}">
        <p14:creationId xmlns:p14="http://schemas.microsoft.com/office/powerpoint/2010/main" val="33738200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dündar\Desktop\mekke_4-620x4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Metin kutusu 3"/>
          <p:cNvSpPr txBox="1">
            <a:spLocks noChangeArrowheads="1"/>
          </p:cNvSpPr>
          <p:nvPr/>
        </p:nvSpPr>
        <p:spPr bwMode="auto">
          <a:xfrm>
            <a:off x="468313" y="6416675"/>
            <a:ext cx="799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tr-TR" altLang="tr-TR" smtClean="0">
              <a:solidFill>
                <a:prstClr val="white"/>
              </a:solidFill>
            </a:endParaRPr>
          </a:p>
        </p:txBody>
      </p:sp>
    </p:spTree>
    <p:extLst>
      <p:ext uri="{BB962C8B-B14F-4D97-AF65-F5344CB8AC3E}">
        <p14:creationId xmlns:p14="http://schemas.microsoft.com/office/powerpoint/2010/main" val="137087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ikdörtgen 3"/>
          <p:cNvSpPr>
            <a:spLocks noChangeArrowheads="1"/>
          </p:cNvSpPr>
          <p:nvPr/>
        </p:nvSpPr>
        <p:spPr bwMode="auto">
          <a:xfrm>
            <a:off x="152400" y="76200"/>
            <a:ext cx="8915400" cy="661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pPr>
            <a:r>
              <a:rPr lang="tr-TR" sz="2000" dirty="0" smtClean="0">
                <a:solidFill>
                  <a:prstClr val="white"/>
                </a:solidFill>
              </a:rPr>
              <a:t>İslâm inanışına göre Kabe, yeryüzünde yapılan ilk </a:t>
            </a:r>
            <a:r>
              <a:rPr lang="tr-TR" sz="2000" dirty="0" err="1" smtClean="0">
                <a:solidFill>
                  <a:prstClr val="white"/>
                </a:solidFill>
              </a:rPr>
              <a:t>mabed</a:t>
            </a:r>
            <a:r>
              <a:rPr lang="tr-TR" sz="2000" dirty="0" smtClean="0">
                <a:solidFill>
                  <a:prstClr val="white"/>
                </a:solidFill>
              </a:rPr>
              <a:t> ve Müslümanların kıblesidir.</a:t>
            </a:r>
            <a:br>
              <a:rPr lang="tr-TR" sz="2000" dirty="0" smtClean="0">
                <a:solidFill>
                  <a:prstClr val="white"/>
                </a:solidFill>
              </a:rPr>
            </a:br>
            <a:endParaRPr lang="tr-TR" sz="2000" dirty="0" smtClean="0">
              <a:solidFill>
                <a:prstClr val="white"/>
              </a:solidFill>
            </a:endParaRPr>
          </a:p>
          <a:p>
            <a:pPr defTabSz="914400" eaLnBrk="0" fontAlgn="base" hangingPunct="0">
              <a:spcBef>
                <a:spcPct val="0"/>
              </a:spcBef>
              <a:spcAft>
                <a:spcPct val="0"/>
              </a:spcAft>
            </a:pPr>
            <a:r>
              <a:rPr lang="tr-TR" sz="2000" dirty="0" smtClean="0">
                <a:solidFill>
                  <a:prstClr val="white"/>
                </a:solidFill>
              </a:rPr>
              <a:t>Kabe sözlükte </a:t>
            </a:r>
            <a:r>
              <a:rPr lang="tr-TR" sz="2000" dirty="0" smtClean="0">
                <a:solidFill>
                  <a:srgbClr val="FFFF00"/>
                </a:solidFill>
              </a:rPr>
              <a:t>dört köşeli veya küp şeklinde olmak</a:t>
            </a:r>
            <a:r>
              <a:rPr lang="tr-TR" sz="2000" dirty="0" smtClean="0">
                <a:solidFill>
                  <a:prstClr val="white"/>
                </a:solidFill>
              </a:rPr>
              <a:t> anlamındaki </a:t>
            </a:r>
            <a:r>
              <a:rPr lang="tr-TR" sz="2000" dirty="0" err="1" smtClean="0">
                <a:solidFill>
                  <a:prstClr val="white"/>
                </a:solidFill>
              </a:rPr>
              <a:t>ka‘b</a:t>
            </a:r>
            <a:r>
              <a:rPr lang="tr-TR" sz="2000" dirty="0" smtClean="0">
                <a:solidFill>
                  <a:prstClr val="white"/>
                </a:solidFill>
              </a:rPr>
              <a:t> (</a:t>
            </a:r>
            <a:r>
              <a:rPr lang="ar-AE" sz="2000" dirty="0" smtClean="0">
                <a:solidFill>
                  <a:prstClr val="white"/>
                </a:solidFill>
              </a:rPr>
              <a:t>كعب</a:t>
            </a:r>
            <a:r>
              <a:rPr lang="tr-TR" sz="2000" dirty="0" smtClean="0">
                <a:solidFill>
                  <a:prstClr val="white"/>
                </a:solidFill>
              </a:rPr>
              <a:t>)</a:t>
            </a:r>
            <a:r>
              <a:rPr lang="ar-AE" sz="2000" dirty="0" smtClean="0">
                <a:solidFill>
                  <a:prstClr val="white"/>
                </a:solidFill>
              </a:rPr>
              <a:t> </a:t>
            </a:r>
            <a:r>
              <a:rPr lang="tr-TR" sz="2000" dirty="0" smtClean="0">
                <a:solidFill>
                  <a:prstClr val="white"/>
                </a:solidFill>
              </a:rPr>
              <a:t>kökünden gelmekte ve  </a:t>
            </a:r>
            <a:r>
              <a:rPr lang="tr-TR" sz="2000" dirty="0" smtClean="0">
                <a:solidFill>
                  <a:srgbClr val="FFFF00"/>
                </a:solidFill>
              </a:rPr>
              <a:t>küp şeklinde nesne</a:t>
            </a:r>
            <a:r>
              <a:rPr lang="tr-TR" sz="2000" dirty="0" smtClean="0">
                <a:solidFill>
                  <a:prstClr val="white"/>
                </a:solidFill>
              </a:rPr>
              <a:t> demektir. </a:t>
            </a:r>
          </a:p>
          <a:p>
            <a:pPr defTabSz="914400" eaLnBrk="0" fontAlgn="base" hangingPunct="0">
              <a:spcBef>
                <a:spcPct val="0"/>
              </a:spcBef>
              <a:spcAft>
                <a:spcPct val="0"/>
              </a:spcAft>
            </a:pPr>
            <a:endParaRPr lang="tr-TR" sz="2000" dirty="0">
              <a:solidFill>
                <a:prstClr val="white"/>
              </a:solidFill>
            </a:endParaRPr>
          </a:p>
          <a:p>
            <a:pPr defTabSz="914400" eaLnBrk="0" fontAlgn="base" hangingPunct="0">
              <a:spcBef>
                <a:spcPct val="0"/>
              </a:spcBef>
              <a:spcAft>
                <a:spcPct val="0"/>
              </a:spcAft>
            </a:pPr>
            <a:r>
              <a:rPr lang="tr-TR" sz="2000" dirty="0" err="1" smtClean="0">
                <a:solidFill>
                  <a:prstClr val="white"/>
                </a:solidFill>
              </a:rPr>
              <a:t>Kur’ân</a:t>
            </a:r>
            <a:r>
              <a:rPr lang="tr-TR" sz="2000" dirty="0" smtClean="0">
                <a:solidFill>
                  <a:prstClr val="white"/>
                </a:solidFill>
              </a:rPr>
              <a:t>-ı Kerîm’de </a:t>
            </a:r>
            <a:r>
              <a:rPr lang="tr-TR" sz="2000" dirty="0" smtClean="0">
                <a:solidFill>
                  <a:srgbClr val="FFFF00"/>
                </a:solidFill>
              </a:rPr>
              <a:t>Kabe </a:t>
            </a:r>
            <a:r>
              <a:rPr lang="tr-TR" sz="2000" dirty="0" smtClean="0">
                <a:solidFill>
                  <a:prstClr val="white"/>
                </a:solidFill>
              </a:rPr>
              <a:t>adı </a:t>
            </a:r>
            <a:r>
              <a:rPr lang="tr-TR" sz="2000" dirty="0" err="1" smtClean="0">
                <a:solidFill>
                  <a:prstClr val="white"/>
                </a:solidFill>
              </a:rPr>
              <a:t>Mâide</a:t>
            </a:r>
            <a:r>
              <a:rPr lang="tr-TR" sz="2000" dirty="0" smtClean="0">
                <a:solidFill>
                  <a:prstClr val="white"/>
                </a:solidFill>
              </a:rPr>
              <a:t> 5/ suresinin 95. ve 97. ayetlerinde olmak üzere iki yerde geçmekte;</a:t>
            </a:r>
          </a:p>
          <a:p>
            <a:pPr defTabSz="914400" eaLnBrk="0" fontAlgn="base" hangingPunct="0">
              <a:spcBef>
                <a:spcPct val="0"/>
              </a:spcBef>
              <a:spcAft>
                <a:spcPct val="0"/>
              </a:spcAft>
            </a:pPr>
            <a:r>
              <a:rPr lang="tr-TR" sz="2000" dirty="0" err="1" smtClean="0">
                <a:solidFill>
                  <a:srgbClr val="FFFF00"/>
                </a:solidFill>
              </a:rPr>
              <a:t>Beyt</a:t>
            </a:r>
            <a:r>
              <a:rPr lang="tr-TR" sz="2000" dirty="0" smtClean="0">
                <a:solidFill>
                  <a:prstClr val="white"/>
                </a:solidFill>
              </a:rPr>
              <a:t> olarak şu sekiz ayette (el-Bakara 2/125, 127, 158; </a:t>
            </a:r>
            <a:r>
              <a:rPr lang="tr-TR" sz="2000" dirty="0" err="1" smtClean="0">
                <a:solidFill>
                  <a:prstClr val="white"/>
                </a:solidFill>
              </a:rPr>
              <a:t>Âl</a:t>
            </a:r>
            <a:r>
              <a:rPr lang="tr-TR" sz="2000" dirty="0" smtClean="0">
                <a:solidFill>
                  <a:prstClr val="white"/>
                </a:solidFill>
              </a:rPr>
              <a:t>-i </a:t>
            </a:r>
            <a:r>
              <a:rPr lang="tr-TR" sz="2000" dirty="0" err="1" smtClean="0">
                <a:solidFill>
                  <a:prstClr val="white"/>
                </a:solidFill>
              </a:rPr>
              <a:t>İmrân</a:t>
            </a:r>
            <a:r>
              <a:rPr lang="tr-TR" sz="2000" dirty="0" smtClean="0">
                <a:solidFill>
                  <a:prstClr val="white"/>
                </a:solidFill>
              </a:rPr>
              <a:t> 3/96, 97; el-</a:t>
            </a:r>
            <a:r>
              <a:rPr lang="tr-TR" sz="2000" dirty="0" err="1" smtClean="0">
                <a:solidFill>
                  <a:prstClr val="white"/>
                </a:solidFill>
              </a:rPr>
              <a:t>Enfâl</a:t>
            </a:r>
            <a:r>
              <a:rPr lang="tr-TR" sz="2000" dirty="0" smtClean="0">
                <a:solidFill>
                  <a:prstClr val="white"/>
                </a:solidFill>
              </a:rPr>
              <a:t> 8/35; el-Hac 22/26; </a:t>
            </a:r>
            <a:r>
              <a:rPr lang="tr-TR" sz="2000" dirty="0" err="1" smtClean="0">
                <a:solidFill>
                  <a:prstClr val="white"/>
                </a:solidFill>
              </a:rPr>
              <a:t>Kureyş</a:t>
            </a:r>
            <a:r>
              <a:rPr lang="tr-TR" sz="2000" dirty="0" smtClean="0">
                <a:solidFill>
                  <a:prstClr val="white"/>
                </a:solidFill>
              </a:rPr>
              <a:t> 106/3) geçmekte;   </a:t>
            </a:r>
          </a:p>
          <a:p>
            <a:pPr defTabSz="914400" eaLnBrk="0" fontAlgn="base" hangingPunct="0">
              <a:spcBef>
                <a:spcPct val="0"/>
              </a:spcBef>
              <a:spcAft>
                <a:spcPct val="0"/>
              </a:spcAft>
            </a:pPr>
            <a:r>
              <a:rPr lang="tr-TR" sz="2000" dirty="0" err="1" smtClean="0">
                <a:solidFill>
                  <a:srgbClr val="FFFF00"/>
                </a:solidFill>
              </a:rPr>
              <a:t>Beytullah</a:t>
            </a:r>
            <a:r>
              <a:rPr lang="tr-TR" sz="2000" dirty="0" smtClean="0">
                <a:solidFill>
                  <a:srgbClr val="FFFF00"/>
                </a:solidFill>
              </a:rPr>
              <a:t>, el-</a:t>
            </a:r>
            <a:r>
              <a:rPr lang="tr-TR" sz="2000" dirty="0" err="1" smtClean="0">
                <a:solidFill>
                  <a:srgbClr val="FFFF00"/>
                </a:solidFill>
              </a:rPr>
              <a:t>Beytü’l</a:t>
            </a:r>
            <a:r>
              <a:rPr lang="tr-TR" sz="2000" dirty="0" smtClean="0">
                <a:solidFill>
                  <a:srgbClr val="FFFF00"/>
                </a:solidFill>
              </a:rPr>
              <a:t>-</a:t>
            </a:r>
            <a:r>
              <a:rPr lang="tr-TR" sz="2000" dirty="0" err="1" smtClean="0">
                <a:solidFill>
                  <a:srgbClr val="FFFF00"/>
                </a:solidFill>
              </a:rPr>
              <a:t>atîk</a:t>
            </a:r>
            <a:r>
              <a:rPr lang="tr-TR" sz="2000" dirty="0" smtClean="0">
                <a:solidFill>
                  <a:srgbClr val="FFFF00"/>
                </a:solidFill>
              </a:rPr>
              <a:t> </a:t>
            </a:r>
            <a:r>
              <a:rPr lang="tr-TR" sz="2000" dirty="0" smtClean="0"/>
              <a:t>olarak şu dört ayette </a:t>
            </a:r>
            <a:r>
              <a:rPr lang="tr-TR" sz="2000" dirty="0" smtClean="0">
                <a:solidFill>
                  <a:prstClr val="white"/>
                </a:solidFill>
              </a:rPr>
              <a:t>(el-Hac 22/29, 33); </a:t>
            </a:r>
          </a:p>
          <a:p>
            <a:pPr defTabSz="914400" eaLnBrk="0" fontAlgn="base" hangingPunct="0">
              <a:spcBef>
                <a:spcPct val="0"/>
              </a:spcBef>
              <a:spcAft>
                <a:spcPct val="0"/>
              </a:spcAft>
            </a:pPr>
            <a:r>
              <a:rPr lang="tr-TR" sz="2000" dirty="0" smtClean="0">
                <a:solidFill>
                  <a:srgbClr val="FFFF00"/>
                </a:solidFill>
              </a:rPr>
              <a:t>el-</a:t>
            </a:r>
            <a:r>
              <a:rPr lang="tr-TR" sz="2000" dirty="0" err="1" smtClean="0">
                <a:solidFill>
                  <a:srgbClr val="FFFF00"/>
                </a:solidFill>
              </a:rPr>
              <a:t>Beytü’l</a:t>
            </a:r>
            <a:r>
              <a:rPr lang="tr-TR" sz="2000" dirty="0" smtClean="0">
                <a:solidFill>
                  <a:srgbClr val="FFFF00"/>
                </a:solidFill>
              </a:rPr>
              <a:t>-</a:t>
            </a:r>
            <a:r>
              <a:rPr lang="tr-TR" sz="2000" dirty="0" err="1" smtClean="0">
                <a:solidFill>
                  <a:srgbClr val="FFFF00"/>
                </a:solidFill>
              </a:rPr>
              <a:t>harâm</a:t>
            </a:r>
            <a:r>
              <a:rPr lang="tr-TR" sz="2000" dirty="0" smtClean="0">
                <a:solidFill>
                  <a:prstClr val="white"/>
                </a:solidFill>
              </a:rPr>
              <a:t> olarak şu iki ayette (el-</a:t>
            </a:r>
            <a:r>
              <a:rPr lang="tr-TR" sz="2000" dirty="0" err="1" smtClean="0">
                <a:solidFill>
                  <a:prstClr val="white"/>
                </a:solidFill>
              </a:rPr>
              <a:t>Mâide</a:t>
            </a:r>
            <a:r>
              <a:rPr lang="tr-TR" sz="2000" dirty="0" smtClean="0">
                <a:solidFill>
                  <a:prstClr val="white"/>
                </a:solidFill>
              </a:rPr>
              <a:t> 5/2, 97) geçmekte;</a:t>
            </a:r>
          </a:p>
          <a:p>
            <a:pPr defTabSz="914400" eaLnBrk="0" fontAlgn="base" hangingPunct="0">
              <a:spcBef>
                <a:spcPct val="0"/>
              </a:spcBef>
              <a:spcAft>
                <a:spcPct val="0"/>
              </a:spcAft>
            </a:pPr>
            <a:r>
              <a:rPr lang="tr-TR" sz="2000" dirty="0" smtClean="0">
                <a:solidFill>
                  <a:srgbClr val="FFFF00"/>
                </a:solidFill>
              </a:rPr>
              <a:t>el-</a:t>
            </a:r>
            <a:r>
              <a:rPr lang="tr-TR" sz="2000" dirty="0" err="1" smtClean="0">
                <a:solidFill>
                  <a:srgbClr val="FFFF00"/>
                </a:solidFill>
              </a:rPr>
              <a:t>Beytü’l</a:t>
            </a:r>
            <a:r>
              <a:rPr lang="tr-TR" sz="2000" dirty="0" smtClean="0">
                <a:solidFill>
                  <a:srgbClr val="FFFF00"/>
                </a:solidFill>
              </a:rPr>
              <a:t>-muharrem</a:t>
            </a:r>
            <a:r>
              <a:rPr lang="tr-TR" sz="2000" dirty="0" smtClean="0">
                <a:solidFill>
                  <a:prstClr val="white"/>
                </a:solidFill>
              </a:rPr>
              <a:t> </a:t>
            </a:r>
            <a:r>
              <a:rPr lang="tr-TR" sz="2000" dirty="0" smtClean="0"/>
              <a:t>olarak şu bir ayette: </a:t>
            </a:r>
            <a:r>
              <a:rPr lang="tr-TR" sz="2000" dirty="0" smtClean="0">
                <a:solidFill>
                  <a:prstClr val="white"/>
                </a:solidFill>
              </a:rPr>
              <a:t>(</a:t>
            </a:r>
            <a:r>
              <a:rPr lang="tr-TR" sz="2000" dirty="0" err="1" smtClean="0">
                <a:solidFill>
                  <a:prstClr val="white"/>
                </a:solidFill>
              </a:rPr>
              <a:t>İbrâhîm</a:t>
            </a:r>
            <a:r>
              <a:rPr lang="tr-TR" sz="2000" dirty="0" smtClean="0">
                <a:solidFill>
                  <a:prstClr val="white"/>
                </a:solidFill>
              </a:rPr>
              <a:t> 14/37) geçmekte;</a:t>
            </a:r>
          </a:p>
          <a:p>
            <a:pPr defTabSz="914400" eaLnBrk="0" fontAlgn="base" hangingPunct="0">
              <a:spcBef>
                <a:spcPct val="0"/>
              </a:spcBef>
              <a:spcAft>
                <a:spcPct val="0"/>
              </a:spcAft>
            </a:pPr>
            <a:r>
              <a:rPr lang="tr-TR" sz="2000" dirty="0" smtClean="0">
                <a:solidFill>
                  <a:srgbClr val="FFFF00"/>
                </a:solidFill>
              </a:rPr>
              <a:t>el-</a:t>
            </a:r>
            <a:r>
              <a:rPr lang="tr-TR" sz="2000" dirty="0" err="1" smtClean="0">
                <a:solidFill>
                  <a:srgbClr val="FFFF00"/>
                </a:solidFill>
              </a:rPr>
              <a:t>Mescidü’l</a:t>
            </a:r>
            <a:r>
              <a:rPr lang="tr-TR" sz="2000" dirty="0" smtClean="0">
                <a:solidFill>
                  <a:srgbClr val="FFFF00"/>
                </a:solidFill>
              </a:rPr>
              <a:t>-</a:t>
            </a:r>
            <a:r>
              <a:rPr lang="tr-TR" sz="2000" dirty="0" err="1" smtClean="0">
                <a:solidFill>
                  <a:srgbClr val="FFFF00"/>
                </a:solidFill>
              </a:rPr>
              <a:t>harâm</a:t>
            </a:r>
            <a:r>
              <a:rPr lang="tr-TR" sz="2000" dirty="0" smtClean="0">
                <a:solidFill>
                  <a:prstClr val="white"/>
                </a:solidFill>
              </a:rPr>
              <a:t> </a:t>
            </a:r>
            <a:r>
              <a:rPr lang="tr-TR" sz="2000" dirty="0" smtClean="0"/>
              <a:t>olarak şu yedi ayette</a:t>
            </a:r>
            <a:r>
              <a:rPr lang="tr-TR" sz="2000" dirty="0" smtClean="0">
                <a:solidFill>
                  <a:prstClr val="white"/>
                </a:solidFill>
              </a:rPr>
              <a:t>(el-Bakara 2/144, 149, 150; el-</a:t>
            </a:r>
            <a:r>
              <a:rPr lang="tr-TR" sz="2000" dirty="0" err="1" smtClean="0">
                <a:solidFill>
                  <a:prstClr val="white"/>
                </a:solidFill>
              </a:rPr>
              <a:t>Mâide</a:t>
            </a:r>
            <a:r>
              <a:rPr lang="tr-TR" sz="2000" dirty="0" smtClean="0">
                <a:solidFill>
                  <a:prstClr val="white"/>
                </a:solidFill>
              </a:rPr>
              <a:t> 5/2; et-</a:t>
            </a:r>
            <a:r>
              <a:rPr lang="tr-TR" sz="2000" dirty="0" err="1" smtClean="0">
                <a:solidFill>
                  <a:prstClr val="white"/>
                </a:solidFill>
              </a:rPr>
              <a:t>Tevbe</a:t>
            </a:r>
            <a:r>
              <a:rPr lang="tr-TR" sz="2000" dirty="0" smtClean="0">
                <a:solidFill>
                  <a:prstClr val="white"/>
                </a:solidFill>
              </a:rPr>
              <a:t> 9/7, 19, 28) geçmekte; </a:t>
            </a:r>
          </a:p>
          <a:p>
            <a:pPr defTabSz="914400" eaLnBrk="0" fontAlgn="base" hangingPunct="0">
              <a:spcBef>
                <a:spcPct val="0"/>
              </a:spcBef>
              <a:spcAft>
                <a:spcPct val="0"/>
              </a:spcAft>
            </a:pPr>
            <a:r>
              <a:rPr lang="tr-TR" sz="2000" dirty="0" smtClean="0">
                <a:solidFill>
                  <a:srgbClr val="FFFF00"/>
                </a:solidFill>
              </a:rPr>
              <a:t>el-</a:t>
            </a:r>
            <a:r>
              <a:rPr lang="tr-TR" sz="2000" dirty="0" err="1" smtClean="0">
                <a:solidFill>
                  <a:srgbClr val="FFFF00"/>
                </a:solidFill>
              </a:rPr>
              <a:t>Beytü’l</a:t>
            </a:r>
            <a:r>
              <a:rPr lang="tr-TR" sz="2000" dirty="0" smtClean="0">
                <a:solidFill>
                  <a:srgbClr val="FFFF00"/>
                </a:solidFill>
              </a:rPr>
              <a:t>-</a:t>
            </a:r>
            <a:r>
              <a:rPr lang="tr-TR" sz="2000" dirty="0" err="1" smtClean="0">
                <a:solidFill>
                  <a:srgbClr val="FFFF00"/>
                </a:solidFill>
              </a:rPr>
              <a:t>ma‘mûr</a:t>
            </a:r>
            <a:r>
              <a:rPr lang="tr-TR" sz="2000" dirty="0" smtClean="0">
                <a:solidFill>
                  <a:prstClr val="white"/>
                </a:solidFill>
              </a:rPr>
              <a:t> </a:t>
            </a:r>
            <a:r>
              <a:rPr lang="tr-TR" sz="2000" dirty="0" smtClean="0"/>
              <a:t>olarak ise şu bir ayette </a:t>
            </a:r>
            <a:r>
              <a:rPr lang="tr-TR" sz="2000" dirty="0" smtClean="0">
                <a:solidFill>
                  <a:prstClr val="white"/>
                </a:solidFill>
              </a:rPr>
              <a:t>(et-</a:t>
            </a:r>
            <a:r>
              <a:rPr lang="tr-TR" sz="2000" dirty="0" err="1" smtClean="0">
                <a:solidFill>
                  <a:prstClr val="white"/>
                </a:solidFill>
              </a:rPr>
              <a:t>Tûr</a:t>
            </a:r>
            <a:r>
              <a:rPr lang="tr-TR" sz="2000" dirty="0" smtClean="0">
                <a:solidFill>
                  <a:prstClr val="white"/>
                </a:solidFill>
              </a:rPr>
              <a:t> 52/4) geçmektedir. </a:t>
            </a:r>
          </a:p>
          <a:p>
            <a:pPr defTabSz="914400" eaLnBrk="0" fontAlgn="base" hangingPunct="0">
              <a:spcBef>
                <a:spcPct val="0"/>
              </a:spcBef>
              <a:spcAft>
                <a:spcPct val="0"/>
              </a:spcAft>
            </a:pPr>
            <a:endParaRPr lang="tr-TR" sz="2000" dirty="0">
              <a:solidFill>
                <a:prstClr val="white"/>
              </a:solidFill>
            </a:endParaRPr>
          </a:p>
          <a:p>
            <a:pPr defTabSz="914400" eaLnBrk="0" fontAlgn="base" hangingPunct="0">
              <a:spcBef>
                <a:spcPct val="0"/>
              </a:spcBef>
              <a:spcAft>
                <a:spcPct val="0"/>
              </a:spcAft>
            </a:pPr>
            <a:r>
              <a:rPr lang="tr-TR" sz="2000" dirty="0" smtClean="0">
                <a:solidFill>
                  <a:prstClr val="white"/>
                </a:solidFill>
              </a:rPr>
              <a:t>Ayrıca Kabe şu isimlerle de anılmaktadır: </a:t>
            </a:r>
            <a:r>
              <a:rPr lang="tr-TR" sz="2000" dirty="0" smtClean="0">
                <a:solidFill>
                  <a:srgbClr val="FFFF00"/>
                </a:solidFill>
              </a:rPr>
              <a:t>el-</a:t>
            </a:r>
            <a:r>
              <a:rPr lang="tr-TR" sz="2000" dirty="0" err="1" smtClean="0">
                <a:solidFill>
                  <a:srgbClr val="FFFF00"/>
                </a:solidFill>
              </a:rPr>
              <a:t>Meş‘arü’l</a:t>
            </a:r>
            <a:r>
              <a:rPr lang="tr-TR" sz="2000" dirty="0" smtClean="0">
                <a:solidFill>
                  <a:srgbClr val="FFFF00"/>
                </a:solidFill>
              </a:rPr>
              <a:t>-</a:t>
            </a:r>
            <a:r>
              <a:rPr lang="tr-TR" sz="2000" dirty="0" err="1" smtClean="0">
                <a:solidFill>
                  <a:srgbClr val="FFFF00"/>
                </a:solidFill>
              </a:rPr>
              <a:t>harâm</a:t>
            </a:r>
            <a:r>
              <a:rPr lang="tr-TR" sz="2000" dirty="0" smtClean="0">
                <a:solidFill>
                  <a:srgbClr val="FFFF00"/>
                </a:solidFill>
              </a:rPr>
              <a:t>, </a:t>
            </a:r>
            <a:r>
              <a:rPr lang="tr-TR" sz="2000" dirty="0" err="1" smtClean="0">
                <a:solidFill>
                  <a:srgbClr val="FFFF00"/>
                </a:solidFill>
              </a:rPr>
              <a:t>Beniyye</a:t>
            </a:r>
            <a:r>
              <a:rPr lang="tr-TR" sz="2000" dirty="0" smtClean="0">
                <a:solidFill>
                  <a:srgbClr val="FFFF00"/>
                </a:solidFill>
              </a:rPr>
              <a:t>, </a:t>
            </a:r>
            <a:r>
              <a:rPr lang="tr-TR" sz="2000" dirty="0" err="1" smtClean="0">
                <a:solidFill>
                  <a:srgbClr val="FFFF00"/>
                </a:solidFill>
              </a:rPr>
              <a:t>Devvâre</a:t>
            </a:r>
            <a:r>
              <a:rPr lang="tr-TR" sz="2000" dirty="0" smtClean="0">
                <a:solidFill>
                  <a:srgbClr val="FFFF00"/>
                </a:solidFill>
              </a:rPr>
              <a:t>, </a:t>
            </a:r>
            <a:r>
              <a:rPr lang="tr-TR" sz="2000" dirty="0" err="1" smtClean="0">
                <a:solidFill>
                  <a:srgbClr val="FFFF00"/>
                </a:solidFill>
              </a:rPr>
              <a:t>Kādis</a:t>
            </a:r>
            <a:r>
              <a:rPr lang="tr-TR" sz="2000" dirty="0" smtClean="0">
                <a:solidFill>
                  <a:srgbClr val="FFFF00"/>
                </a:solidFill>
              </a:rPr>
              <a:t>, Kıble, </a:t>
            </a:r>
            <a:r>
              <a:rPr lang="tr-TR" sz="2000" dirty="0" err="1" smtClean="0">
                <a:solidFill>
                  <a:srgbClr val="FFFF00"/>
                </a:solidFill>
              </a:rPr>
              <a:t>Hamsâ</a:t>
            </a:r>
            <a:r>
              <a:rPr lang="tr-TR" sz="2000" dirty="0" smtClean="0">
                <a:solidFill>
                  <a:srgbClr val="FFFF00"/>
                </a:solidFill>
              </a:rPr>
              <a:t>, </a:t>
            </a:r>
            <a:r>
              <a:rPr lang="tr-TR" sz="2000" dirty="0" err="1" smtClean="0">
                <a:solidFill>
                  <a:srgbClr val="FFFF00"/>
                </a:solidFill>
              </a:rPr>
              <a:t>Müzheb</a:t>
            </a:r>
            <a:r>
              <a:rPr lang="tr-TR" sz="2000" dirty="0" smtClean="0">
                <a:solidFill>
                  <a:prstClr val="white"/>
                </a:solidFill>
              </a:rPr>
              <a:t>. Halk arasında ise daha çok </a:t>
            </a:r>
            <a:r>
              <a:rPr lang="tr-TR" sz="2000" dirty="0" smtClean="0">
                <a:solidFill>
                  <a:srgbClr val="FFFF00"/>
                </a:solidFill>
              </a:rPr>
              <a:t>Kâbe-i Muazzama </a:t>
            </a:r>
            <a:r>
              <a:rPr lang="tr-TR" sz="2000" dirty="0" smtClean="0">
                <a:solidFill>
                  <a:prstClr val="white"/>
                </a:solidFill>
              </a:rPr>
              <a:t>adıyla anılmaktadır(Saadettin Ünal, «Kabe», DİA, C.24, s. 14-15).</a:t>
            </a:r>
            <a:r>
              <a:rPr lang="tr-TR" dirty="0" smtClean="0">
                <a:solidFill>
                  <a:prstClr val="white"/>
                </a:solidFill>
              </a:rPr>
              <a:t/>
            </a:r>
            <a:br>
              <a:rPr lang="tr-TR" dirty="0" smtClean="0">
                <a:solidFill>
                  <a:prstClr val="white"/>
                </a:solidFill>
              </a:rPr>
            </a:br>
            <a:endParaRPr lang="tr-TR" dirty="0" smtClean="0">
              <a:solidFill>
                <a:prstClr val="white"/>
              </a:solidFill>
            </a:endParaRPr>
          </a:p>
        </p:txBody>
      </p:sp>
    </p:spTree>
    <p:extLst>
      <p:ext uri="{BB962C8B-B14F-4D97-AF65-F5344CB8AC3E}">
        <p14:creationId xmlns:p14="http://schemas.microsoft.com/office/powerpoint/2010/main" val="3398052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img146.imageshack.us/img146/9020/untitled12kt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857250"/>
            <a:ext cx="8567738" cy="5072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131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SBH\Desktop\Antalya sempozyumu\Kabe Resimleri Fakülte\DCIM\115_FUJI\DSCF51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888"/>
            <a:ext cx="9144000"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Metin kutusu 1"/>
          <p:cNvSpPr txBox="1">
            <a:spLocks noChangeArrowheads="1"/>
          </p:cNvSpPr>
          <p:nvPr/>
        </p:nvSpPr>
        <p:spPr bwMode="auto">
          <a:xfrm>
            <a:off x="300038" y="6324600"/>
            <a:ext cx="8856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tr-TR" altLang="tr-TR" smtClean="0">
              <a:solidFill>
                <a:prstClr val="white"/>
              </a:solidFill>
            </a:endParaRPr>
          </a:p>
        </p:txBody>
      </p:sp>
      <p:sp>
        <p:nvSpPr>
          <p:cNvPr id="47108" name="Metin kutusu 3"/>
          <p:cNvSpPr txBox="1">
            <a:spLocks noChangeArrowheads="1"/>
          </p:cNvSpPr>
          <p:nvPr/>
        </p:nvSpPr>
        <p:spPr bwMode="auto">
          <a:xfrm>
            <a:off x="287338" y="6300788"/>
            <a:ext cx="8856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tr-TR" altLang="tr-TR" smtClean="0">
              <a:solidFill>
                <a:prstClr val="white"/>
              </a:solidFill>
            </a:endParaRPr>
          </a:p>
        </p:txBody>
      </p:sp>
      <p:sp>
        <p:nvSpPr>
          <p:cNvPr id="47109" name="Metin kutusu 4"/>
          <p:cNvSpPr txBox="1">
            <a:spLocks noChangeArrowheads="1"/>
          </p:cNvSpPr>
          <p:nvPr/>
        </p:nvSpPr>
        <p:spPr bwMode="auto">
          <a:xfrm>
            <a:off x="533400" y="6391275"/>
            <a:ext cx="885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tr-TR" altLang="tr-TR" smtClean="0">
              <a:solidFill>
                <a:prstClr val="white"/>
              </a:solidFill>
            </a:endParaRPr>
          </a:p>
        </p:txBody>
      </p:sp>
      <p:sp>
        <p:nvSpPr>
          <p:cNvPr id="47110" name="Metin kutusu 5"/>
          <p:cNvSpPr txBox="1">
            <a:spLocks noChangeArrowheads="1"/>
          </p:cNvSpPr>
          <p:nvPr/>
        </p:nvSpPr>
        <p:spPr bwMode="auto">
          <a:xfrm>
            <a:off x="287338" y="6324600"/>
            <a:ext cx="8856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tr-TR" altLang="tr-TR" smtClean="0">
              <a:solidFill>
                <a:prstClr val="white"/>
              </a:solidFill>
            </a:endParaRPr>
          </a:p>
        </p:txBody>
      </p:sp>
      <p:sp>
        <p:nvSpPr>
          <p:cNvPr id="47111" name="Metin kutusu 6"/>
          <p:cNvSpPr txBox="1">
            <a:spLocks noChangeArrowheads="1"/>
          </p:cNvSpPr>
          <p:nvPr/>
        </p:nvSpPr>
        <p:spPr bwMode="auto">
          <a:xfrm>
            <a:off x="312738" y="6162675"/>
            <a:ext cx="8858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r>
              <a:rPr lang="tr-TR" altLang="tr-TR" sz="1800" smtClean="0">
                <a:solidFill>
                  <a:prstClr val="white"/>
                </a:solidFill>
              </a:rPr>
              <a:t>Cennetü’l-Mullâ, Kubbetü es-Seyyide Âmine, Kıbâb-ı Ehl-i Beyt, Kubbetü Hadicetü’l-Kübrâ (Osm.Dön.Fot. Haremeyn, s. 110) </a:t>
            </a:r>
          </a:p>
        </p:txBody>
      </p:sp>
    </p:spTree>
    <p:extLst>
      <p:ext uri="{BB962C8B-B14F-4D97-AF65-F5344CB8AC3E}">
        <p14:creationId xmlns:p14="http://schemas.microsoft.com/office/powerpoint/2010/main" val="859902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SBH\Desktop\Antalya sempozyumu\Kabe Resimleri Fakülte\DCIM\115_FUJI\DSCF51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Metin kutusu 1"/>
          <p:cNvSpPr txBox="1">
            <a:spLocks noChangeArrowheads="1"/>
          </p:cNvSpPr>
          <p:nvPr/>
        </p:nvSpPr>
        <p:spPr bwMode="auto">
          <a:xfrm>
            <a:off x="381000" y="6457950"/>
            <a:ext cx="7435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r>
              <a:rPr lang="tr-TR" altLang="tr-TR" sz="2000" smtClean="0">
                <a:solidFill>
                  <a:prstClr val="white"/>
                </a:solidFill>
              </a:rPr>
              <a:t>Cennetü’l-Muallâ(Osm.Dön.Fot. Haremeyn, s. 110)</a:t>
            </a:r>
          </a:p>
        </p:txBody>
      </p:sp>
    </p:spTree>
    <p:extLst>
      <p:ext uri="{BB962C8B-B14F-4D97-AF65-F5344CB8AC3E}">
        <p14:creationId xmlns:p14="http://schemas.microsoft.com/office/powerpoint/2010/main" val="2487384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SBH\Desktop\Antalya sempozyumu\Kabe Resimleri Fakülte\DCIM\115_FUJI\DSCF51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Metin kutusu 2"/>
          <p:cNvSpPr txBox="1">
            <a:spLocks noChangeArrowheads="1"/>
          </p:cNvSpPr>
          <p:nvPr/>
        </p:nvSpPr>
        <p:spPr bwMode="auto">
          <a:xfrm>
            <a:off x="222250" y="6438900"/>
            <a:ext cx="8699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r>
              <a:rPr lang="tr-TR" altLang="tr-TR" sz="2000" smtClean="0">
                <a:solidFill>
                  <a:prstClr val="white"/>
                </a:solidFill>
              </a:rPr>
              <a:t>  Cennetü’l-Muallâ ve Buradaki Türbeler(Osm.Dön.Fot. Haremeyn, s. 110)</a:t>
            </a:r>
          </a:p>
        </p:txBody>
      </p:sp>
    </p:spTree>
    <p:extLst>
      <p:ext uri="{BB962C8B-B14F-4D97-AF65-F5344CB8AC3E}">
        <p14:creationId xmlns:p14="http://schemas.microsoft.com/office/powerpoint/2010/main" val="7475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SBH\Desktop\Antalya sempozyumu\Kabe Resimleri Fakülte\DCIM\115_FUJI\DSCF51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Metin kutusu 1"/>
          <p:cNvSpPr txBox="1">
            <a:spLocks noChangeArrowheads="1"/>
          </p:cNvSpPr>
          <p:nvPr/>
        </p:nvSpPr>
        <p:spPr bwMode="auto">
          <a:xfrm>
            <a:off x="390525" y="6453188"/>
            <a:ext cx="8502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r>
              <a:rPr lang="tr-TR" altLang="tr-TR" smtClean="0">
                <a:solidFill>
                  <a:prstClr val="white"/>
                </a:solidFill>
              </a:rPr>
              <a:t>Cennetü’l-Muallâ(Osm.Dön.Fot. Haremeyn, s. 108)</a:t>
            </a:r>
          </a:p>
        </p:txBody>
      </p:sp>
    </p:spTree>
    <p:extLst>
      <p:ext uri="{BB962C8B-B14F-4D97-AF65-F5344CB8AC3E}">
        <p14:creationId xmlns:p14="http://schemas.microsoft.com/office/powerpoint/2010/main" val="3668026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SBH\Desktop\Antalya sempozyumu\Kabe Resimleri Fakülte\DCIM\115_FUJI\DSCF51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Metin kutusu 1"/>
          <p:cNvSpPr txBox="1">
            <a:spLocks noChangeArrowheads="1"/>
          </p:cNvSpPr>
          <p:nvPr/>
        </p:nvSpPr>
        <p:spPr bwMode="auto">
          <a:xfrm>
            <a:off x="152400" y="624840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r>
              <a:rPr lang="tr-TR" altLang="tr-TR" sz="1600" smtClean="0">
                <a:solidFill>
                  <a:prstClr val="white"/>
                </a:solidFill>
              </a:rPr>
              <a:t>Cennetü’l-Muallâ’da, Hz. Âmine, Hz. Hatîce, Ebu Kasım’ın Türbeleri </a:t>
            </a:r>
          </a:p>
          <a:p>
            <a:pPr algn="ctr" defTabSz="914400" fontAlgn="base">
              <a:spcBef>
                <a:spcPct val="0"/>
              </a:spcBef>
              <a:spcAft>
                <a:spcPct val="0"/>
              </a:spcAft>
            </a:pPr>
            <a:r>
              <a:rPr lang="tr-TR" altLang="tr-TR" sz="1600" smtClean="0">
                <a:solidFill>
                  <a:prstClr val="white"/>
                </a:solidFill>
              </a:rPr>
              <a:t>(Osm.Dön.Fot.Haremeyn, s. 108 )</a:t>
            </a:r>
          </a:p>
        </p:txBody>
      </p:sp>
    </p:spTree>
    <p:extLst>
      <p:ext uri="{BB962C8B-B14F-4D97-AF65-F5344CB8AC3E}">
        <p14:creationId xmlns:p14="http://schemas.microsoft.com/office/powerpoint/2010/main" val="1996227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C:\Users\SBH\Desktop\Antalya sempozyumu\Kabe Resimleri Fakülte\DCIM\115_FUJI\DSCF51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88" y="-22225"/>
            <a:ext cx="5246688"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C:\Users\SBH\Desktop\Antalya sempozyumu\Kabe Resimleri Fakülte\DCIM\115_FUJI\DSCF51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225"/>
            <a:ext cx="5226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Metin kutusu 2"/>
          <p:cNvSpPr txBox="1">
            <a:spLocks noChangeArrowheads="1"/>
          </p:cNvSpPr>
          <p:nvPr/>
        </p:nvSpPr>
        <p:spPr bwMode="auto">
          <a:xfrm>
            <a:off x="457200" y="6180138"/>
            <a:ext cx="8785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r>
              <a:rPr lang="tr-TR" altLang="tr-TR" sz="2000" smtClean="0">
                <a:solidFill>
                  <a:prstClr val="white"/>
                </a:solidFill>
              </a:rPr>
              <a:t>	Cenntü’l-Muallâ’da Hz. Hatice ve oğlu Kasım’ın Türbeleri </a:t>
            </a:r>
          </a:p>
          <a:p>
            <a:pPr algn="ctr" defTabSz="914400" fontAlgn="base">
              <a:spcBef>
                <a:spcPct val="0"/>
              </a:spcBef>
              <a:spcAft>
                <a:spcPct val="0"/>
              </a:spcAft>
            </a:pPr>
            <a:r>
              <a:rPr lang="tr-TR" altLang="tr-TR" sz="2000" smtClean="0">
                <a:solidFill>
                  <a:prstClr val="white"/>
                </a:solidFill>
              </a:rPr>
              <a:t>(Osm.Dön.Fot. Haremeyn, s.113)</a:t>
            </a:r>
          </a:p>
        </p:txBody>
      </p:sp>
    </p:spTree>
    <p:extLst>
      <p:ext uri="{BB962C8B-B14F-4D97-AF65-F5344CB8AC3E}">
        <p14:creationId xmlns:p14="http://schemas.microsoft.com/office/powerpoint/2010/main" val="3525078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0"/>
            <a:ext cx="9144000" cy="6864576"/>
          </a:xfrm>
        </p:spPr>
      </p:pic>
      <p:sp>
        <p:nvSpPr>
          <p:cNvPr id="5" name="Metin kutusu 4"/>
          <p:cNvSpPr txBox="1"/>
          <p:nvPr/>
        </p:nvSpPr>
        <p:spPr>
          <a:xfrm>
            <a:off x="-2196752" y="0"/>
            <a:ext cx="9144000" cy="646331"/>
          </a:xfrm>
          <a:prstGeom prst="rect">
            <a:avLst/>
          </a:prstGeom>
          <a:noFill/>
        </p:spPr>
        <p:txBody>
          <a:bodyPr wrap="square" lIns="91432" tIns="45716" rIns="91432" bIns="45716" rtlCol="0">
            <a:spAutoFit/>
          </a:bodyPr>
          <a:lstStyle/>
          <a:p>
            <a:pPr algn="ctr"/>
            <a:r>
              <a:rPr lang="tr-TR" sz="3600" b="1" dirty="0">
                <a:solidFill>
                  <a:srgbClr val="C00000"/>
                </a:solidFill>
              </a:rPr>
              <a:t>KABENİN </a:t>
            </a:r>
            <a:r>
              <a:rPr lang="tr-TR" sz="3600" b="1" dirty="0" smtClean="0">
                <a:solidFill>
                  <a:srgbClr val="C00000"/>
                </a:solidFill>
              </a:rPr>
              <a:t>BÖLÜMLERİ</a:t>
            </a:r>
            <a:endParaRPr lang="tr-TR" sz="3600" b="1" dirty="0">
              <a:solidFill>
                <a:srgbClr val="C00000"/>
              </a:solidFill>
            </a:endParaRPr>
          </a:p>
        </p:txBody>
      </p:sp>
    </p:spTree>
    <p:extLst>
      <p:ext uri="{BB962C8B-B14F-4D97-AF65-F5344CB8AC3E}">
        <p14:creationId xmlns:p14="http://schemas.microsoft.com/office/powerpoint/2010/main" val="32405221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_Documents and Settings\_Belglerim\Resimleri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138" y="304800"/>
            <a:ext cx="6181725" cy="624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105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43608" y="908720"/>
            <a:ext cx="6554867" cy="864096"/>
          </a:xfrm>
        </p:spPr>
        <p:txBody>
          <a:bodyPr/>
          <a:lstStyle/>
          <a:p>
            <a:r>
              <a:rPr lang="tr-TR" b="1" dirty="0">
                <a:solidFill>
                  <a:srgbClr val="C00000"/>
                </a:solidFill>
              </a:rPr>
              <a:t>KABENİN </a:t>
            </a:r>
            <a:r>
              <a:rPr lang="tr-TR" b="1" dirty="0" smtClean="0">
                <a:solidFill>
                  <a:srgbClr val="C00000"/>
                </a:solidFill>
              </a:rPr>
              <a:t>damı ve alt zemini</a:t>
            </a:r>
            <a:endParaRPr lang="tr-TR" b="1" dirty="0"/>
          </a:p>
        </p:txBody>
      </p:sp>
      <p:sp>
        <p:nvSpPr>
          <p:cNvPr id="3" name="İçerik Yer Tutucusu 2"/>
          <p:cNvSpPr>
            <a:spLocks noGrp="1"/>
          </p:cNvSpPr>
          <p:nvPr>
            <p:ph idx="1"/>
          </p:nvPr>
        </p:nvSpPr>
        <p:spPr>
          <a:xfrm>
            <a:off x="755576" y="2348880"/>
            <a:ext cx="7632848" cy="3281537"/>
          </a:xfrm>
        </p:spPr>
        <p:txBody>
          <a:bodyPr>
            <a:normAutofit fontScale="92500" lnSpcReduction="10000"/>
          </a:bodyPr>
          <a:lstStyle/>
          <a:p>
            <a:pPr indent="0">
              <a:buNone/>
            </a:pPr>
            <a:r>
              <a:rPr lang="tr-TR" dirty="0" smtClean="0">
                <a:solidFill>
                  <a:srgbClr val="002060"/>
                </a:solidFill>
                <a:latin typeface="Times New Roman" panose="02020603050405020304" pitchFamily="18" charset="0"/>
                <a:cs typeface="Times New Roman" panose="02020603050405020304" pitchFamily="18" charset="0"/>
              </a:rPr>
              <a:t>	</a:t>
            </a:r>
            <a:r>
              <a:rPr lang="tr-TR" sz="2400" dirty="0">
                <a:solidFill>
                  <a:srgbClr val="002060"/>
                </a:solidFill>
                <a:latin typeface="Times New Roman" panose="02020603050405020304" pitchFamily="18" charset="0"/>
                <a:cs typeface="Times New Roman" panose="02020603050405020304" pitchFamily="18" charset="0"/>
              </a:rPr>
              <a:t>Üst Cephesi (Tavan); Bu yüzey, insanda var olan Allah tarafından yukardan taraftan üflenen ve insanı eşrefi mahlûkat yapan ruhu ve o ruhun kaynağı </a:t>
            </a:r>
            <a:r>
              <a:rPr lang="tr-TR" sz="2400" dirty="0" err="1">
                <a:solidFill>
                  <a:srgbClr val="002060"/>
                </a:solidFill>
                <a:latin typeface="Times New Roman" panose="02020603050405020304" pitchFamily="18" charset="0"/>
                <a:cs typeface="Times New Roman" panose="02020603050405020304" pitchFamily="18" charset="0"/>
              </a:rPr>
              <a:t>Esmaül</a:t>
            </a:r>
            <a:r>
              <a:rPr lang="tr-TR" sz="2400" dirty="0">
                <a:solidFill>
                  <a:srgbClr val="002060"/>
                </a:solidFill>
                <a:latin typeface="Times New Roman" panose="02020603050405020304" pitchFamily="18" charset="0"/>
                <a:cs typeface="Times New Roman" panose="02020603050405020304" pitchFamily="18" charset="0"/>
              </a:rPr>
              <a:t> Hünsaya sembollük eder.</a:t>
            </a:r>
            <a:br>
              <a:rPr lang="tr-TR" sz="2400" dirty="0">
                <a:solidFill>
                  <a:srgbClr val="002060"/>
                </a:solidFill>
                <a:latin typeface="Times New Roman" panose="02020603050405020304" pitchFamily="18" charset="0"/>
                <a:cs typeface="Times New Roman" panose="02020603050405020304" pitchFamily="18" charset="0"/>
              </a:rPr>
            </a:br>
            <a:r>
              <a:rPr lang="tr-TR" sz="2400" dirty="0">
                <a:solidFill>
                  <a:srgbClr val="002060"/>
                </a:solidFill>
                <a:latin typeface="Times New Roman" panose="02020603050405020304" pitchFamily="18" charset="0"/>
                <a:cs typeface="Times New Roman" panose="02020603050405020304" pitchFamily="18" charset="0"/>
              </a:rPr>
              <a:t>	Alt Zemin; o zeminde Hz. İbrahim (AS) ve Hz. İsmail (AS)’</a:t>
            </a:r>
            <a:r>
              <a:rPr lang="tr-TR" sz="2400" dirty="0" err="1">
                <a:solidFill>
                  <a:srgbClr val="002060"/>
                </a:solidFill>
                <a:latin typeface="Times New Roman" panose="02020603050405020304" pitchFamily="18" charset="0"/>
                <a:cs typeface="Times New Roman" panose="02020603050405020304" pitchFamily="18" charset="0"/>
              </a:rPr>
              <a:t>ın</a:t>
            </a:r>
            <a:r>
              <a:rPr lang="tr-TR" sz="2400" dirty="0">
                <a:solidFill>
                  <a:srgbClr val="002060"/>
                </a:solidFill>
                <a:latin typeface="Times New Roman" panose="02020603050405020304" pitchFamily="18" charset="0"/>
                <a:cs typeface="Times New Roman" panose="02020603050405020304" pitchFamily="18" charset="0"/>
              </a:rPr>
              <a:t> bizzat kendi elleriyle koydukları taşlar vardır. İşte bu taşlar tevhidi, Allah’ın vahdetini (birliğini) ve en büyük güç oluşunu sembolize eder ki, müminler tüm ibadetlerini yaratıcılarının rızası ve tevhit akidesinin davranışsal yansıması olarak kulluklarını böylece ifa ederler. </a:t>
            </a:r>
          </a:p>
        </p:txBody>
      </p:sp>
    </p:spTree>
    <p:extLst>
      <p:ext uri="{BB962C8B-B14F-4D97-AF65-F5344CB8AC3E}">
        <p14:creationId xmlns:p14="http://schemas.microsoft.com/office/powerpoint/2010/main" val="2435112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ikdörtgen 3"/>
          <p:cNvSpPr>
            <a:spLocks noChangeArrowheads="1"/>
          </p:cNvSpPr>
          <p:nvPr/>
        </p:nvSpPr>
        <p:spPr bwMode="auto">
          <a:xfrm>
            <a:off x="0" y="179388"/>
            <a:ext cx="9144000" cy="677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just" defTabSz="914400" eaLnBrk="0" fontAlgn="base" hangingPunct="0">
              <a:spcBef>
                <a:spcPct val="0"/>
              </a:spcBef>
              <a:spcAft>
                <a:spcPct val="0"/>
              </a:spcAft>
            </a:pPr>
            <a:r>
              <a:rPr lang="tr-TR" dirty="0" err="1" smtClean="0">
                <a:solidFill>
                  <a:prstClr val="white"/>
                </a:solidFill>
              </a:rPr>
              <a:t>Kur’ân</a:t>
            </a:r>
            <a:r>
              <a:rPr lang="tr-TR" dirty="0" smtClean="0">
                <a:solidFill>
                  <a:prstClr val="white"/>
                </a:solidFill>
              </a:rPr>
              <a:t>-ı Kerîm’de Kâbe ile ilgili olarak şu </a:t>
            </a:r>
            <a:r>
              <a:rPr lang="tr-TR" dirty="0" err="1" smtClean="0">
                <a:solidFill>
                  <a:prstClr val="white"/>
                </a:solidFill>
              </a:rPr>
              <a:t>âyetler</a:t>
            </a:r>
            <a:r>
              <a:rPr lang="tr-TR" dirty="0" smtClean="0">
                <a:solidFill>
                  <a:prstClr val="white"/>
                </a:solidFill>
              </a:rPr>
              <a:t> yer almaktadır: </a:t>
            </a:r>
            <a:r>
              <a:rPr lang="tr-TR" sz="1800" dirty="0" smtClean="0">
                <a:solidFill>
                  <a:prstClr val="white"/>
                </a:solidFill>
              </a:rPr>
              <a:t>“Şüphesiz âlemlere bereket ve hidayet kaynağı olarak insanlar için kurulan ilk ev -</a:t>
            </a:r>
            <a:r>
              <a:rPr lang="tr-TR" sz="1800" dirty="0" err="1" smtClean="0">
                <a:solidFill>
                  <a:prstClr val="white"/>
                </a:solidFill>
              </a:rPr>
              <a:t>mâbed</a:t>
            </a:r>
            <a:r>
              <a:rPr lang="tr-TR" sz="1800" dirty="0" smtClean="0">
                <a:solidFill>
                  <a:prstClr val="white"/>
                </a:solidFill>
              </a:rPr>
              <a:t>- Mekke’deki Kâbe’dir (</a:t>
            </a:r>
            <a:r>
              <a:rPr lang="tr-TR" sz="1800" dirty="0" err="1" smtClean="0">
                <a:solidFill>
                  <a:prstClr val="white"/>
                </a:solidFill>
              </a:rPr>
              <a:t>Âl</a:t>
            </a:r>
            <a:r>
              <a:rPr lang="tr-TR" sz="1800" dirty="0" smtClean="0">
                <a:solidFill>
                  <a:prstClr val="white"/>
                </a:solidFill>
              </a:rPr>
              <a:t>-i </a:t>
            </a:r>
            <a:r>
              <a:rPr lang="tr-TR" sz="1800" dirty="0" err="1" smtClean="0">
                <a:solidFill>
                  <a:prstClr val="white"/>
                </a:solidFill>
              </a:rPr>
              <a:t>İmrân</a:t>
            </a:r>
            <a:r>
              <a:rPr lang="tr-TR" sz="1800" dirty="0" smtClean="0">
                <a:solidFill>
                  <a:prstClr val="white"/>
                </a:solidFill>
              </a:rPr>
              <a:t> 3/96); </a:t>
            </a:r>
          </a:p>
          <a:p>
            <a:pPr algn="just" defTabSz="914400" eaLnBrk="0" fontAlgn="base" hangingPunct="0">
              <a:spcBef>
                <a:spcPct val="0"/>
              </a:spcBef>
              <a:spcAft>
                <a:spcPct val="0"/>
              </a:spcAft>
            </a:pPr>
            <a:endParaRPr lang="tr-TR" sz="1800" dirty="0">
              <a:solidFill>
                <a:prstClr val="white"/>
              </a:solidFill>
            </a:endParaRPr>
          </a:p>
          <a:p>
            <a:pPr algn="just" defTabSz="914400" eaLnBrk="0" fontAlgn="base" hangingPunct="0">
              <a:spcBef>
                <a:spcPct val="0"/>
              </a:spcBef>
              <a:spcAft>
                <a:spcPct val="0"/>
              </a:spcAft>
            </a:pPr>
            <a:r>
              <a:rPr lang="tr-TR" sz="1800" dirty="0" smtClean="0">
                <a:solidFill>
                  <a:prstClr val="white"/>
                </a:solidFill>
              </a:rPr>
              <a:t>“Biz beyti insanlara toplanma mahalli ve güvenli bir yer kıldık. Siz de </a:t>
            </a:r>
            <a:r>
              <a:rPr lang="tr-TR" sz="1800" dirty="0" err="1" smtClean="0">
                <a:solidFill>
                  <a:prstClr val="white"/>
                </a:solidFill>
              </a:rPr>
              <a:t>İbrâhim’in</a:t>
            </a:r>
            <a:r>
              <a:rPr lang="tr-TR" sz="1800" dirty="0" smtClean="0">
                <a:solidFill>
                  <a:prstClr val="white"/>
                </a:solidFill>
              </a:rPr>
              <a:t> makamını namaz yeri edinin. Biz </a:t>
            </a:r>
            <a:r>
              <a:rPr lang="tr-TR" sz="1800" dirty="0" err="1" smtClean="0">
                <a:solidFill>
                  <a:prstClr val="white"/>
                </a:solidFill>
              </a:rPr>
              <a:t>İbrâhim</a:t>
            </a:r>
            <a:r>
              <a:rPr lang="tr-TR" sz="1800" dirty="0" smtClean="0">
                <a:solidFill>
                  <a:prstClr val="white"/>
                </a:solidFill>
              </a:rPr>
              <a:t> ve </a:t>
            </a:r>
            <a:r>
              <a:rPr lang="tr-TR" sz="1800" dirty="0" err="1" smtClean="0">
                <a:solidFill>
                  <a:prstClr val="white"/>
                </a:solidFill>
              </a:rPr>
              <a:t>İsmâil’e</a:t>
            </a:r>
            <a:r>
              <a:rPr lang="tr-TR" sz="1800" dirty="0" smtClean="0">
                <a:solidFill>
                  <a:prstClr val="white"/>
                </a:solidFill>
              </a:rPr>
              <a:t>, ‘Tavaf eden, ibadete kapanan, rükû ve secde edenler için evimi temiz tutun’ diye emretmiştik. </a:t>
            </a:r>
            <a:r>
              <a:rPr lang="tr-TR" sz="1800" dirty="0" err="1" smtClean="0">
                <a:solidFill>
                  <a:prstClr val="white"/>
                </a:solidFill>
              </a:rPr>
              <a:t>İbrâhim</a:t>
            </a:r>
            <a:r>
              <a:rPr lang="tr-TR" sz="1800" dirty="0" smtClean="0">
                <a:solidFill>
                  <a:prstClr val="white"/>
                </a:solidFill>
              </a:rPr>
              <a:t>, ‘Rabbim, burayı emin bir şehir yap! Halkından Allah’a ve </a:t>
            </a:r>
            <a:r>
              <a:rPr lang="tr-TR" sz="1800" dirty="0" err="1" smtClean="0">
                <a:solidFill>
                  <a:prstClr val="white"/>
                </a:solidFill>
              </a:rPr>
              <a:t>âhiret</a:t>
            </a:r>
            <a:r>
              <a:rPr lang="tr-TR" sz="1800" dirty="0" smtClean="0">
                <a:solidFill>
                  <a:prstClr val="white"/>
                </a:solidFill>
              </a:rPr>
              <a:t> gününe iman edenleri çeşitli meyvelerle rızıklandır’ dediğinde-Allah-, ‘Kim inkâr ederse onu kısa bir süre -dünyada- faydalandırır, sonra da cehennem azabına sürüklerim. O ne kötü bir </a:t>
            </a:r>
            <a:r>
              <a:rPr lang="tr-TR" sz="1800" dirty="0" err="1" smtClean="0">
                <a:solidFill>
                  <a:prstClr val="white"/>
                </a:solidFill>
              </a:rPr>
              <a:t>âkıbettir</a:t>
            </a:r>
            <a:r>
              <a:rPr lang="tr-TR" sz="1800" dirty="0" smtClean="0">
                <a:solidFill>
                  <a:prstClr val="white"/>
                </a:solidFill>
              </a:rPr>
              <a:t>!’ demişti. Bir zamanlar </a:t>
            </a:r>
            <a:r>
              <a:rPr lang="tr-TR" sz="1800" dirty="0" err="1" smtClean="0">
                <a:solidFill>
                  <a:prstClr val="white"/>
                </a:solidFill>
              </a:rPr>
              <a:t>İbrâhim</a:t>
            </a:r>
            <a:r>
              <a:rPr lang="tr-TR" sz="1800" dirty="0" smtClean="0">
                <a:solidFill>
                  <a:prstClr val="white"/>
                </a:solidFill>
              </a:rPr>
              <a:t> </a:t>
            </a:r>
            <a:r>
              <a:rPr lang="tr-TR" sz="1800" dirty="0" err="1" smtClean="0">
                <a:solidFill>
                  <a:prstClr val="white"/>
                </a:solidFill>
              </a:rPr>
              <a:t>İsmâil</a:t>
            </a:r>
            <a:r>
              <a:rPr lang="tr-TR" sz="1800" dirty="0" smtClean="0">
                <a:solidFill>
                  <a:prstClr val="white"/>
                </a:solidFill>
              </a:rPr>
              <a:t> ile beraber evin temellerini yükseltirken, ‘Ey rabbimiz, bizden kabul buyur! Şüphesiz sen işitensin, bilensin, demişlerdi” (el-Bakara 2/125-127); </a:t>
            </a:r>
          </a:p>
          <a:p>
            <a:pPr algn="just" defTabSz="914400" eaLnBrk="0" fontAlgn="base" hangingPunct="0">
              <a:spcBef>
                <a:spcPct val="0"/>
              </a:spcBef>
              <a:spcAft>
                <a:spcPct val="0"/>
              </a:spcAft>
            </a:pPr>
            <a:endParaRPr lang="tr-TR" sz="1800" dirty="0">
              <a:solidFill>
                <a:prstClr val="white"/>
              </a:solidFill>
            </a:endParaRPr>
          </a:p>
          <a:p>
            <a:pPr algn="just" defTabSz="914400" eaLnBrk="0" fontAlgn="base" hangingPunct="0">
              <a:spcBef>
                <a:spcPct val="0"/>
              </a:spcBef>
              <a:spcAft>
                <a:spcPct val="0"/>
              </a:spcAft>
            </a:pPr>
            <a:r>
              <a:rPr lang="tr-TR" sz="1800" dirty="0" smtClean="0">
                <a:solidFill>
                  <a:prstClr val="white"/>
                </a:solidFill>
              </a:rPr>
              <a:t>“Bir zamanlar </a:t>
            </a:r>
            <a:r>
              <a:rPr lang="tr-TR" sz="1800" dirty="0" err="1" smtClean="0">
                <a:solidFill>
                  <a:prstClr val="white"/>
                </a:solidFill>
              </a:rPr>
              <a:t>İbrâhim’e</a:t>
            </a:r>
            <a:r>
              <a:rPr lang="tr-TR" sz="1800" dirty="0" smtClean="0">
                <a:solidFill>
                  <a:prstClr val="white"/>
                </a:solidFill>
              </a:rPr>
              <a:t> beytin yerini göstermiş -ve şöyle demiştik-: Bana hiçbir şeyi ortak koşma; tavaf eden, kıyamda bulunan, rükû ve secde edenlere evimi temiz tut” (el-Hac 22/26);</a:t>
            </a:r>
          </a:p>
          <a:p>
            <a:pPr algn="just" defTabSz="914400" eaLnBrk="0" fontAlgn="base" hangingPunct="0">
              <a:spcBef>
                <a:spcPct val="0"/>
              </a:spcBef>
              <a:spcAft>
                <a:spcPct val="0"/>
              </a:spcAft>
            </a:pPr>
            <a:r>
              <a:rPr lang="tr-TR" sz="1800" dirty="0" smtClean="0">
                <a:solidFill>
                  <a:prstClr val="white"/>
                </a:solidFill>
              </a:rPr>
              <a:t>“İnsanlar arasında haccı ilân et ki gerek yaya olarak gerekse nice uzak yol ve diyarlardan yorgun argın gelen, zayıf develer üzerinde, kendilerine ait birtakım yararları müşahede etmeleri, Allah’ın kendilerine rızık olarak verdiği kurbanlık hayvanlar üzerine belli günlerde Allah’ın ismini anmaları -kurban kesmeleri- için sana Kâbe’ye gelsinler. Artık ondan hem kendiniz yiyin hem de fakir ve yoksullara yedirin. Sonra kirlerini gidersinler, adaklarını yerine getirsinler ve eski evi tavaf etsinler. Kim Allah’ın yasaklarına saygı gösterirse bu, rabbinin katında kendisi için daha hayırlıdır” (el-Hac 22/27-29).</a:t>
            </a:r>
          </a:p>
          <a:p>
            <a:pPr algn="just" defTabSz="914400" eaLnBrk="0" fontAlgn="base" hangingPunct="0">
              <a:spcBef>
                <a:spcPct val="0"/>
              </a:spcBef>
              <a:spcAft>
                <a:spcPct val="0"/>
              </a:spcAft>
            </a:pPr>
            <a:endParaRPr lang="tr-TR" sz="1400" dirty="0" smtClean="0">
              <a:solidFill>
                <a:prstClr val="white"/>
              </a:solidFill>
            </a:endParaRPr>
          </a:p>
        </p:txBody>
      </p:sp>
    </p:spTree>
    <p:extLst>
      <p:ext uri="{BB962C8B-B14F-4D97-AF65-F5344CB8AC3E}">
        <p14:creationId xmlns:p14="http://schemas.microsoft.com/office/powerpoint/2010/main" val="2307831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269"/>
            <a:ext cx="9144000" cy="6829059"/>
          </a:xfrm>
        </p:spPr>
      </p:pic>
      <p:sp>
        <p:nvSpPr>
          <p:cNvPr id="5" name="Metin kutusu 4"/>
          <p:cNvSpPr txBox="1"/>
          <p:nvPr/>
        </p:nvSpPr>
        <p:spPr>
          <a:xfrm>
            <a:off x="0" y="332656"/>
            <a:ext cx="9144000" cy="646331"/>
          </a:xfrm>
          <a:prstGeom prst="rect">
            <a:avLst/>
          </a:prstGeom>
          <a:noFill/>
        </p:spPr>
        <p:txBody>
          <a:bodyPr wrap="square" rtlCol="0">
            <a:spAutoFit/>
          </a:bodyPr>
          <a:lstStyle/>
          <a:p>
            <a:pPr algn="ctr"/>
            <a:r>
              <a:rPr lang="tr-TR" sz="3600" b="1" dirty="0" smtClean="0">
                <a:solidFill>
                  <a:srgbClr val="C00000"/>
                </a:solidFill>
              </a:rPr>
              <a:t>HACER-İ ESVED</a:t>
            </a:r>
            <a:endParaRPr lang="tr-TR" sz="3600" b="1" dirty="0">
              <a:solidFill>
                <a:srgbClr val="C00000"/>
              </a:solidFill>
            </a:endParaRPr>
          </a:p>
        </p:txBody>
      </p:sp>
    </p:spTree>
    <p:extLst>
      <p:ext uri="{BB962C8B-B14F-4D97-AF65-F5344CB8AC3E}">
        <p14:creationId xmlns:p14="http://schemas.microsoft.com/office/powerpoint/2010/main" val="17052830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22558" y="1268760"/>
            <a:ext cx="6554867" cy="864096"/>
          </a:xfrm>
        </p:spPr>
        <p:txBody>
          <a:bodyPr/>
          <a:lstStyle/>
          <a:p>
            <a:r>
              <a:rPr lang="tr-TR" b="1" dirty="0" smtClean="0">
                <a:solidFill>
                  <a:srgbClr val="C00000"/>
                </a:solidFill>
              </a:rPr>
              <a:t>Hacer-İ </a:t>
            </a:r>
            <a:r>
              <a:rPr lang="tr-TR" b="1" dirty="0" err="1" smtClean="0">
                <a:solidFill>
                  <a:srgbClr val="C00000"/>
                </a:solidFill>
              </a:rPr>
              <a:t>esved</a:t>
            </a:r>
            <a:endParaRPr lang="tr-TR" b="1" dirty="0">
              <a:solidFill>
                <a:srgbClr val="C00000"/>
              </a:solidFill>
            </a:endParaRPr>
          </a:p>
        </p:txBody>
      </p:sp>
      <p:sp>
        <p:nvSpPr>
          <p:cNvPr id="3" name="İçerik Yer Tutucusu 2"/>
          <p:cNvSpPr>
            <a:spLocks noGrp="1"/>
          </p:cNvSpPr>
          <p:nvPr>
            <p:ph idx="1"/>
          </p:nvPr>
        </p:nvSpPr>
        <p:spPr>
          <a:xfrm>
            <a:off x="827584" y="2438401"/>
            <a:ext cx="7344816" cy="3654895"/>
          </a:xfrm>
        </p:spPr>
        <p:txBody>
          <a:bodyPr>
            <a:normAutofit/>
          </a:bodyPr>
          <a:lstStyle/>
          <a:p>
            <a:pPr indent="0">
              <a:buNone/>
            </a:pPr>
            <a:r>
              <a:rPr lang="tr-TR" sz="2800" dirty="0" smtClean="0">
                <a:solidFill>
                  <a:srgbClr val="002060"/>
                </a:solidFill>
              </a:rPr>
              <a:t>Kabe </a:t>
            </a:r>
            <a:r>
              <a:rPr lang="tr-TR" sz="2800" dirty="0">
                <a:solidFill>
                  <a:srgbClr val="002060"/>
                </a:solidFill>
              </a:rPr>
              <a:t>kapısı yanında, tavafa başlama </a:t>
            </a:r>
            <a:r>
              <a:rPr lang="tr-TR" sz="2800" dirty="0" smtClean="0">
                <a:solidFill>
                  <a:srgbClr val="002060"/>
                </a:solidFill>
              </a:rPr>
              <a:t>noktasında </a:t>
            </a:r>
            <a:r>
              <a:rPr lang="tr-TR" sz="2800" dirty="0">
                <a:solidFill>
                  <a:srgbClr val="002060"/>
                </a:solidFill>
              </a:rPr>
              <a:t>bulunan siyah taşa verilen ad. Yerden bir insanın öpebileceği yüksekliktedir. Bütün peygamberlerin öptüğü rivayet edilmektedir. Özellikle </a:t>
            </a:r>
            <a:r>
              <a:rPr lang="tr-TR" sz="2800" dirty="0" smtClean="0">
                <a:solidFill>
                  <a:srgbClr val="002060"/>
                </a:solidFill>
              </a:rPr>
              <a:t>Hz. Muhammed(</a:t>
            </a:r>
            <a:r>
              <a:rPr lang="tr-TR" sz="2800" dirty="0" err="1" smtClean="0">
                <a:solidFill>
                  <a:srgbClr val="002060"/>
                </a:solidFill>
              </a:rPr>
              <a:t>s.a.v</a:t>
            </a:r>
            <a:r>
              <a:rPr lang="tr-TR" sz="2800" dirty="0" smtClean="0">
                <a:solidFill>
                  <a:srgbClr val="002060"/>
                </a:solidFill>
              </a:rPr>
              <a:t>.)öpmesi </a:t>
            </a:r>
            <a:r>
              <a:rPr lang="tr-TR" sz="2800" dirty="0">
                <a:solidFill>
                  <a:srgbClr val="002060"/>
                </a:solidFill>
              </a:rPr>
              <a:t>münasebeti ile öpmek </a:t>
            </a:r>
            <a:r>
              <a:rPr lang="tr-TR" sz="2800" dirty="0" smtClean="0">
                <a:solidFill>
                  <a:srgbClr val="002060"/>
                </a:solidFill>
              </a:rPr>
              <a:t>sünnettir</a:t>
            </a:r>
            <a:r>
              <a:rPr lang="tr-TR" sz="2800" dirty="0">
                <a:solidFill>
                  <a:srgbClr val="002060"/>
                </a:solidFill>
              </a:rPr>
              <a:t>.</a:t>
            </a:r>
          </a:p>
        </p:txBody>
      </p:sp>
    </p:spTree>
    <p:extLst>
      <p:ext uri="{BB962C8B-B14F-4D97-AF65-F5344CB8AC3E}">
        <p14:creationId xmlns:p14="http://schemas.microsoft.com/office/powerpoint/2010/main" val="16381952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49174"/>
          </a:xfrm>
        </p:spPr>
      </p:pic>
      <p:sp>
        <p:nvSpPr>
          <p:cNvPr id="5" name="Metin kutusu 4"/>
          <p:cNvSpPr txBox="1"/>
          <p:nvPr/>
        </p:nvSpPr>
        <p:spPr>
          <a:xfrm>
            <a:off x="2915816" y="4077072"/>
            <a:ext cx="3888432" cy="646331"/>
          </a:xfrm>
          <a:prstGeom prst="rect">
            <a:avLst/>
          </a:prstGeom>
          <a:noFill/>
        </p:spPr>
        <p:txBody>
          <a:bodyPr wrap="square" rtlCol="0">
            <a:spAutoFit/>
          </a:bodyPr>
          <a:lstStyle/>
          <a:p>
            <a:pPr algn="ctr"/>
            <a:r>
              <a:rPr lang="tr-TR" sz="3600" b="1" dirty="0" smtClean="0">
                <a:solidFill>
                  <a:srgbClr val="C00000"/>
                </a:solidFill>
              </a:rPr>
              <a:t>MÜLTEZEM</a:t>
            </a:r>
            <a:endParaRPr lang="tr-TR" sz="3600" b="1" dirty="0">
              <a:solidFill>
                <a:srgbClr val="C00000"/>
              </a:solidFill>
            </a:endParaRPr>
          </a:p>
        </p:txBody>
      </p:sp>
    </p:spTree>
    <p:extLst>
      <p:ext uri="{BB962C8B-B14F-4D97-AF65-F5344CB8AC3E}">
        <p14:creationId xmlns:p14="http://schemas.microsoft.com/office/powerpoint/2010/main" val="5731732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15616" y="1196752"/>
            <a:ext cx="6554867" cy="1019944"/>
          </a:xfrm>
        </p:spPr>
        <p:txBody>
          <a:bodyPr/>
          <a:lstStyle/>
          <a:p>
            <a:r>
              <a:rPr lang="tr-TR" b="1" dirty="0" err="1" smtClean="0">
                <a:solidFill>
                  <a:srgbClr val="C00000"/>
                </a:solidFill>
              </a:rPr>
              <a:t>mültezem</a:t>
            </a:r>
            <a:endParaRPr lang="tr-TR" b="1" dirty="0">
              <a:solidFill>
                <a:srgbClr val="C00000"/>
              </a:solidFill>
            </a:endParaRPr>
          </a:p>
        </p:txBody>
      </p:sp>
      <p:sp>
        <p:nvSpPr>
          <p:cNvPr id="3" name="İçerik Yer Tutucusu 2"/>
          <p:cNvSpPr>
            <a:spLocks noGrp="1"/>
          </p:cNvSpPr>
          <p:nvPr>
            <p:ph idx="1"/>
          </p:nvPr>
        </p:nvSpPr>
        <p:spPr>
          <a:xfrm>
            <a:off x="827584" y="2438401"/>
            <a:ext cx="7416824" cy="3582887"/>
          </a:xfrm>
        </p:spPr>
        <p:txBody>
          <a:bodyPr>
            <a:noAutofit/>
          </a:bodyPr>
          <a:lstStyle/>
          <a:p>
            <a:pPr indent="0">
              <a:buNone/>
            </a:pPr>
            <a:r>
              <a:rPr lang="tr-TR" sz="2800" dirty="0" err="1" smtClean="0">
                <a:solidFill>
                  <a:srgbClr val="002060"/>
                </a:solidFill>
              </a:rPr>
              <a:t>Hacerül</a:t>
            </a:r>
            <a:r>
              <a:rPr lang="tr-TR" sz="2800" dirty="0" smtClean="0">
                <a:solidFill>
                  <a:srgbClr val="002060"/>
                </a:solidFill>
              </a:rPr>
              <a:t> </a:t>
            </a:r>
            <a:r>
              <a:rPr lang="tr-TR" sz="2800" dirty="0" err="1">
                <a:solidFill>
                  <a:srgbClr val="002060"/>
                </a:solidFill>
              </a:rPr>
              <a:t>esvedin</a:t>
            </a:r>
            <a:r>
              <a:rPr lang="tr-TR" sz="2800" dirty="0">
                <a:solidFill>
                  <a:srgbClr val="002060"/>
                </a:solidFill>
              </a:rPr>
              <a:t> olduğu köşe ile Kabe kapısı arasına denir. Burasıda çok mübarek bir yerdir. Efendimiz </a:t>
            </a:r>
            <a:r>
              <a:rPr lang="tr-TR" sz="2800" dirty="0" smtClean="0">
                <a:solidFill>
                  <a:srgbClr val="002060"/>
                </a:solidFill>
              </a:rPr>
              <a:t>(</a:t>
            </a:r>
            <a:r>
              <a:rPr lang="tr-TR" sz="2800" dirty="0" err="1" smtClean="0">
                <a:solidFill>
                  <a:srgbClr val="002060"/>
                </a:solidFill>
              </a:rPr>
              <a:t>s.a.v</a:t>
            </a:r>
            <a:r>
              <a:rPr lang="tr-TR" sz="2800" dirty="0" smtClean="0">
                <a:solidFill>
                  <a:srgbClr val="002060"/>
                </a:solidFill>
              </a:rPr>
              <a:t>.)burada </a:t>
            </a:r>
            <a:r>
              <a:rPr lang="tr-TR" sz="2800" dirty="0">
                <a:solidFill>
                  <a:srgbClr val="002060"/>
                </a:solidFill>
              </a:rPr>
              <a:t>yapılan duaların kabul olacağını bildirmiştir. Bu sebeple burada hacılar burada durur dua eder, ellerini K</a:t>
            </a:r>
            <a:r>
              <a:rPr lang="tr-TR" sz="2800" dirty="0" smtClean="0">
                <a:solidFill>
                  <a:srgbClr val="002060"/>
                </a:solidFill>
              </a:rPr>
              <a:t>abe </a:t>
            </a:r>
            <a:r>
              <a:rPr lang="tr-TR" sz="2800" dirty="0">
                <a:solidFill>
                  <a:srgbClr val="002060"/>
                </a:solidFill>
              </a:rPr>
              <a:t>duvarına sürerler.</a:t>
            </a:r>
          </a:p>
        </p:txBody>
      </p:sp>
    </p:spTree>
    <p:extLst>
      <p:ext uri="{BB962C8B-B14F-4D97-AF65-F5344CB8AC3E}">
        <p14:creationId xmlns:p14="http://schemas.microsoft.com/office/powerpoint/2010/main" val="17994777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98822"/>
          </a:xfrm>
        </p:spPr>
      </p:pic>
      <p:sp>
        <p:nvSpPr>
          <p:cNvPr id="5" name="Metin kutusu 4"/>
          <p:cNvSpPr txBox="1"/>
          <p:nvPr/>
        </p:nvSpPr>
        <p:spPr>
          <a:xfrm>
            <a:off x="0" y="6381328"/>
            <a:ext cx="9144000" cy="646331"/>
          </a:xfrm>
          <a:prstGeom prst="rect">
            <a:avLst/>
          </a:prstGeom>
          <a:noFill/>
        </p:spPr>
        <p:txBody>
          <a:bodyPr wrap="square" rtlCol="0">
            <a:spAutoFit/>
          </a:bodyPr>
          <a:lstStyle/>
          <a:p>
            <a:pPr algn="ctr"/>
            <a:r>
              <a:rPr lang="tr-TR" sz="3600" b="1" dirty="0" smtClean="0">
                <a:solidFill>
                  <a:srgbClr val="C00000"/>
                </a:solidFill>
              </a:rPr>
              <a:t>KABENİN KAPISI</a:t>
            </a:r>
            <a:endParaRPr lang="tr-TR" sz="3600" b="1" dirty="0">
              <a:solidFill>
                <a:srgbClr val="C00000"/>
              </a:solidFill>
            </a:endParaRPr>
          </a:p>
        </p:txBody>
      </p:sp>
    </p:spTree>
    <p:extLst>
      <p:ext uri="{BB962C8B-B14F-4D97-AF65-F5344CB8AC3E}">
        <p14:creationId xmlns:p14="http://schemas.microsoft.com/office/powerpoint/2010/main" val="19258360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84784" y="892247"/>
            <a:ext cx="6554867" cy="1524000"/>
          </a:xfrm>
        </p:spPr>
        <p:txBody>
          <a:bodyPr/>
          <a:lstStyle/>
          <a:p>
            <a:r>
              <a:rPr lang="tr-TR" b="1" dirty="0" smtClean="0">
                <a:solidFill>
                  <a:srgbClr val="C00000"/>
                </a:solidFill>
              </a:rPr>
              <a:t>	</a:t>
            </a:r>
            <a:r>
              <a:rPr lang="tr-TR" b="1" dirty="0" err="1" smtClean="0">
                <a:solidFill>
                  <a:srgbClr val="C00000"/>
                </a:solidFill>
              </a:rPr>
              <a:t>Kabenin</a:t>
            </a:r>
            <a:r>
              <a:rPr lang="tr-TR" b="1" dirty="0" smtClean="0">
                <a:solidFill>
                  <a:srgbClr val="C00000"/>
                </a:solidFill>
              </a:rPr>
              <a:t> </a:t>
            </a:r>
            <a:r>
              <a:rPr lang="tr-TR" b="1" dirty="0" err="1" smtClean="0">
                <a:solidFill>
                  <a:srgbClr val="C00000"/>
                </a:solidFill>
              </a:rPr>
              <a:t>kapISI</a:t>
            </a:r>
            <a:endParaRPr lang="tr-TR" b="1" dirty="0">
              <a:solidFill>
                <a:srgbClr val="C00000"/>
              </a:solidFill>
            </a:endParaRPr>
          </a:p>
        </p:txBody>
      </p:sp>
      <p:sp>
        <p:nvSpPr>
          <p:cNvPr id="3" name="İçerik Yer Tutucusu 2"/>
          <p:cNvSpPr>
            <a:spLocks noGrp="1"/>
          </p:cNvSpPr>
          <p:nvPr>
            <p:ph idx="1"/>
          </p:nvPr>
        </p:nvSpPr>
        <p:spPr>
          <a:xfrm>
            <a:off x="899592" y="2438401"/>
            <a:ext cx="7272808" cy="3048001"/>
          </a:xfrm>
        </p:spPr>
        <p:txBody>
          <a:bodyPr>
            <a:normAutofit/>
          </a:bodyPr>
          <a:lstStyle/>
          <a:p>
            <a:pPr indent="0">
              <a:buNone/>
            </a:pPr>
            <a:r>
              <a:rPr lang="tr-TR" sz="2800" dirty="0" err="1" smtClean="0">
                <a:solidFill>
                  <a:srgbClr val="002060"/>
                </a:solidFill>
              </a:rPr>
              <a:t>Kabenin</a:t>
            </a:r>
            <a:r>
              <a:rPr lang="tr-TR" sz="2800" dirty="0" smtClean="0">
                <a:solidFill>
                  <a:srgbClr val="002060"/>
                </a:solidFill>
              </a:rPr>
              <a:t> </a:t>
            </a:r>
            <a:r>
              <a:rPr lang="tr-TR" sz="2800" dirty="0">
                <a:solidFill>
                  <a:srgbClr val="002060"/>
                </a:solidFill>
              </a:rPr>
              <a:t>içine girmek için yapılmış olan kapıdır. Bu kapı </a:t>
            </a:r>
            <a:r>
              <a:rPr lang="tr-TR" sz="2800" dirty="0" smtClean="0">
                <a:solidFill>
                  <a:srgbClr val="002060"/>
                </a:solidFill>
              </a:rPr>
              <a:t>Kabe’nin </a:t>
            </a:r>
            <a:r>
              <a:rPr lang="tr-TR" sz="2800" dirty="0">
                <a:solidFill>
                  <a:srgbClr val="002060"/>
                </a:solidFill>
              </a:rPr>
              <a:t>tek kapısıdır</a:t>
            </a:r>
            <a:r>
              <a:rPr lang="tr-TR" sz="2800" dirty="0" smtClean="0">
                <a:solidFill>
                  <a:srgbClr val="002060"/>
                </a:solidFill>
              </a:rPr>
              <a:t>. Yerden </a:t>
            </a:r>
            <a:r>
              <a:rPr lang="tr-TR" sz="2800" dirty="0">
                <a:solidFill>
                  <a:srgbClr val="002060"/>
                </a:solidFill>
              </a:rPr>
              <a:t>bir insan boyu yüksektir. İçeri girebilmek için oraya özel bir merdiven vardır. Kapı </a:t>
            </a:r>
            <a:r>
              <a:rPr lang="tr-TR" sz="2800" dirty="0" smtClean="0">
                <a:solidFill>
                  <a:srgbClr val="002060"/>
                </a:solidFill>
              </a:rPr>
              <a:t>altın </a:t>
            </a:r>
            <a:r>
              <a:rPr lang="tr-TR" sz="2800" dirty="0">
                <a:solidFill>
                  <a:srgbClr val="002060"/>
                </a:solidFill>
              </a:rPr>
              <a:t>kaplamadır.</a:t>
            </a:r>
          </a:p>
        </p:txBody>
      </p:sp>
    </p:spTree>
    <p:extLst>
      <p:ext uri="{BB962C8B-B14F-4D97-AF65-F5344CB8AC3E}">
        <p14:creationId xmlns:p14="http://schemas.microsoft.com/office/powerpoint/2010/main" val="14531998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70534" cy="6858000"/>
          </a:xfrm>
        </p:spPr>
      </p:pic>
      <p:sp>
        <p:nvSpPr>
          <p:cNvPr id="5" name="Metin kutusu 4"/>
          <p:cNvSpPr txBox="1"/>
          <p:nvPr/>
        </p:nvSpPr>
        <p:spPr>
          <a:xfrm>
            <a:off x="0" y="5949280"/>
            <a:ext cx="9144000" cy="646331"/>
          </a:xfrm>
          <a:prstGeom prst="rect">
            <a:avLst/>
          </a:prstGeom>
          <a:noFill/>
        </p:spPr>
        <p:txBody>
          <a:bodyPr wrap="square" rtlCol="0">
            <a:spAutoFit/>
          </a:bodyPr>
          <a:lstStyle/>
          <a:p>
            <a:pPr algn="ctr"/>
            <a:r>
              <a:rPr lang="tr-TR" sz="3600" b="1" dirty="0" smtClean="0">
                <a:solidFill>
                  <a:srgbClr val="C00000"/>
                </a:solidFill>
              </a:rPr>
              <a:t>KABENİN ÖRTÜSÜ</a:t>
            </a:r>
            <a:endParaRPr lang="tr-TR" sz="3600" b="1" dirty="0">
              <a:solidFill>
                <a:srgbClr val="C00000"/>
              </a:solidFill>
            </a:endParaRPr>
          </a:p>
        </p:txBody>
      </p:sp>
    </p:spTree>
    <p:extLst>
      <p:ext uri="{BB962C8B-B14F-4D97-AF65-F5344CB8AC3E}">
        <p14:creationId xmlns:p14="http://schemas.microsoft.com/office/powerpoint/2010/main" val="27157078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27584" y="476672"/>
            <a:ext cx="6554867" cy="1524000"/>
          </a:xfrm>
        </p:spPr>
        <p:txBody>
          <a:bodyPr/>
          <a:lstStyle/>
          <a:p>
            <a:r>
              <a:rPr lang="tr-TR" b="1" dirty="0">
                <a:solidFill>
                  <a:srgbClr val="C00000"/>
                </a:solidFill>
              </a:rPr>
              <a:t> </a:t>
            </a:r>
            <a:r>
              <a:rPr lang="tr-TR" b="1" dirty="0" smtClean="0">
                <a:solidFill>
                  <a:srgbClr val="C00000"/>
                </a:solidFill>
              </a:rPr>
              <a:t> KABENİN ÖRTÜSÜ</a:t>
            </a:r>
            <a:endParaRPr lang="tr-TR" b="1" dirty="0">
              <a:solidFill>
                <a:srgbClr val="C00000"/>
              </a:solidFill>
            </a:endParaRPr>
          </a:p>
        </p:txBody>
      </p:sp>
      <p:sp>
        <p:nvSpPr>
          <p:cNvPr id="3" name="İçerik Yer Tutucusu 2"/>
          <p:cNvSpPr>
            <a:spLocks noGrp="1"/>
          </p:cNvSpPr>
          <p:nvPr>
            <p:ph idx="1"/>
          </p:nvPr>
        </p:nvSpPr>
        <p:spPr>
          <a:xfrm>
            <a:off x="827584" y="1844824"/>
            <a:ext cx="7488832" cy="4464496"/>
          </a:xfrm>
        </p:spPr>
        <p:txBody>
          <a:bodyPr>
            <a:noAutofit/>
          </a:bodyPr>
          <a:lstStyle/>
          <a:p>
            <a:pPr indent="0">
              <a:buNone/>
            </a:pPr>
            <a:r>
              <a:rPr lang="tr-TR" sz="2400" dirty="0" smtClean="0">
                <a:solidFill>
                  <a:srgbClr val="002060"/>
                </a:solidFill>
              </a:rPr>
              <a:t>Kabe'yi </a:t>
            </a:r>
            <a:r>
              <a:rPr lang="tr-TR" sz="2400" dirty="0">
                <a:solidFill>
                  <a:srgbClr val="002060"/>
                </a:solidFill>
              </a:rPr>
              <a:t>örtmekten amaç onun yüceliğini ilan etmektir, onu takdis </a:t>
            </a:r>
            <a:r>
              <a:rPr lang="tr-TR" sz="2400" dirty="0" smtClean="0">
                <a:solidFill>
                  <a:srgbClr val="002060"/>
                </a:solidFill>
              </a:rPr>
              <a:t>etmektir.</a:t>
            </a:r>
            <a:r>
              <a:rPr lang="tr-TR" sz="2400" dirty="0">
                <a:solidFill>
                  <a:srgbClr val="002060"/>
                </a:solidFill>
              </a:rPr>
              <a:t> </a:t>
            </a:r>
            <a:r>
              <a:rPr lang="tr-TR" sz="2400" dirty="0" smtClean="0">
                <a:solidFill>
                  <a:srgbClr val="002060"/>
                </a:solidFill>
              </a:rPr>
              <a:t>Kabe’ye </a:t>
            </a:r>
            <a:r>
              <a:rPr lang="tr-TR" sz="2400" dirty="0">
                <a:solidFill>
                  <a:srgbClr val="002060"/>
                </a:solidFill>
              </a:rPr>
              <a:t>ilk örtü giydiren hakkında çok değişik rivayetler vardır. </a:t>
            </a:r>
            <a:r>
              <a:rPr lang="tr-TR" sz="2400" dirty="0" smtClean="0">
                <a:solidFill>
                  <a:srgbClr val="002060"/>
                </a:solidFill>
              </a:rPr>
              <a:t>Bunlardan </a:t>
            </a:r>
            <a:r>
              <a:rPr lang="tr-TR" sz="2400" dirty="0">
                <a:solidFill>
                  <a:srgbClr val="002060"/>
                </a:solidFill>
              </a:rPr>
              <a:t>doğruya en yakın olanı İsmail </a:t>
            </a:r>
            <a:r>
              <a:rPr lang="tr-TR" sz="2400" dirty="0" smtClean="0">
                <a:solidFill>
                  <a:srgbClr val="002060"/>
                </a:solidFill>
              </a:rPr>
              <a:t>(</a:t>
            </a:r>
            <a:r>
              <a:rPr lang="tr-TR" sz="2400" dirty="0" err="1" smtClean="0">
                <a:solidFill>
                  <a:srgbClr val="002060"/>
                </a:solidFill>
              </a:rPr>
              <a:t>a.s</a:t>
            </a:r>
            <a:r>
              <a:rPr lang="tr-TR" sz="2400" dirty="0" smtClean="0">
                <a:solidFill>
                  <a:srgbClr val="002060"/>
                </a:solidFill>
              </a:rPr>
              <a:t>)</a:t>
            </a:r>
            <a:r>
              <a:rPr lang="tr-TR" sz="2400" dirty="0" err="1" smtClean="0">
                <a:solidFill>
                  <a:srgbClr val="002060"/>
                </a:solidFill>
              </a:rPr>
              <a:t>dır</a:t>
            </a:r>
            <a:r>
              <a:rPr lang="tr-TR" sz="2400" dirty="0">
                <a:solidFill>
                  <a:srgbClr val="002060"/>
                </a:solidFill>
              </a:rPr>
              <a:t>. İbrahim </a:t>
            </a:r>
            <a:r>
              <a:rPr lang="tr-TR" sz="2400" dirty="0" smtClean="0">
                <a:solidFill>
                  <a:srgbClr val="002060"/>
                </a:solidFill>
              </a:rPr>
              <a:t>(</a:t>
            </a:r>
            <a:r>
              <a:rPr lang="tr-TR" sz="2400" dirty="0" err="1" smtClean="0">
                <a:solidFill>
                  <a:srgbClr val="002060"/>
                </a:solidFill>
              </a:rPr>
              <a:t>a.s</a:t>
            </a:r>
            <a:r>
              <a:rPr lang="tr-TR" sz="2400" dirty="0" smtClean="0">
                <a:solidFill>
                  <a:srgbClr val="002060"/>
                </a:solidFill>
              </a:rPr>
              <a:t>) </a:t>
            </a:r>
            <a:r>
              <a:rPr lang="tr-TR" sz="2400" dirty="0">
                <a:solidFill>
                  <a:srgbClr val="002060"/>
                </a:solidFill>
              </a:rPr>
              <a:t>Kabe'yi örtmediğinde ittifak vardır. Bazı rivayetlerde peygamberimizin dedelerinden Adnan </a:t>
            </a:r>
            <a:r>
              <a:rPr lang="tr-TR" sz="2400" dirty="0" smtClean="0">
                <a:solidFill>
                  <a:srgbClr val="002060"/>
                </a:solidFill>
              </a:rPr>
              <a:t>b. </a:t>
            </a:r>
            <a:r>
              <a:rPr lang="tr-TR" sz="2400" dirty="0" err="1" smtClean="0">
                <a:solidFill>
                  <a:srgbClr val="002060"/>
                </a:solidFill>
              </a:rPr>
              <a:t>Ud’un</a:t>
            </a:r>
            <a:r>
              <a:rPr lang="tr-TR" sz="2400" dirty="0" smtClean="0">
                <a:solidFill>
                  <a:srgbClr val="002060"/>
                </a:solidFill>
              </a:rPr>
              <a:t> </a:t>
            </a:r>
            <a:r>
              <a:rPr lang="tr-TR" sz="2400" dirty="0">
                <a:solidFill>
                  <a:srgbClr val="002060"/>
                </a:solidFill>
              </a:rPr>
              <a:t>Kabe'yi ilk örten kişi olduğu belirtilmektedir. Kabe İsmail </a:t>
            </a:r>
            <a:r>
              <a:rPr lang="tr-TR" sz="2400" dirty="0" smtClean="0">
                <a:solidFill>
                  <a:srgbClr val="002060"/>
                </a:solidFill>
              </a:rPr>
              <a:t>(</a:t>
            </a:r>
            <a:r>
              <a:rPr lang="tr-TR" sz="2400" dirty="0" err="1" smtClean="0">
                <a:solidFill>
                  <a:srgbClr val="002060"/>
                </a:solidFill>
              </a:rPr>
              <a:t>a.s</a:t>
            </a:r>
            <a:r>
              <a:rPr lang="tr-TR" sz="2400" dirty="0">
                <a:solidFill>
                  <a:srgbClr val="002060"/>
                </a:solidFill>
              </a:rPr>
              <a:t>)</a:t>
            </a:r>
            <a:r>
              <a:rPr lang="tr-TR" sz="2400" dirty="0" smtClean="0">
                <a:solidFill>
                  <a:srgbClr val="002060"/>
                </a:solidFill>
              </a:rPr>
              <a:t> </a:t>
            </a:r>
            <a:r>
              <a:rPr lang="tr-TR" sz="2400" dirty="0">
                <a:solidFill>
                  <a:srgbClr val="002060"/>
                </a:solidFill>
              </a:rPr>
              <a:t>dan sonra hiç bir devirde örtüsüz bırakılmamıştır. Her milletçe bu iş </a:t>
            </a:r>
            <a:r>
              <a:rPr lang="tr-TR" sz="2400" dirty="0" err="1">
                <a:solidFill>
                  <a:srgbClr val="002060"/>
                </a:solidFill>
              </a:rPr>
              <a:t>salih</a:t>
            </a:r>
            <a:r>
              <a:rPr lang="tr-TR" sz="2400" dirty="0">
                <a:solidFill>
                  <a:srgbClr val="002060"/>
                </a:solidFill>
              </a:rPr>
              <a:t> amel </a:t>
            </a:r>
            <a:r>
              <a:rPr lang="tr-TR" sz="2400" dirty="0" smtClean="0">
                <a:solidFill>
                  <a:srgbClr val="002060"/>
                </a:solidFill>
              </a:rPr>
              <a:t>kabul edilmiştir.</a:t>
            </a:r>
            <a:r>
              <a:rPr lang="tr-TR" sz="2400" dirty="0">
                <a:solidFill>
                  <a:srgbClr val="002060"/>
                </a:solidFill>
              </a:rPr>
              <a:t> </a:t>
            </a:r>
          </a:p>
        </p:txBody>
      </p:sp>
    </p:spTree>
    <p:extLst>
      <p:ext uri="{BB962C8B-B14F-4D97-AF65-F5344CB8AC3E}">
        <p14:creationId xmlns:p14="http://schemas.microsoft.com/office/powerpoint/2010/main" val="30881451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
        <p:nvSpPr>
          <p:cNvPr id="5" name="Metin kutusu 4"/>
          <p:cNvSpPr txBox="1"/>
          <p:nvPr/>
        </p:nvSpPr>
        <p:spPr>
          <a:xfrm>
            <a:off x="1614000" y="5781406"/>
            <a:ext cx="5688632" cy="646331"/>
          </a:xfrm>
          <a:prstGeom prst="rect">
            <a:avLst/>
          </a:prstGeom>
          <a:noFill/>
        </p:spPr>
        <p:txBody>
          <a:bodyPr wrap="square" rtlCol="0">
            <a:spAutoFit/>
          </a:bodyPr>
          <a:lstStyle/>
          <a:p>
            <a:pPr algn="ctr"/>
            <a:r>
              <a:rPr lang="tr-TR" sz="3600" b="1" dirty="0" smtClean="0">
                <a:solidFill>
                  <a:srgbClr val="C00000"/>
                </a:solidFill>
              </a:rPr>
              <a:t>MAKAMI İBRAHİM</a:t>
            </a:r>
            <a:endParaRPr lang="tr-TR" sz="3600" b="1" dirty="0">
              <a:solidFill>
                <a:srgbClr val="C00000"/>
              </a:solidFill>
            </a:endParaRPr>
          </a:p>
        </p:txBody>
      </p:sp>
    </p:spTree>
    <p:extLst>
      <p:ext uri="{BB962C8B-B14F-4D97-AF65-F5344CB8AC3E}">
        <p14:creationId xmlns:p14="http://schemas.microsoft.com/office/powerpoint/2010/main" val="4625749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71600" y="764704"/>
            <a:ext cx="6554867" cy="1524000"/>
          </a:xfrm>
        </p:spPr>
        <p:txBody>
          <a:bodyPr/>
          <a:lstStyle/>
          <a:p>
            <a:r>
              <a:rPr lang="tr-TR" b="1" dirty="0" smtClean="0">
                <a:solidFill>
                  <a:srgbClr val="C00000"/>
                </a:solidFill>
              </a:rPr>
              <a:t>MAKAM-I </a:t>
            </a:r>
            <a:r>
              <a:rPr lang="tr-TR" b="1" dirty="0" err="1" smtClean="0">
                <a:solidFill>
                  <a:srgbClr val="C00000"/>
                </a:solidFill>
              </a:rPr>
              <a:t>İBRAhİm</a:t>
            </a:r>
            <a:endParaRPr lang="tr-TR" b="1" dirty="0">
              <a:solidFill>
                <a:srgbClr val="C00000"/>
              </a:solidFill>
            </a:endParaRPr>
          </a:p>
        </p:txBody>
      </p:sp>
      <p:sp>
        <p:nvSpPr>
          <p:cNvPr id="3" name="İçerik Yer Tutucusu 2"/>
          <p:cNvSpPr>
            <a:spLocks noGrp="1"/>
          </p:cNvSpPr>
          <p:nvPr>
            <p:ph idx="1"/>
          </p:nvPr>
        </p:nvSpPr>
        <p:spPr>
          <a:xfrm>
            <a:off x="827584" y="1988841"/>
            <a:ext cx="7416824" cy="4032448"/>
          </a:xfrm>
        </p:spPr>
        <p:txBody>
          <a:bodyPr>
            <a:noAutofit/>
          </a:bodyPr>
          <a:lstStyle/>
          <a:p>
            <a:pPr indent="0">
              <a:buNone/>
            </a:pPr>
            <a:r>
              <a:rPr lang="tr-TR" sz="2800" dirty="0" smtClean="0">
                <a:solidFill>
                  <a:srgbClr val="002060"/>
                </a:solidFill>
              </a:rPr>
              <a:t>Hz</a:t>
            </a:r>
            <a:r>
              <a:rPr lang="tr-TR" sz="2800" dirty="0">
                <a:solidFill>
                  <a:srgbClr val="002060"/>
                </a:solidFill>
              </a:rPr>
              <a:t>. İbrahim'in </a:t>
            </a:r>
            <a:r>
              <a:rPr lang="tr-TR" sz="2800" dirty="0" err="1">
                <a:solidFill>
                  <a:srgbClr val="002060"/>
                </a:solidFill>
              </a:rPr>
              <a:t>Beytullahı</a:t>
            </a:r>
            <a:r>
              <a:rPr lang="tr-TR" sz="2800" dirty="0">
                <a:solidFill>
                  <a:srgbClr val="002060"/>
                </a:solidFill>
              </a:rPr>
              <a:t> inşa ederken iskele gibi kullandığı taşın adıdır. Üzerinde Hz: </a:t>
            </a:r>
            <a:r>
              <a:rPr lang="tr-TR" sz="2800" dirty="0" smtClean="0">
                <a:solidFill>
                  <a:srgbClr val="002060"/>
                </a:solidFill>
              </a:rPr>
              <a:t>İbrahim’in </a:t>
            </a:r>
            <a:r>
              <a:rPr lang="tr-TR" sz="2800" dirty="0">
                <a:solidFill>
                  <a:srgbClr val="002060"/>
                </a:solidFill>
              </a:rPr>
              <a:t>ayak izleri bulunan taş dörtgen bir mahfaza </a:t>
            </a:r>
            <a:r>
              <a:rPr lang="tr-TR" sz="2800" dirty="0" smtClean="0">
                <a:solidFill>
                  <a:srgbClr val="002060"/>
                </a:solidFill>
              </a:rPr>
              <a:t>içerisindedir</a:t>
            </a:r>
            <a:r>
              <a:rPr lang="tr-TR" sz="2800" dirty="0">
                <a:solidFill>
                  <a:srgbClr val="002060"/>
                </a:solidFill>
              </a:rPr>
              <a:t>. </a:t>
            </a:r>
            <a:r>
              <a:rPr lang="tr-TR" sz="2800" dirty="0" smtClean="0">
                <a:solidFill>
                  <a:srgbClr val="002060"/>
                </a:solidFill>
              </a:rPr>
              <a:t>Makam, </a:t>
            </a:r>
            <a:r>
              <a:rPr lang="tr-TR" sz="2800" dirty="0">
                <a:solidFill>
                  <a:srgbClr val="002060"/>
                </a:solidFill>
              </a:rPr>
              <a:t>Kabe </a:t>
            </a:r>
            <a:r>
              <a:rPr lang="tr-TR" sz="2800" dirty="0" smtClean="0">
                <a:solidFill>
                  <a:srgbClr val="002060"/>
                </a:solidFill>
              </a:rPr>
              <a:t>kapısının </a:t>
            </a:r>
            <a:r>
              <a:rPr lang="tr-TR" sz="2800" dirty="0">
                <a:solidFill>
                  <a:srgbClr val="002060"/>
                </a:solidFill>
              </a:rPr>
              <a:t>sağ ön kısmındadır. </a:t>
            </a:r>
            <a:r>
              <a:rPr lang="tr-TR" sz="2800" dirty="0" smtClean="0">
                <a:solidFill>
                  <a:srgbClr val="002060"/>
                </a:solidFill>
              </a:rPr>
              <a:t>Pirinçten </a:t>
            </a:r>
            <a:r>
              <a:rPr lang="tr-TR" sz="2800" dirty="0">
                <a:solidFill>
                  <a:srgbClr val="002060"/>
                </a:solidFill>
              </a:rPr>
              <a:t>yapılmış bir camekandır.</a:t>
            </a:r>
          </a:p>
        </p:txBody>
      </p:sp>
    </p:spTree>
    <p:extLst>
      <p:ext uri="{BB962C8B-B14F-4D97-AF65-F5344CB8AC3E}">
        <p14:creationId xmlns:p14="http://schemas.microsoft.com/office/powerpoint/2010/main" val="2863359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ikdörtgen 3"/>
          <p:cNvSpPr>
            <a:spLocks noChangeArrowheads="1"/>
          </p:cNvSpPr>
          <p:nvPr/>
        </p:nvSpPr>
        <p:spPr bwMode="auto">
          <a:xfrm>
            <a:off x="0" y="179388"/>
            <a:ext cx="9144000"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pPr>
            <a:r>
              <a:rPr lang="tr-TR" dirty="0" smtClean="0">
                <a:solidFill>
                  <a:prstClr val="white"/>
                </a:solidFill>
              </a:rPr>
              <a:t>Kâbe’nin ilk defa ne zaman ve kimin tarafından yapıldığı hususunda ihtilâf olmakla birlikte; </a:t>
            </a:r>
            <a:endParaRPr lang="tr-TR" sz="2800" dirty="0" smtClean="0">
              <a:solidFill>
                <a:prstClr val="white"/>
              </a:solidFill>
            </a:endParaRPr>
          </a:p>
          <a:p>
            <a:pPr algn="just" defTabSz="914400" eaLnBrk="0" fontAlgn="base" hangingPunct="0">
              <a:spcBef>
                <a:spcPct val="0"/>
              </a:spcBef>
              <a:spcAft>
                <a:spcPct val="0"/>
              </a:spcAft>
            </a:pPr>
            <a:endParaRPr lang="tr-TR" sz="2800" dirty="0" smtClean="0">
              <a:solidFill>
                <a:srgbClr val="FFFF00"/>
              </a:solidFill>
            </a:endParaRPr>
          </a:p>
          <a:p>
            <a:pPr algn="just" defTabSz="914400" eaLnBrk="0" fontAlgn="base" hangingPunct="0">
              <a:spcBef>
                <a:spcPct val="0"/>
              </a:spcBef>
              <a:spcAft>
                <a:spcPct val="0"/>
              </a:spcAft>
            </a:pPr>
            <a:r>
              <a:rPr lang="tr-TR" sz="2800" dirty="0" smtClean="0">
                <a:solidFill>
                  <a:srgbClr val="FFFF00"/>
                </a:solidFill>
              </a:rPr>
              <a:t>Bu </a:t>
            </a:r>
            <a:r>
              <a:rPr lang="tr-TR" sz="2800" dirty="0" err="1" smtClean="0">
                <a:solidFill>
                  <a:srgbClr val="FFFF00"/>
                </a:solidFill>
              </a:rPr>
              <a:t>âyetlerden</a:t>
            </a:r>
            <a:r>
              <a:rPr lang="tr-TR" sz="2800" dirty="0" smtClean="0">
                <a:solidFill>
                  <a:srgbClr val="FFFF00"/>
                </a:solidFill>
              </a:rPr>
              <a:t> Kâbe’nin Hz. </a:t>
            </a:r>
            <a:r>
              <a:rPr lang="tr-TR" sz="2800" dirty="0" err="1" smtClean="0">
                <a:solidFill>
                  <a:srgbClr val="FFFF00"/>
                </a:solidFill>
              </a:rPr>
              <a:t>İbrâhim’den</a:t>
            </a:r>
            <a:r>
              <a:rPr lang="tr-TR" sz="2800" dirty="0" smtClean="0">
                <a:solidFill>
                  <a:srgbClr val="FFFF00"/>
                </a:solidFill>
              </a:rPr>
              <a:t> önce de var olduğu, ancak yıkılıp uzun zaman içinde yerinin kaybolduğu ve Hz. </a:t>
            </a:r>
            <a:r>
              <a:rPr lang="tr-TR" sz="2800" dirty="0" err="1" smtClean="0">
                <a:solidFill>
                  <a:srgbClr val="FFFF00"/>
                </a:solidFill>
              </a:rPr>
              <a:t>İbrâhim</a:t>
            </a:r>
            <a:r>
              <a:rPr lang="tr-TR" sz="2800" dirty="0" smtClean="0">
                <a:solidFill>
                  <a:srgbClr val="FFFF00"/>
                </a:solidFill>
              </a:rPr>
              <a:t> tarafından bulunarak yeniden yapıldığı anlaşılmaktadır. Fakat Hz. </a:t>
            </a:r>
            <a:r>
              <a:rPr lang="tr-TR" sz="2800" dirty="0" err="1" smtClean="0">
                <a:solidFill>
                  <a:srgbClr val="FFFF00"/>
                </a:solidFill>
              </a:rPr>
              <a:t>İbrâhim’den</a:t>
            </a:r>
            <a:r>
              <a:rPr lang="tr-TR" sz="2800" dirty="0" smtClean="0">
                <a:solidFill>
                  <a:srgbClr val="FFFF00"/>
                </a:solidFill>
              </a:rPr>
              <a:t> önce kimin tarafından inşa edildiği hususunda Kur’an’da herhangi bir bilgi yoktur.</a:t>
            </a:r>
            <a:r>
              <a:rPr lang="tr-TR" sz="2800" dirty="0" smtClean="0">
                <a:solidFill>
                  <a:prstClr val="white"/>
                </a:solidFill>
              </a:rPr>
              <a:t> </a:t>
            </a:r>
          </a:p>
          <a:p>
            <a:pPr algn="just" defTabSz="914400" eaLnBrk="0" fontAlgn="base" hangingPunct="0">
              <a:spcBef>
                <a:spcPct val="0"/>
              </a:spcBef>
              <a:spcAft>
                <a:spcPct val="0"/>
              </a:spcAft>
            </a:pPr>
            <a:endParaRPr lang="tr-TR" sz="2800" dirty="0">
              <a:solidFill>
                <a:prstClr val="white"/>
              </a:solidFill>
            </a:endParaRPr>
          </a:p>
          <a:p>
            <a:pPr algn="just" defTabSz="914400" eaLnBrk="0" fontAlgn="base" hangingPunct="0">
              <a:spcBef>
                <a:spcPct val="0"/>
              </a:spcBef>
              <a:spcAft>
                <a:spcPct val="0"/>
              </a:spcAft>
            </a:pPr>
            <a:r>
              <a:rPr lang="tr-TR" sz="2800" dirty="0" smtClean="0">
                <a:solidFill>
                  <a:prstClr val="white"/>
                </a:solidFill>
              </a:rPr>
              <a:t>Bununla birlikte bazı kaynaklarda </a:t>
            </a:r>
            <a:r>
              <a:rPr lang="tr-TR" sz="2800" dirty="0" smtClean="0">
                <a:solidFill>
                  <a:srgbClr val="FFFF00"/>
                </a:solidFill>
              </a:rPr>
              <a:t>ilk yapanların Hz. Âdem yahut oğlu </a:t>
            </a:r>
            <a:r>
              <a:rPr lang="tr-TR" sz="2800" dirty="0" err="1" smtClean="0">
                <a:solidFill>
                  <a:srgbClr val="FFFF00"/>
                </a:solidFill>
              </a:rPr>
              <a:t>Şît</a:t>
            </a:r>
            <a:r>
              <a:rPr lang="tr-TR" sz="2800" dirty="0" smtClean="0">
                <a:solidFill>
                  <a:srgbClr val="FFFF00"/>
                </a:solidFill>
              </a:rPr>
              <a:t>, hatta onlardan daha önce melekler </a:t>
            </a:r>
            <a:r>
              <a:rPr lang="tr-TR" sz="2800" dirty="0" smtClean="0">
                <a:solidFill>
                  <a:prstClr val="white"/>
                </a:solidFill>
              </a:rPr>
              <a:t>olduğuna dair birçoğu </a:t>
            </a:r>
            <a:r>
              <a:rPr lang="tr-TR" sz="2800" dirty="0" err="1" smtClean="0">
                <a:solidFill>
                  <a:prstClr val="white"/>
                </a:solidFill>
              </a:rPr>
              <a:t>İsrâiliyat</a:t>
            </a:r>
            <a:r>
              <a:rPr lang="tr-TR" sz="2800" dirty="0" smtClean="0">
                <a:solidFill>
                  <a:prstClr val="white"/>
                </a:solidFill>
              </a:rPr>
              <a:t> kaynaklı, mübalağa ve efsane unsurlarıyla süslü, bir kısmı da sembolik anlamlar taşıyan rivayetler yer almaktadır.</a:t>
            </a:r>
          </a:p>
        </p:txBody>
      </p:sp>
    </p:spTree>
    <p:extLst>
      <p:ext uri="{BB962C8B-B14F-4D97-AF65-F5344CB8AC3E}">
        <p14:creationId xmlns:p14="http://schemas.microsoft.com/office/powerpoint/2010/main" val="3136430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16" y="0"/>
            <a:ext cx="9109684" cy="6858000"/>
          </a:xfrm>
        </p:spPr>
      </p:pic>
      <p:sp>
        <p:nvSpPr>
          <p:cNvPr id="5" name="Metin kutusu 4"/>
          <p:cNvSpPr txBox="1"/>
          <p:nvPr/>
        </p:nvSpPr>
        <p:spPr>
          <a:xfrm>
            <a:off x="1259632" y="5085184"/>
            <a:ext cx="4248472" cy="646331"/>
          </a:xfrm>
          <a:prstGeom prst="rect">
            <a:avLst/>
          </a:prstGeom>
          <a:noFill/>
        </p:spPr>
        <p:txBody>
          <a:bodyPr wrap="square" rtlCol="0">
            <a:spAutoFit/>
          </a:bodyPr>
          <a:lstStyle/>
          <a:p>
            <a:pPr algn="ctr"/>
            <a:r>
              <a:rPr lang="tr-TR" sz="3600" b="1" dirty="0" smtClean="0">
                <a:solidFill>
                  <a:srgbClr val="C00000"/>
                </a:solidFill>
              </a:rPr>
              <a:t>HİCRİ İSMAİL</a:t>
            </a:r>
            <a:endParaRPr lang="tr-TR" sz="3600" b="1" dirty="0">
              <a:solidFill>
                <a:srgbClr val="C00000"/>
              </a:solidFill>
            </a:endParaRPr>
          </a:p>
        </p:txBody>
      </p:sp>
    </p:spTree>
    <p:extLst>
      <p:ext uri="{BB962C8B-B14F-4D97-AF65-F5344CB8AC3E}">
        <p14:creationId xmlns:p14="http://schemas.microsoft.com/office/powerpoint/2010/main" val="4543775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15616" y="914401"/>
            <a:ext cx="6554867" cy="1524000"/>
          </a:xfrm>
        </p:spPr>
        <p:txBody>
          <a:bodyPr/>
          <a:lstStyle/>
          <a:p>
            <a:r>
              <a:rPr lang="tr-TR" b="1" dirty="0" err="1" smtClean="0">
                <a:solidFill>
                  <a:srgbClr val="C00000"/>
                </a:solidFill>
              </a:rPr>
              <a:t>hİcrİ</a:t>
            </a:r>
            <a:r>
              <a:rPr lang="tr-TR" b="1" dirty="0" smtClean="0">
                <a:solidFill>
                  <a:srgbClr val="C00000"/>
                </a:solidFill>
              </a:rPr>
              <a:t> </a:t>
            </a:r>
            <a:r>
              <a:rPr lang="tr-TR" b="1" dirty="0" err="1" smtClean="0">
                <a:solidFill>
                  <a:srgbClr val="C00000"/>
                </a:solidFill>
              </a:rPr>
              <a:t>İsmaİl</a:t>
            </a:r>
            <a:endParaRPr lang="tr-TR" b="1" dirty="0">
              <a:solidFill>
                <a:srgbClr val="C00000"/>
              </a:solidFill>
            </a:endParaRPr>
          </a:p>
        </p:txBody>
      </p:sp>
      <p:sp>
        <p:nvSpPr>
          <p:cNvPr id="3" name="İçerik Yer Tutucusu 2"/>
          <p:cNvSpPr>
            <a:spLocks noGrp="1"/>
          </p:cNvSpPr>
          <p:nvPr>
            <p:ph idx="1"/>
          </p:nvPr>
        </p:nvSpPr>
        <p:spPr>
          <a:xfrm>
            <a:off x="827584" y="2276872"/>
            <a:ext cx="7416824" cy="3744416"/>
          </a:xfrm>
        </p:spPr>
        <p:txBody>
          <a:bodyPr>
            <a:noAutofit/>
          </a:bodyPr>
          <a:lstStyle/>
          <a:p>
            <a:pPr indent="0">
              <a:buNone/>
            </a:pPr>
            <a:r>
              <a:rPr lang="tr-TR" sz="3200" dirty="0" smtClean="0">
                <a:solidFill>
                  <a:srgbClr val="002060"/>
                </a:solidFill>
              </a:rPr>
              <a:t>Kabe'nin </a:t>
            </a:r>
            <a:r>
              <a:rPr lang="tr-TR" sz="3200" dirty="0">
                <a:solidFill>
                  <a:srgbClr val="002060"/>
                </a:solidFill>
              </a:rPr>
              <a:t>Kuzey tarafında yarım daire şeklinde bir duvarla çevrili olan alana denir. </a:t>
            </a:r>
            <a:r>
              <a:rPr lang="tr-TR" sz="3200" dirty="0" smtClean="0">
                <a:solidFill>
                  <a:srgbClr val="002060"/>
                </a:solidFill>
              </a:rPr>
              <a:t>Buranın </a:t>
            </a:r>
            <a:r>
              <a:rPr lang="tr-TR" sz="3200" dirty="0">
                <a:solidFill>
                  <a:srgbClr val="002060"/>
                </a:solidFill>
              </a:rPr>
              <a:t>Kabe'ye ait olduğu </a:t>
            </a:r>
            <a:r>
              <a:rPr lang="tr-TR" sz="3200" dirty="0" smtClean="0">
                <a:solidFill>
                  <a:srgbClr val="002060"/>
                </a:solidFill>
              </a:rPr>
              <a:t>kabul edilmektedir. </a:t>
            </a:r>
            <a:r>
              <a:rPr lang="tr-TR" sz="3200" dirty="0">
                <a:solidFill>
                  <a:srgbClr val="002060"/>
                </a:solidFill>
              </a:rPr>
              <a:t>Onun içinden geçmek tavafta caiz olmaz. Şayet geçilirse tekrar o </a:t>
            </a:r>
            <a:r>
              <a:rPr lang="tr-TR" sz="3200" dirty="0" err="1">
                <a:solidFill>
                  <a:srgbClr val="002060"/>
                </a:solidFill>
              </a:rPr>
              <a:t>şavt</a:t>
            </a:r>
            <a:r>
              <a:rPr lang="tr-TR" sz="3200" dirty="0">
                <a:solidFill>
                  <a:srgbClr val="002060"/>
                </a:solidFill>
              </a:rPr>
              <a:t> iade edilir.</a:t>
            </a:r>
          </a:p>
        </p:txBody>
      </p:sp>
    </p:spTree>
    <p:extLst>
      <p:ext uri="{BB962C8B-B14F-4D97-AF65-F5344CB8AC3E}">
        <p14:creationId xmlns:p14="http://schemas.microsoft.com/office/powerpoint/2010/main" val="39179917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38" y="0"/>
            <a:ext cx="9144000" cy="6858000"/>
          </a:xfrm>
        </p:spPr>
      </p:pic>
      <p:sp>
        <p:nvSpPr>
          <p:cNvPr id="5" name="Metin kutusu 4"/>
          <p:cNvSpPr txBox="1"/>
          <p:nvPr/>
        </p:nvSpPr>
        <p:spPr>
          <a:xfrm>
            <a:off x="1475656" y="404664"/>
            <a:ext cx="6336704" cy="646331"/>
          </a:xfrm>
          <a:prstGeom prst="rect">
            <a:avLst/>
          </a:prstGeom>
          <a:noFill/>
        </p:spPr>
        <p:txBody>
          <a:bodyPr wrap="square" rtlCol="0">
            <a:spAutoFit/>
          </a:bodyPr>
          <a:lstStyle/>
          <a:p>
            <a:pPr algn="ctr"/>
            <a:r>
              <a:rPr lang="tr-TR" sz="3600" b="1" dirty="0" smtClean="0">
                <a:solidFill>
                  <a:srgbClr val="C00000"/>
                </a:solidFill>
              </a:rPr>
              <a:t>ALTINOLUK</a:t>
            </a:r>
            <a:endParaRPr lang="tr-TR" sz="3600" b="1" dirty="0">
              <a:solidFill>
                <a:srgbClr val="C00000"/>
              </a:solidFill>
            </a:endParaRPr>
          </a:p>
        </p:txBody>
      </p:sp>
    </p:spTree>
    <p:extLst>
      <p:ext uri="{BB962C8B-B14F-4D97-AF65-F5344CB8AC3E}">
        <p14:creationId xmlns:p14="http://schemas.microsoft.com/office/powerpoint/2010/main" val="1506356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475656" y="764704"/>
            <a:ext cx="6554867" cy="1524000"/>
          </a:xfrm>
        </p:spPr>
        <p:txBody>
          <a:bodyPr/>
          <a:lstStyle/>
          <a:p>
            <a:r>
              <a:rPr lang="tr-TR" b="1" dirty="0" err="1" smtClean="0">
                <a:solidFill>
                  <a:srgbClr val="C00000"/>
                </a:solidFill>
              </a:rPr>
              <a:t>altInoluk</a:t>
            </a:r>
            <a:endParaRPr lang="tr-TR" b="1" dirty="0">
              <a:solidFill>
                <a:srgbClr val="C00000"/>
              </a:solidFill>
            </a:endParaRPr>
          </a:p>
        </p:txBody>
      </p:sp>
      <p:sp>
        <p:nvSpPr>
          <p:cNvPr id="3" name="İçerik Yer Tutucusu 2"/>
          <p:cNvSpPr>
            <a:spLocks noGrp="1"/>
          </p:cNvSpPr>
          <p:nvPr>
            <p:ph idx="1"/>
          </p:nvPr>
        </p:nvSpPr>
        <p:spPr>
          <a:xfrm>
            <a:off x="827584" y="1916832"/>
            <a:ext cx="7488832" cy="4320479"/>
          </a:xfrm>
        </p:spPr>
        <p:txBody>
          <a:bodyPr>
            <a:normAutofit/>
          </a:bodyPr>
          <a:lstStyle/>
          <a:p>
            <a:pPr indent="0">
              <a:buNone/>
            </a:pPr>
            <a:r>
              <a:rPr lang="tr-TR" sz="2800" dirty="0" smtClean="0">
                <a:solidFill>
                  <a:srgbClr val="002060"/>
                </a:solidFill>
              </a:rPr>
              <a:t>Hatim bölgesinin </a:t>
            </a:r>
            <a:r>
              <a:rPr lang="tr-TR" sz="2800" dirty="0">
                <a:solidFill>
                  <a:srgbClr val="002060"/>
                </a:solidFill>
              </a:rPr>
              <a:t>karşısında ki </a:t>
            </a:r>
            <a:r>
              <a:rPr lang="tr-TR" sz="2800" dirty="0" smtClean="0">
                <a:solidFill>
                  <a:srgbClr val="002060"/>
                </a:solidFill>
              </a:rPr>
              <a:t>duvarın </a:t>
            </a:r>
            <a:r>
              <a:rPr lang="tr-TR" sz="2800" dirty="0">
                <a:solidFill>
                  <a:srgbClr val="002060"/>
                </a:solidFill>
              </a:rPr>
              <a:t>üst orta </a:t>
            </a:r>
            <a:r>
              <a:rPr lang="tr-TR" sz="2800" dirty="0" smtClean="0">
                <a:solidFill>
                  <a:srgbClr val="002060"/>
                </a:solidFill>
              </a:rPr>
              <a:t>kısmına yerleştirilmiş </a:t>
            </a:r>
            <a:r>
              <a:rPr lang="tr-TR" sz="2800" dirty="0">
                <a:solidFill>
                  <a:srgbClr val="002060"/>
                </a:solidFill>
              </a:rPr>
              <a:t>ve </a:t>
            </a:r>
            <a:r>
              <a:rPr lang="tr-TR" sz="2800" dirty="0" smtClean="0">
                <a:solidFill>
                  <a:srgbClr val="002060"/>
                </a:solidFill>
              </a:rPr>
              <a:t>Kabe’nin </a:t>
            </a:r>
            <a:r>
              <a:rPr lang="tr-TR" sz="2800" dirty="0">
                <a:solidFill>
                  <a:srgbClr val="002060"/>
                </a:solidFill>
              </a:rPr>
              <a:t>üzerine yağan yağmurların akmasını sağlayan oluktur</a:t>
            </a:r>
            <a:r>
              <a:rPr lang="tr-TR" sz="2800" dirty="0" smtClean="0">
                <a:solidFill>
                  <a:srgbClr val="002060"/>
                </a:solidFill>
              </a:rPr>
              <a:t>. </a:t>
            </a:r>
            <a:r>
              <a:rPr lang="tr-TR" sz="2800" dirty="0" err="1" smtClean="0">
                <a:solidFill>
                  <a:srgbClr val="002060"/>
                </a:solidFill>
              </a:rPr>
              <a:t>Kureyşliler</a:t>
            </a:r>
            <a:r>
              <a:rPr lang="tr-TR" sz="2800" dirty="0" smtClean="0">
                <a:solidFill>
                  <a:srgbClr val="002060"/>
                </a:solidFill>
              </a:rPr>
              <a:t> tarafından yapılmış ve </a:t>
            </a:r>
            <a:r>
              <a:rPr lang="tr-TR" sz="2800" dirty="0" err="1" smtClean="0">
                <a:solidFill>
                  <a:srgbClr val="002060"/>
                </a:solidFill>
              </a:rPr>
              <a:t>Emeviler</a:t>
            </a:r>
            <a:r>
              <a:rPr lang="tr-TR" sz="2800" dirty="0" smtClean="0">
                <a:solidFill>
                  <a:srgbClr val="002060"/>
                </a:solidFill>
              </a:rPr>
              <a:t> döneminde de altınla kaplanmıştır. Bu altın kaplaması sebebiyle  Altınoluk </a:t>
            </a:r>
            <a:r>
              <a:rPr lang="tr-TR" sz="2800" dirty="0">
                <a:solidFill>
                  <a:srgbClr val="002060"/>
                </a:solidFill>
              </a:rPr>
              <a:t>diye meşhur olmuştur.</a:t>
            </a:r>
          </a:p>
        </p:txBody>
      </p:sp>
    </p:spTree>
    <p:extLst>
      <p:ext uri="{BB962C8B-B14F-4D97-AF65-F5344CB8AC3E}">
        <p14:creationId xmlns:p14="http://schemas.microsoft.com/office/powerpoint/2010/main" val="37322881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16565" cy="6858000"/>
          </a:xfrm>
        </p:spPr>
      </p:pic>
      <p:sp>
        <p:nvSpPr>
          <p:cNvPr id="5" name="Metin kutusu 4"/>
          <p:cNvSpPr txBox="1"/>
          <p:nvPr/>
        </p:nvSpPr>
        <p:spPr>
          <a:xfrm>
            <a:off x="2771800" y="260648"/>
            <a:ext cx="5904656" cy="646331"/>
          </a:xfrm>
          <a:prstGeom prst="rect">
            <a:avLst/>
          </a:prstGeom>
          <a:noFill/>
        </p:spPr>
        <p:txBody>
          <a:bodyPr wrap="square" rtlCol="0">
            <a:spAutoFit/>
          </a:bodyPr>
          <a:lstStyle/>
          <a:p>
            <a:pPr algn="ctr"/>
            <a:r>
              <a:rPr lang="tr-TR" sz="3600" b="1" dirty="0" smtClean="0">
                <a:solidFill>
                  <a:srgbClr val="C00000"/>
                </a:solidFill>
              </a:rPr>
              <a:t>ŞAZİRVAN</a:t>
            </a:r>
            <a:endParaRPr lang="tr-TR" sz="3600" b="1" dirty="0">
              <a:solidFill>
                <a:srgbClr val="C00000"/>
              </a:solidFill>
            </a:endParaRPr>
          </a:p>
        </p:txBody>
      </p:sp>
    </p:spTree>
    <p:extLst>
      <p:ext uri="{BB962C8B-B14F-4D97-AF65-F5344CB8AC3E}">
        <p14:creationId xmlns:p14="http://schemas.microsoft.com/office/powerpoint/2010/main" val="12763628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58562" y="620688"/>
            <a:ext cx="6554867" cy="1524000"/>
          </a:xfrm>
        </p:spPr>
        <p:txBody>
          <a:bodyPr/>
          <a:lstStyle/>
          <a:p>
            <a:r>
              <a:rPr lang="tr-TR" b="1" dirty="0" err="1" smtClean="0">
                <a:solidFill>
                  <a:srgbClr val="C00000"/>
                </a:solidFill>
              </a:rPr>
              <a:t>Şazirvan</a:t>
            </a:r>
            <a:r>
              <a:rPr lang="tr-TR" b="1" smtClean="0">
                <a:solidFill>
                  <a:srgbClr val="C00000"/>
                </a:solidFill>
              </a:rPr>
              <a:t>(süpürgelik)</a:t>
            </a:r>
            <a:endParaRPr lang="tr-TR" b="1" dirty="0">
              <a:solidFill>
                <a:srgbClr val="C00000"/>
              </a:solidFill>
            </a:endParaRPr>
          </a:p>
        </p:txBody>
      </p:sp>
      <p:sp>
        <p:nvSpPr>
          <p:cNvPr id="3" name="İçerik Yer Tutucusu 2"/>
          <p:cNvSpPr>
            <a:spLocks noGrp="1"/>
          </p:cNvSpPr>
          <p:nvPr>
            <p:ph idx="1"/>
          </p:nvPr>
        </p:nvSpPr>
        <p:spPr>
          <a:xfrm>
            <a:off x="827584" y="1844825"/>
            <a:ext cx="7416824" cy="4464496"/>
          </a:xfrm>
        </p:spPr>
        <p:txBody>
          <a:bodyPr>
            <a:noAutofit/>
          </a:bodyPr>
          <a:lstStyle/>
          <a:p>
            <a:pPr indent="0">
              <a:buNone/>
            </a:pPr>
            <a:r>
              <a:rPr lang="tr-TR" sz="4000" dirty="0" smtClean="0">
                <a:solidFill>
                  <a:srgbClr val="002060"/>
                </a:solidFill>
              </a:rPr>
              <a:t>Kabe'nin </a:t>
            </a:r>
            <a:r>
              <a:rPr lang="tr-TR" sz="4000" dirty="0">
                <a:solidFill>
                  <a:srgbClr val="002060"/>
                </a:solidFill>
              </a:rPr>
              <a:t>temeline bitişik çıkıntılı yerlerin adıdır. Bu çıkıntılarda pek çok halkalar vardır. Bu halkalara Kabe'nin örtüsü </a:t>
            </a:r>
            <a:r>
              <a:rPr lang="tr-TR" sz="4000" dirty="0" smtClean="0">
                <a:solidFill>
                  <a:srgbClr val="002060"/>
                </a:solidFill>
              </a:rPr>
              <a:t>bağlanmaktadır.</a:t>
            </a:r>
            <a:endParaRPr lang="tr-TR" sz="4000" dirty="0">
              <a:solidFill>
                <a:srgbClr val="002060"/>
              </a:solidFill>
            </a:endParaRPr>
          </a:p>
        </p:txBody>
      </p:sp>
    </p:spTree>
    <p:extLst>
      <p:ext uri="{BB962C8B-B14F-4D97-AF65-F5344CB8AC3E}">
        <p14:creationId xmlns:p14="http://schemas.microsoft.com/office/powerpoint/2010/main" val="32051649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43608" y="548680"/>
            <a:ext cx="6554867" cy="1524000"/>
          </a:xfrm>
        </p:spPr>
        <p:txBody>
          <a:bodyPr/>
          <a:lstStyle/>
          <a:p>
            <a:r>
              <a:rPr lang="tr-TR" b="1" dirty="0" smtClean="0">
                <a:solidFill>
                  <a:srgbClr val="C00000"/>
                </a:solidFill>
              </a:rPr>
              <a:t>Rüknü </a:t>
            </a:r>
            <a:r>
              <a:rPr lang="tr-TR" b="1" dirty="0" err="1" smtClean="0">
                <a:solidFill>
                  <a:srgbClr val="C00000"/>
                </a:solidFill>
              </a:rPr>
              <a:t>Irakİ</a:t>
            </a:r>
            <a:endParaRPr lang="tr-TR" b="1" dirty="0"/>
          </a:p>
        </p:txBody>
      </p:sp>
      <p:sp>
        <p:nvSpPr>
          <p:cNvPr id="3" name="İçerik Yer Tutucusu 2"/>
          <p:cNvSpPr>
            <a:spLocks noGrp="1"/>
          </p:cNvSpPr>
          <p:nvPr>
            <p:ph idx="1"/>
          </p:nvPr>
        </p:nvSpPr>
        <p:spPr>
          <a:xfrm>
            <a:off x="755576" y="1628800"/>
            <a:ext cx="7488832" cy="4824535"/>
          </a:xfrm>
        </p:spPr>
        <p:txBody>
          <a:bodyPr>
            <a:noAutofit/>
          </a:bodyPr>
          <a:lstStyle/>
          <a:p>
            <a:pPr indent="0">
              <a:buNone/>
            </a:pPr>
            <a:r>
              <a:rPr lang="tr-TR" sz="2800" dirty="0" smtClean="0">
                <a:solidFill>
                  <a:srgbClr val="002060"/>
                </a:solidFill>
                <a:latin typeface="Times New Roman" panose="02020603050405020304" pitchFamily="18" charset="0"/>
                <a:cs typeface="Times New Roman" panose="02020603050405020304" pitchFamily="18" charset="0"/>
              </a:rPr>
              <a:t>Kuzey </a:t>
            </a:r>
            <a:r>
              <a:rPr lang="tr-TR" sz="2800" dirty="0">
                <a:solidFill>
                  <a:srgbClr val="002060"/>
                </a:solidFill>
                <a:latin typeface="Times New Roman" panose="02020603050405020304" pitchFamily="18" charset="0"/>
                <a:cs typeface="Times New Roman" panose="02020603050405020304" pitchFamily="18" charset="0"/>
              </a:rPr>
              <a:t>köşesi -Rüknü </a:t>
            </a:r>
            <a:r>
              <a:rPr lang="tr-TR" sz="2800" dirty="0" err="1">
                <a:solidFill>
                  <a:srgbClr val="002060"/>
                </a:solidFill>
                <a:latin typeface="Times New Roman" panose="02020603050405020304" pitchFamily="18" charset="0"/>
                <a:cs typeface="Times New Roman" panose="02020603050405020304" pitchFamily="18" charset="0"/>
              </a:rPr>
              <a:t>Iraki</a:t>
            </a:r>
            <a:r>
              <a:rPr lang="tr-TR" sz="2800" dirty="0">
                <a:solidFill>
                  <a:srgbClr val="002060"/>
                </a:solidFill>
                <a:latin typeface="Times New Roman" panose="02020603050405020304" pitchFamily="18" charset="0"/>
                <a:cs typeface="Times New Roman" panose="02020603050405020304" pitchFamily="18" charset="0"/>
              </a:rPr>
              <a:t> ( Kuzey Batı Cephesi); yani ön tarafı da diyebiliriz, Hicri İsmail bu taraftadır, cömertliği, merhameti, paylaşımı ve çabayı sembolize eder. Melek Mikail ve ibadetlerden Zekât ve infak bu cephenin temsilciliğini yapmaktadır. İnsanın toprak tarafının getirdiği cimriliği terbiye etmeyi sembolize eder. İbadetlerden ZEKAT ve İnfak (Paylaşmak) bu köşenin ibadeti olarak insanın cimrileşerek Allah’a nankörlük etmesine engel teşkil eder.</a:t>
            </a:r>
          </a:p>
        </p:txBody>
      </p:sp>
    </p:spTree>
    <p:extLst>
      <p:ext uri="{BB962C8B-B14F-4D97-AF65-F5344CB8AC3E}">
        <p14:creationId xmlns:p14="http://schemas.microsoft.com/office/powerpoint/2010/main" val="1259417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27584" y="764704"/>
            <a:ext cx="6554867" cy="1524000"/>
          </a:xfrm>
        </p:spPr>
        <p:txBody>
          <a:bodyPr/>
          <a:lstStyle/>
          <a:p>
            <a:r>
              <a:rPr lang="tr-TR" b="1" dirty="0">
                <a:solidFill>
                  <a:srgbClr val="C00000"/>
                </a:solidFill>
              </a:rPr>
              <a:t> </a:t>
            </a:r>
            <a:r>
              <a:rPr lang="tr-TR" b="1" dirty="0" smtClean="0">
                <a:solidFill>
                  <a:srgbClr val="C00000"/>
                </a:solidFill>
              </a:rPr>
              <a:t> Rüknü </a:t>
            </a:r>
            <a:r>
              <a:rPr lang="tr-TR" b="1" dirty="0" err="1" smtClean="0">
                <a:solidFill>
                  <a:srgbClr val="C00000"/>
                </a:solidFill>
              </a:rPr>
              <a:t>şamİ</a:t>
            </a:r>
            <a:endParaRPr lang="tr-TR" b="1" dirty="0"/>
          </a:p>
        </p:txBody>
      </p:sp>
      <p:sp>
        <p:nvSpPr>
          <p:cNvPr id="3" name="İçerik Yer Tutucusu 2"/>
          <p:cNvSpPr>
            <a:spLocks noGrp="1"/>
          </p:cNvSpPr>
          <p:nvPr>
            <p:ph idx="1"/>
          </p:nvPr>
        </p:nvSpPr>
        <p:spPr>
          <a:xfrm>
            <a:off x="827584" y="1916833"/>
            <a:ext cx="7416824" cy="4608512"/>
          </a:xfrm>
        </p:spPr>
        <p:txBody>
          <a:bodyPr>
            <a:noAutofit/>
          </a:bodyPr>
          <a:lstStyle/>
          <a:p>
            <a:pPr indent="0">
              <a:buNone/>
            </a:pPr>
            <a:r>
              <a:rPr lang="tr-TR" sz="3200" dirty="0" smtClean="0">
                <a:solidFill>
                  <a:srgbClr val="002060"/>
                </a:solidFill>
                <a:latin typeface="Times New Roman" panose="02020603050405020304" pitchFamily="18" charset="0"/>
                <a:cs typeface="Times New Roman" panose="02020603050405020304" pitchFamily="18" charset="0"/>
              </a:rPr>
              <a:t>Batı </a:t>
            </a:r>
            <a:r>
              <a:rPr lang="tr-TR" sz="3200" dirty="0">
                <a:solidFill>
                  <a:srgbClr val="002060"/>
                </a:solidFill>
                <a:latin typeface="Times New Roman" panose="02020603050405020304" pitchFamily="18" charset="0"/>
                <a:cs typeface="Times New Roman" panose="02020603050405020304" pitchFamily="18" charset="0"/>
              </a:rPr>
              <a:t>köşesi Rüknü </a:t>
            </a:r>
            <a:r>
              <a:rPr lang="tr-TR" sz="3200" dirty="0" err="1">
                <a:solidFill>
                  <a:srgbClr val="002060"/>
                </a:solidFill>
                <a:latin typeface="Times New Roman" panose="02020603050405020304" pitchFamily="18" charset="0"/>
                <a:cs typeface="Times New Roman" panose="02020603050405020304" pitchFamily="18" charset="0"/>
              </a:rPr>
              <a:t>Şami</a:t>
            </a:r>
            <a:r>
              <a:rPr lang="tr-TR" sz="3200" dirty="0">
                <a:solidFill>
                  <a:srgbClr val="002060"/>
                </a:solidFill>
                <a:latin typeface="Times New Roman" panose="02020603050405020304" pitchFamily="18" charset="0"/>
                <a:cs typeface="Times New Roman" panose="02020603050405020304" pitchFamily="18" charset="0"/>
              </a:rPr>
              <a:t> ( Güney Batı Cephesi); yani sol taraf Allah için duymamız gereken ilahi aşkı ve aşk ateşini sembolize ederken, ibadetlerden sabrı sembolize eden Oruç ve başımıza Yaratıcımızın sınav olarak verdiği sıkıntılardan ne gelirse gelsin sabır duygusunun kendisi de bu cephenin sembolize ettiği yerdir.</a:t>
            </a:r>
          </a:p>
        </p:txBody>
      </p:sp>
    </p:spTree>
    <p:extLst>
      <p:ext uri="{BB962C8B-B14F-4D97-AF65-F5344CB8AC3E}">
        <p14:creationId xmlns:p14="http://schemas.microsoft.com/office/powerpoint/2010/main" val="4992561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43608" y="620688"/>
            <a:ext cx="6554867" cy="1524000"/>
          </a:xfrm>
        </p:spPr>
        <p:txBody>
          <a:bodyPr/>
          <a:lstStyle/>
          <a:p>
            <a:r>
              <a:rPr lang="tr-TR" b="1" dirty="0" smtClean="0">
                <a:solidFill>
                  <a:srgbClr val="C00000"/>
                </a:solidFill>
              </a:rPr>
              <a:t>Rüknü </a:t>
            </a:r>
            <a:r>
              <a:rPr lang="tr-TR" b="1" dirty="0" err="1" smtClean="0">
                <a:solidFill>
                  <a:srgbClr val="C00000"/>
                </a:solidFill>
              </a:rPr>
              <a:t>yemanİ</a:t>
            </a:r>
            <a:endParaRPr lang="tr-TR" b="1" dirty="0"/>
          </a:p>
        </p:txBody>
      </p:sp>
      <p:sp>
        <p:nvSpPr>
          <p:cNvPr id="3" name="İçerik Yer Tutucusu 2"/>
          <p:cNvSpPr>
            <a:spLocks noGrp="1"/>
          </p:cNvSpPr>
          <p:nvPr>
            <p:ph idx="1"/>
          </p:nvPr>
        </p:nvSpPr>
        <p:spPr>
          <a:xfrm>
            <a:off x="827584" y="1772816"/>
            <a:ext cx="7488832" cy="4896543"/>
          </a:xfrm>
        </p:spPr>
        <p:txBody>
          <a:bodyPr>
            <a:noAutofit/>
          </a:bodyPr>
          <a:lstStyle/>
          <a:p>
            <a:pPr indent="0">
              <a:buNone/>
            </a:pPr>
            <a:r>
              <a:rPr lang="tr-TR" sz="2800" dirty="0" smtClean="0">
                <a:solidFill>
                  <a:srgbClr val="002060"/>
                </a:solidFill>
                <a:latin typeface="Times New Roman" panose="02020603050405020304" pitchFamily="18" charset="0"/>
                <a:cs typeface="Times New Roman" panose="02020603050405020304" pitchFamily="18" charset="0"/>
              </a:rPr>
              <a:t>Güney </a:t>
            </a:r>
            <a:r>
              <a:rPr lang="tr-TR" sz="2800" dirty="0">
                <a:solidFill>
                  <a:srgbClr val="002060"/>
                </a:solidFill>
                <a:latin typeface="Times New Roman" panose="02020603050405020304" pitchFamily="18" charset="0"/>
                <a:cs typeface="Times New Roman" panose="02020603050405020304" pitchFamily="18" charset="0"/>
              </a:rPr>
              <a:t>köşesi -Rüknü </a:t>
            </a:r>
            <a:r>
              <a:rPr lang="tr-TR" sz="2800" dirty="0" err="1">
                <a:solidFill>
                  <a:srgbClr val="002060"/>
                </a:solidFill>
                <a:latin typeface="Times New Roman" panose="02020603050405020304" pitchFamily="18" charset="0"/>
                <a:cs typeface="Times New Roman" panose="02020603050405020304" pitchFamily="18" charset="0"/>
              </a:rPr>
              <a:t>Yemani</a:t>
            </a:r>
            <a:r>
              <a:rPr lang="tr-TR" sz="2800" dirty="0">
                <a:solidFill>
                  <a:srgbClr val="002060"/>
                </a:solidFill>
                <a:latin typeface="Times New Roman" panose="02020603050405020304" pitchFamily="18" charset="0"/>
                <a:cs typeface="Times New Roman" panose="02020603050405020304" pitchFamily="18" charset="0"/>
              </a:rPr>
              <a:t> ( Güney Doğu Cephesi); Yani arka cephesi de, adaletli ve ayrımcı olmayan sevgileri, şimdiye kadar İslam mücadelesinin geçirdiği evreleri, Peygamberlerin küfre karşı şanlı devrim tarihini ve mücadele nostaljisini simgeler. Bu bölümün ibadeti Haccın bizzat kendisi olup Müslümanları ayrımcılık ve atacılıktan kurtarıp bir araya gelmeye ve birbirini renk dil bölge ayrımı gözetmeksizin sevmenin sembolü köşeyi-cepheyi oluşturur.</a:t>
            </a:r>
          </a:p>
        </p:txBody>
      </p:sp>
    </p:spTree>
    <p:extLst>
      <p:ext uri="{BB962C8B-B14F-4D97-AF65-F5344CB8AC3E}">
        <p14:creationId xmlns:p14="http://schemas.microsoft.com/office/powerpoint/2010/main" val="26662312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99592" y="404664"/>
            <a:ext cx="6554867" cy="1524000"/>
          </a:xfrm>
        </p:spPr>
        <p:txBody>
          <a:bodyPr>
            <a:normAutofit/>
          </a:bodyPr>
          <a:lstStyle/>
          <a:p>
            <a:r>
              <a:rPr lang="tr-TR" b="1" dirty="0" smtClean="0">
                <a:solidFill>
                  <a:srgbClr val="C00000"/>
                </a:solidFill>
              </a:rPr>
              <a:t>Rüknü </a:t>
            </a:r>
            <a:r>
              <a:rPr lang="tr-TR" b="1" dirty="0" err="1" smtClean="0">
                <a:solidFill>
                  <a:srgbClr val="C00000"/>
                </a:solidFill>
              </a:rPr>
              <a:t>hacerül</a:t>
            </a:r>
            <a:r>
              <a:rPr lang="tr-TR" b="1" dirty="0" smtClean="0">
                <a:solidFill>
                  <a:srgbClr val="C00000"/>
                </a:solidFill>
              </a:rPr>
              <a:t> </a:t>
            </a:r>
            <a:r>
              <a:rPr lang="tr-TR" b="1" dirty="0" err="1" smtClean="0">
                <a:solidFill>
                  <a:srgbClr val="C00000"/>
                </a:solidFill>
              </a:rPr>
              <a:t>esved</a:t>
            </a:r>
            <a:endParaRPr lang="tr-TR" b="1" dirty="0">
              <a:solidFill>
                <a:srgbClr val="C00000"/>
              </a:solidFill>
            </a:endParaRPr>
          </a:p>
        </p:txBody>
      </p:sp>
      <p:sp>
        <p:nvSpPr>
          <p:cNvPr id="3" name="İçerik Yer Tutucusu 2"/>
          <p:cNvSpPr>
            <a:spLocks noGrp="1"/>
          </p:cNvSpPr>
          <p:nvPr>
            <p:ph idx="1"/>
          </p:nvPr>
        </p:nvSpPr>
        <p:spPr>
          <a:xfrm>
            <a:off x="899592" y="1700808"/>
            <a:ext cx="7272808" cy="4392487"/>
          </a:xfrm>
        </p:spPr>
        <p:txBody>
          <a:bodyPr>
            <a:noAutofit/>
          </a:bodyPr>
          <a:lstStyle/>
          <a:p>
            <a:pPr indent="0">
              <a:buNone/>
            </a:pPr>
            <a:r>
              <a:rPr lang="tr-TR" sz="2800" dirty="0" smtClean="0">
                <a:solidFill>
                  <a:srgbClr val="002060"/>
                </a:solidFill>
                <a:latin typeface="Times New Roman" panose="02020603050405020304" pitchFamily="18" charset="0"/>
                <a:cs typeface="Times New Roman" panose="02020603050405020304" pitchFamily="18" charset="0"/>
              </a:rPr>
              <a:t>Doğu </a:t>
            </a:r>
            <a:r>
              <a:rPr lang="tr-TR" sz="2800" dirty="0">
                <a:solidFill>
                  <a:srgbClr val="002060"/>
                </a:solidFill>
                <a:latin typeface="Times New Roman" panose="02020603050405020304" pitchFamily="18" charset="0"/>
                <a:cs typeface="Times New Roman" panose="02020603050405020304" pitchFamily="18" charset="0"/>
              </a:rPr>
              <a:t>köşesi -Rüknü </a:t>
            </a:r>
            <a:r>
              <a:rPr lang="tr-TR" sz="2800" dirty="0" err="1">
                <a:solidFill>
                  <a:srgbClr val="002060"/>
                </a:solidFill>
                <a:latin typeface="Times New Roman" panose="02020603050405020304" pitchFamily="18" charset="0"/>
                <a:cs typeface="Times New Roman" panose="02020603050405020304" pitchFamily="18" charset="0"/>
              </a:rPr>
              <a:t>Hacerül</a:t>
            </a:r>
            <a:r>
              <a:rPr lang="tr-TR" sz="2800" dirty="0">
                <a:solidFill>
                  <a:srgbClr val="002060"/>
                </a:solidFill>
                <a:latin typeface="Times New Roman" panose="02020603050405020304" pitchFamily="18" charset="0"/>
                <a:cs typeface="Times New Roman" panose="02020603050405020304" pitchFamily="18" charset="0"/>
              </a:rPr>
              <a:t> </a:t>
            </a:r>
            <a:r>
              <a:rPr lang="tr-TR" sz="2800" dirty="0" err="1">
                <a:solidFill>
                  <a:srgbClr val="002060"/>
                </a:solidFill>
                <a:latin typeface="Times New Roman" panose="02020603050405020304" pitchFamily="18" charset="0"/>
                <a:cs typeface="Times New Roman" panose="02020603050405020304" pitchFamily="18" charset="0"/>
              </a:rPr>
              <a:t>esved</a:t>
            </a:r>
            <a:r>
              <a:rPr lang="tr-TR" sz="2800" dirty="0">
                <a:solidFill>
                  <a:srgbClr val="002060"/>
                </a:solidFill>
                <a:latin typeface="Times New Roman" panose="02020603050405020304" pitchFamily="18" charset="0"/>
                <a:cs typeface="Times New Roman" panose="02020603050405020304" pitchFamily="18" charset="0"/>
              </a:rPr>
              <a:t> (Kuzey Doğu Cephesi); yani sağ taraf Aklı sembolize ederken İbrahim Makamı bu yüzeydedir, o köşe ve cephe “</a:t>
            </a:r>
            <a:r>
              <a:rPr lang="tr-TR" sz="2800" dirty="0" err="1">
                <a:solidFill>
                  <a:srgbClr val="002060"/>
                </a:solidFill>
                <a:latin typeface="Times New Roman" panose="02020603050405020304" pitchFamily="18" charset="0"/>
                <a:cs typeface="Times New Roman" panose="02020603050405020304" pitchFamily="18" charset="0"/>
              </a:rPr>
              <a:t>Lailahe</a:t>
            </a:r>
            <a:r>
              <a:rPr lang="tr-TR" sz="2800" dirty="0">
                <a:solidFill>
                  <a:srgbClr val="002060"/>
                </a:solidFill>
                <a:latin typeface="Times New Roman" panose="02020603050405020304" pitchFamily="18" charset="0"/>
                <a:cs typeface="Times New Roman" panose="02020603050405020304" pitchFamily="18" charset="0"/>
              </a:rPr>
              <a:t> </a:t>
            </a:r>
            <a:r>
              <a:rPr lang="tr-TR" sz="2800" dirty="0" err="1" smtClean="0">
                <a:solidFill>
                  <a:srgbClr val="002060"/>
                </a:solidFill>
                <a:latin typeface="Times New Roman" panose="02020603050405020304" pitchFamily="18" charset="0"/>
                <a:cs typeface="Times New Roman" panose="02020603050405020304" pitchFamily="18" charset="0"/>
              </a:rPr>
              <a:t>illallâh</a:t>
            </a:r>
            <a:r>
              <a:rPr lang="tr-TR" sz="2800" dirty="0" smtClean="0">
                <a:solidFill>
                  <a:srgbClr val="002060"/>
                </a:solidFill>
                <a:latin typeface="Times New Roman" panose="02020603050405020304" pitchFamily="18" charset="0"/>
                <a:cs typeface="Times New Roman" panose="02020603050405020304" pitchFamily="18" charset="0"/>
              </a:rPr>
              <a:t> </a:t>
            </a:r>
            <a:r>
              <a:rPr lang="tr-TR" sz="2800" dirty="0" err="1" smtClean="0">
                <a:solidFill>
                  <a:srgbClr val="002060"/>
                </a:solidFill>
                <a:latin typeface="Times New Roman" panose="02020603050405020304" pitchFamily="18" charset="0"/>
                <a:cs typeface="Times New Roman" panose="02020603050405020304" pitchFamily="18" charset="0"/>
              </a:rPr>
              <a:t>Muhammedu’r</a:t>
            </a:r>
            <a:r>
              <a:rPr lang="tr-TR" sz="2800" dirty="0" smtClean="0">
                <a:solidFill>
                  <a:srgbClr val="002060"/>
                </a:solidFill>
                <a:latin typeface="Times New Roman" panose="02020603050405020304" pitchFamily="18" charset="0"/>
                <a:cs typeface="Times New Roman" panose="02020603050405020304" pitchFamily="18" charset="0"/>
              </a:rPr>
              <a:t>- </a:t>
            </a:r>
            <a:r>
              <a:rPr lang="tr-TR" sz="2800" dirty="0" err="1">
                <a:solidFill>
                  <a:srgbClr val="002060"/>
                </a:solidFill>
                <a:latin typeface="Times New Roman" panose="02020603050405020304" pitchFamily="18" charset="0"/>
                <a:cs typeface="Times New Roman" panose="02020603050405020304" pitchFamily="18" charset="0"/>
              </a:rPr>
              <a:t>Rasullullahtır</a:t>
            </a:r>
            <a:r>
              <a:rPr lang="tr-TR" sz="2800" dirty="0">
                <a:solidFill>
                  <a:srgbClr val="002060"/>
                </a:solidFill>
                <a:latin typeface="Times New Roman" panose="02020603050405020304" pitchFamily="18" charset="0"/>
                <a:cs typeface="Times New Roman" panose="02020603050405020304" pitchFamily="18" charset="0"/>
              </a:rPr>
              <a:t>” ile en önemli İ</a:t>
            </a:r>
            <a:r>
              <a:rPr lang="tr-TR" sz="2800" dirty="0" smtClean="0">
                <a:solidFill>
                  <a:srgbClr val="002060"/>
                </a:solidFill>
                <a:latin typeface="Times New Roman" panose="02020603050405020304" pitchFamily="18" charset="0"/>
                <a:cs typeface="Times New Roman" panose="02020603050405020304" pitchFamily="18" charset="0"/>
              </a:rPr>
              <a:t>slam </a:t>
            </a:r>
            <a:r>
              <a:rPr lang="tr-TR" sz="2800" dirty="0">
                <a:solidFill>
                  <a:srgbClr val="002060"/>
                </a:solidFill>
                <a:latin typeface="Times New Roman" panose="02020603050405020304" pitchFamily="18" charset="0"/>
                <a:cs typeface="Times New Roman" panose="02020603050405020304" pitchFamily="18" charset="0"/>
              </a:rPr>
              <a:t>şartına sembollük eder, aynı zamanda bu köşe ve cephe hayatımıza doğan vahyi (KURAN), Melek Cebrail’i, </a:t>
            </a:r>
            <a:r>
              <a:rPr lang="tr-TR" sz="2800" dirty="0" err="1">
                <a:solidFill>
                  <a:srgbClr val="002060"/>
                </a:solidFill>
                <a:latin typeface="Times New Roman" panose="02020603050405020304" pitchFamily="18" charset="0"/>
                <a:cs typeface="Times New Roman" panose="02020603050405020304" pitchFamily="18" charset="0"/>
              </a:rPr>
              <a:t>tevazuyu</a:t>
            </a:r>
            <a:r>
              <a:rPr lang="tr-TR" sz="2800" dirty="0">
                <a:solidFill>
                  <a:srgbClr val="002060"/>
                </a:solidFill>
                <a:latin typeface="Times New Roman" panose="02020603050405020304" pitchFamily="18" charset="0"/>
                <a:cs typeface="Times New Roman" panose="02020603050405020304" pitchFamily="18" charset="0"/>
              </a:rPr>
              <a:t> simgelemekte. İşte Hacer-</a:t>
            </a:r>
            <a:r>
              <a:rPr lang="tr-TR" sz="2800" dirty="0" err="1">
                <a:solidFill>
                  <a:srgbClr val="002060"/>
                </a:solidFill>
                <a:latin typeface="Times New Roman" panose="02020603050405020304" pitchFamily="18" charset="0"/>
                <a:cs typeface="Times New Roman" panose="02020603050405020304" pitchFamily="18" charset="0"/>
              </a:rPr>
              <a:t>ül</a:t>
            </a:r>
            <a:r>
              <a:rPr lang="tr-TR" sz="2800" dirty="0">
                <a:solidFill>
                  <a:srgbClr val="002060"/>
                </a:solidFill>
                <a:latin typeface="Times New Roman" panose="02020603050405020304" pitchFamily="18" charset="0"/>
                <a:cs typeface="Times New Roman" panose="02020603050405020304" pitchFamily="18" charset="0"/>
              </a:rPr>
              <a:t> </a:t>
            </a:r>
            <a:r>
              <a:rPr lang="tr-TR" sz="2800" dirty="0" err="1" smtClean="0">
                <a:solidFill>
                  <a:srgbClr val="002060"/>
                </a:solidFill>
                <a:latin typeface="Times New Roman" panose="02020603050405020304" pitchFamily="18" charset="0"/>
                <a:cs typeface="Times New Roman" panose="02020603050405020304" pitchFamily="18" charset="0"/>
              </a:rPr>
              <a:t>Esved</a:t>
            </a:r>
            <a:r>
              <a:rPr lang="tr-TR" sz="2800" dirty="0" smtClean="0">
                <a:solidFill>
                  <a:srgbClr val="002060"/>
                </a:solidFill>
                <a:latin typeface="Times New Roman" panose="02020603050405020304" pitchFamily="18" charset="0"/>
                <a:cs typeface="Times New Roman" panose="02020603050405020304" pitchFamily="18" charset="0"/>
              </a:rPr>
              <a:t> </a:t>
            </a:r>
            <a:r>
              <a:rPr lang="tr-TR" sz="2800" dirty="0">
                <a:solidFill>
                  <a:srgbClr val="002060"/>
                </a:solidFill>
                <a:latin typeface="Times New Roman" panose="02020603050405020304" pitchFamily="18" charset="0"/>
                <a:cs typeface="Times New Roman" panose="02020603050405020304" pitchFamily="18" charset="0"/>
              </a:rPr>
              <a:t>bu yüzden </a:t>
            </a:r>
            <a:r>
              <a:rPr lang="tr-TR" sz="2800" dirty="0" smtClean="0">
                <a:solidFill>
                  <a:srgbClr val="002060"/>
                </a:solidFill>
                <a:latin typeface="Times New Roman" panose="02020603050405020304" pitchFamily="18" charset="0"/>
                <a:cs typeface="Times New Roman" panose="02020603050405020304" pitchFamily="18" charset="0"/>
              </a:rPr>
              <a:t>doğu </a:t>
            </a:r>
            <a:r>
              <a:rPr lang="tr-TR" sz="2800" dirty="0">
                <a:solidFill>
                  <a:srgbClr val="002060"/>
                </a:solidFill>
                <a:latin typeface="Times New Roman" panose="02020603050405020304" pitchFamily="18" charset="0"/>
                <a:cs typeface="Times New Roman" panose="02020603050405020304" pitchFamily="18" charset="0"/>
              </a:rPr>
              <a:t>köşesindedir.</a:t>
            </a:r>
          </a:p>
        </p:txBody>
      </p:sp>
    </p:spTree>
    <p:extLst>
      <p:ext uri="{BB962C8B-B14F-4D97-AF65-F5344CB8AC3E}">
        <p14:creationId xmlns:p14="http://schemas.microsoft.com/office/powerpoint/2010/main" val="27305268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6200" y="0"/>
            <a:ext cx="9067800" cy="6858000"/>
          </a:xfrm>
        </p:spPr>
        <p:txBody>
          <a:bodyPr>
            <a:normAutofit fontScale="90000"/>
          </a:bodyPr>
          <a:lstStyle/>
          <a:p>
            <a:pPr eaLnBrk="1" fontAlgn="auto" hangingPunct="1">
              <a:spcAft>
                <a:spcPts val="0"/>
              </a:spcAft>
              <a:defRPr/>
            </a:pPr>
            <a:r>
              <a:rPr lang="tr-TR" sz="2800" dirty="0" smtClean="0"/>
              <a:t>Bakara suresinin 127. ayeti şöyledir:</a:t>
            </a:r>
            <a:r>
              <a:rPr lang="tr-TR" sz="4000" dirty="0" smtClean="0"/>
              <a:t/>
            </a:r>
            <a:br>
              <a:rPr lang="tr-TR" sz="4000" dirty="0" smtClean="0"/>
            </a:br>
            <a:r>
              <a:rPr lang="tr-TR" sz="24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Bİr</a:t>
            </a:r>
            <a:r>
              <a:rPr lang="tr-TR" sz="24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zamanlar </a:t>
            </a:r>
            <a:r>
              <a:rPr lang="tr-TR" sz="24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İbrahİm</a:t>
            </a:r>
            <a:r>
              <a:rPr lang="tr-TR" sz="24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İsmaİl</a:t>
            </a:r>
            <a:r>
              <a:rPr lang="tr-TR" sz="24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İ</a:t>
            </a:r>
            <a:r>
              <a:rPr lang="tr-TR" sz="24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le beraber </a:t>
            </a:r>
            <a:r>
              <a:rPr lang="tr-TR" sz="24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Beytullah’In</a:t>
            </a:r>
            <a:r>
              <a:rPr lang="tr-TR" sz="24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temellerİnİ</a:t>
            </a:r>
            <a:r>
              <a:rPr lang="tr-TR" sz="24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yükseltİyor</a:t>
            </a:r>
            <a:r>
              <a:rPr lang="tr-TR" sz="24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(şöyle </a:t>
            </a:r>
            <a:r>
              <a:rPr lang="tr-TR" sz="24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dİyorlardI</a:t>
            </a:r>
            <a:r>
              <a:rPr lang="tr-TR" sz="24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Ey </a:t>
            </a:r>
            <a:r>
              <a:rPr lang="tr-TR" sz="24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Rabbİmİz</a:t>
            </a:r>
            <a:r>
              <a:rPr lang="tr-TR" sz="24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Bİzden</a:t>
            </a:r>
            <a:r>
              <a:rPr lang="tr-TR" sz="24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bunu kabul buyur: </a:t>
            </a:r>
            <a:r>
              <a:rPr lang="tr-TR" sz="24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Şüphesİz</a:t>
            </a:r>
            <a:r>
              <a:rPr lang="tr-TR" sz="24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sen </a:t>
            </a:r>
            <a:r>
              <a:rPr lang="tr-TR" sz="24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İşİtenSİn</a:t>
            </a:r>
            <a:r>
              <a:rPr lang="tr-TR" sz="24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dirty="0" err="1"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bİlensİn</a:t>
            </a:r>
            <a:r>
              <a:rPr lang="tr-TR" sz="24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(Bakara / 127).</a:t>
            </a:r>
            <a:br>
              <a:rPr lang="tr-TR" sz="2400" dirty="0" smtClean="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r-TR" sz="4000" dirty="0"/>
              <a:t/>
            </a:r>
            <a:br>
              <a:rPr lang="tr-TR" sz="4000" dirty="0"/>
            </a:br>
            <a:r>
              <a:rPr lang="tr-TR" sz="2700" dirty="0" err="1" smtClean="0"/>
              <a:t>Kabe’nİn</a:t>
            </a:r>
            <a:r>
              <a:rPr lang="tr-TR" sz="2700" dirty="0" smtClean="0"/>
              <a:t> </a:t>
            </a:r>
            <a:r>
              <a:rPr lang="tr-TR" sz="2700" dirty="0" err="1" smtClean="0"/>
              <a:t>yapIlIşI</a:t>
            </a:r>
            <a:r>
              <a:rPr lang="tr-TR" sz="2700" dirty="0" smtClean="0"/>
              <a:t> </a:t>
            </a:r>
            <a:r>
              <a:rPr lang="tr-TR" sz="2700" dirty="0" err="1" smtClean="0"/>
              <a:t>hakkIndakİ</a:t>
            </a:r>
            <a:r>
              <a:rPr lang="tr-TR" sz="2700" dirty="0" smtClean="0"/>
              <a:t> </a:t>
            </a:r>
            <a:r>
              <a:rPr lang="tr-TR" sz="2700" dirty="0" err="1" smtClean="0"/>
              <a:t>rİvayetlere</a:t>
            </a:r>
            <a:r>
              <a:rPr lang="tr-TR" sz="2700" dirty="0" smtClean="0"/>
              <a:t> göre, Hz. Adem İle Havva cennetten </a:t>
            </a:r>
            <a:r>
              <a:rPr lang="tr-TR" sz="2700" dirty="0" err="1" smtClean="0"/>
              <a:t>çIkarIldIklarI</a:t>
            </a:r>
            <a:r>
              <a:rPr lang="tr-TR" sz="2700" dirty="0" smtClean="0"/>
              <a:t> </a:t>
            </a:r>
            <a:r>
              <a:rPr lang="tr-TR" sz="2700" dirty="0" err="1" smtClean="0"/>
              <a:t>vakİt</a:t>
            </a:r>
            <a:r>
              <a:rPr lang="tr-TR" sz="2700" dirty="0" smtClean="0"/>
              <a:t> yeryüzünde Arafat’ta buluşurlar, beraberce </a:t>
            </a:r>
            <a:r>
              <a:rPr lang="tr-TR" sz="2700" dirty="0" err="1" smtClean="0"/>
              <a:t>batIya</a:t>
            </a:r>
            <a:r>
              <a:rPr lang="tr-TR" sz="2700" dirty="0" smtClean="0"/>
              <a:t> doğru </a:t>
            </a:r>
            <a:r>
              <a:rPr lang="tr-TR" sz="2700" dirty="0" err="1" smtClean="0"/>
              <a:t>yürürler.Kabe’nİn</a:t>
            </a:r>
            <a:r>
              <a:rPr lang="tr-TR" sz="2700" dirty="0" smtClean="0"/>
              <a:t> bulunduğu yere </a:t>
            </a:r>
            <a:r>
              <a:rPr lang="tr-TR" sz="2700" dirty="0" err="1" smtClean="0"/>
              <a:t>gelİrler</a:t>
            </a:r>
            <a:r>
              <a:rPr lang="tr-TR" sz="2700" dirty="0" smtClean="0"/>
              <a:t>. Bu esnada Hz. Adem, bu buluşmaya şükür olmak üzere </a:t>
            </a:r>
            <a:r>
              <a:rPr lang="tr-TR" sz="2700" dirty="0" err="1" smtClean="0"/>
              <a:t>Rabbİne</a:t>
            </a:r>
            <a:r>
              <a:rPr lang="tr-TR" sz="2700" dirty="0" smtClean="0"/>
              <a:t> ibadet etmek İster ve cennette İken, </a:t>
            </a:r>
            <a:r>
              <a:rPr lang="tr-TR" sz="2700" dirty="0" err="1" smtClean="0"/>
              <a:t>etrafInda</a:t>
            </a:r>
            <a:r>
              <a:rPr lang="tr-TR" sz="2700" dirty="0" smtClean="0"/>
              <a:t> tavaf ederek İbadet </a:t>
            </a:r>
            <a:r>
              <a:rPr lang="tr-TR" sz="2700" dirty="0" err="1" smtClean="0"/>
              <a:t>ettİğİ</a:t>
            </a:r>
            <a:r>
              <a:rPr lang="tr-TR" sz="2700" dirty="0" smtClean="0"/>
              <a:t> </a:t>
            </a:r>
            <a:r>
              <a:rPr lang="tr-TR" sz="2700" dirty="0" smtClean="0">
                <a:solidFill>
                  <a:srgbClr val="FFFF00"/>
                </a:solidFill>
              </a:rPr>
              <a:t>nurdan sütunun </a:t>
            </a:r>
            <a:r>
              <a:rPr lang="tr-TR" sz="2700" dirty="0" smtClean="0"/>
              <a:t>tekrar </a:t>
            </a:r>
            <a:r>
              <a:rPr lang="tr-TR" sz="2700" dirty="0" err="1" smtClean="0"/>
              <a:t>kendİsİne</a:t>
            </a:r>
            <a:r>
              <a:rPr lang="tr-TR" sz="2700" dirty="0" smtClean="0"/>
              <a:t> </a:t>
            </a:r>
            <a:r>
              <a:rPr lang="tr-TR" sz="2700" dirty="0" err="1" smtClean="0"/>
              <a:t>verİlmesİnİ</a:t>
            </a:r>
            <a:r>
              <a:rPr lang="tr-TR" sz="2700" dirty="0" smtClean="0"/>
              <a:t> </a:t>
            </a:r>
            <a:r>
              <a:rPr lang="tr-TR" sz="2700" dirty="0" err="1" smtClean="0"/>
              <a:t>dİler</a:t>
            </a:r>
            <a:r>
              <a:rPr lang="tr-TR" sz="2700" dirty="0" smtClean="0"/>
              <a:t>. Bunun </a:t>
            </a:r>
            <a:r>
              <a:rPr lang="tr-TR" sz="2700" dirty="0" err="1" smtClean="0"/>
              <a:t>üzerİne</a:t>
            </a:r>
            <a:r>
              <a:rPr lang="tr-TR" sz="2700" dirty="0" smtClean="0"/>
              <a:t> nurdan sütun orada </a:t>
            </a:r>
            <a:r>
              <a:rPr lang="tr-TR" sz="2700" dirty="0" err="1" smtClean="0"/>
              <a:t>tecellİ</a:t>
            </a:r>
            <a:r>
              <a:rPr lang="tr-TR" sz="2700" dirty="0" smtClean="0"/>
              <a:t> eder ve Hz. Adem, onun </a:t>
            </a:r>
            <a:r>
              <a:rPr lang="tr-TR" sz="2700" dirty="0" err="1" smtClean="0"/>
              <a:t>etrafInda</a:t>
            </a:r>
            <a:r>
              <a:rPr lang="tr-TR" sz="2700" dirty="0" smtClean="0"/>
              <a:t> tavaf ederek Allah’a İbadet eder. </a:t>
            </a:r>
            <a:r>
              <a:rPr lang="tr-TR" sz="4000" dirty="0" smtClean="0"/>
              <a:t/>
            </a:r>
            <a:br>
              <a:rPr lang="tr-TR" sz="4000" dirty="0" smtClean="0"/>
            </a:br>
            <a:endParaRPr lang="tr-TR" sz="4000" dirty="0"/>
          </a:p>
        </p:txBody>
      </p:sp>
    </p:spTree>
    <p:extLst>
      <p:ext uri="{BB962C8B-B14F-4D97-AF65-F5344CB8AC3E}">
        <p14:creationId xmlns:p14="http://schemas.microsoft.com/office/powerpoint/2010/main" val="9244069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610"/>
            <a:ext cx="9158223" cy="6849390"/>
          </a:xfrm>
        </p:spPr>
      </p:pic>
      <p:sp>
        <p:nvSpPr>
          <p:cNvPr id="5" name="Metin kutusu 4"/>
          <p:cNvSpPr txBox="1"/>
          <p:nvPr/>
        </p:nvSpPr>
        <p:spPr>
          <a:xfrm>
            <a:off x="-24831" y="5661248"/>
            <a:ext cx="9144000" cy="923330"/>
          </a:xfrm>
          <a:prstGeom prst="rect">
            <a:avLst/>
          </a:prstGeom>
          <a:noFill/>
        </p:spPr>
        <p:txBody>
          <a:bodyPr wrap="square" rtlCol="0">
            <a:spAutoFit/>
          </a:bodyPr>
          <a:lstStyle/>
          <a:p>
            <a:pPr algn="ctr"/>
            <a:r>
              <a:rPr lang="tr-TR" sz="5400" b="1" dirty="0" smtClean="0">
                <a:solidFill>
                  <a:srgbClr val="C00000"/>
                </a:solidFill>
              </a:rPr>
              <a:t>TÜM İSLAM ALEMİ KABEDE</a:t>
            </a:r>
            <a:endParaRPr lang="tr-TR" sz="5400" b="1" dirty="0">
              <a:solidFill>
                <a:srgbClr val="C00000"/>
              </a:solidFill>
            </a:endParaRPr>
          </a:p>
        </p:txBody>
      </p:sp>
    </p:spTree>
    <p:extLst>
      <p:ext uri="{BB962C8B-B14F-4D97-AF65-F5344CB8AC3E}">
        <p14:creationId xmlns:p14="http://schemas.microsoft.com/office/powerpoint/2010/main" val="38446592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43608" y="476672"/>
            <a:ext cx="7056784" cy="864096"/>
          </a:xfrm>
        </p:spPr>
        <p:txBody>
          <a:bodyPr>
            <a:normAutofit/>
          </a:bodyPr>
          <a:lstStyle/>
          <a:p>
            <a:r>
              <a:rPr lang="tr-TR" b="1" dirty="0" err="1" smtClean="0">
                <a:solidFill>
                  <a:srgbClr val="C00000"/>
                </a:solidFill>
              </a:rPr>
              <a:t>Kabe’nİn</a:t>
            </a:r>
            <a:r>
              <a:rPr lang="tr-TR" b="1" dirty="0" smtClean="0">
                <a:solidFill>
                  <a:srgbClr val="C00000"/>
                </a:solidFill>
              </a:rPr>
              <a:t> </a:t>
            </a:r>
            <a:r>
              <a:rPr lang="tr-TR" b="1" dirty="0" err="1" smtClean="0">
                <a:solidFill>
                  <a:srgbClr val="C00000"/>
                </a:solidFill>
              </a:rPr>
              <a:t>İslamİyettekİ</a:t>
            </a:r>
            <a:r>
              <a:rPr lang="tr-TR" b="1" dirty="0" smtClean="0">
                <a:solidFill>
                  <a:srgbClr val="C00000"/>
                </a:solidFill>
              </a:rPr>
              <a:t> </a:t>
            </a:r>
            <a:r>
              <a:rPr lang="tr-TR" b="1" dirty="0" err="1" smtClean="0">
                <a:solidFill>
                  <a:srgbClr val="C00000"/>
                </a:solidFill>
              </a:rPr>
              <a:t>yerİ</a:t>
            </a:r>
            <a:endParaRPr lang="tr-TR" b="1" dirty="0">
              <a:solidFill>
                <a:srgbClr val="C00000"/>
              </a:solidFill>
            </a:endParaRPr>
          </a:p>
        </p:txBody>
      </p:sp>
      <p:sp>
        <p:nvSpPr>
          <p:cNvPr id="3" name="İçerik Yer Tutucusu 2"/>
          <p:cNvSpPr>
            <a:spLocks noGrp="1"/>
          </p:cNvSpPr>
          <p:nvPr>
            <p:ph idx="1"/>
          </p:nvPr>
        </p:nvSpPr>
        <p:spPr>
          <a:xfrm>
            <a:off x="899592" y="1484784"/>
            <a:ext cx="7416824" cy="4896544"/>
          </a:xfrm>
        </p:spPr>
        <p:txBody>
          <a:bodyPr>
            <a:normAutofit/>
          </a:bodyPr>
          <a:lstStyle/>
          <a:p>
            <a:pPr indent="0">
              <a:buNone/>
            </a:pPr>
            <a:r>
              <a:rPr lang="tr-TR" sz="2800" dirty="0" smtClean="0">
                <a:solidFill>
                  <a:srgbClr val="002060"/>
                </a:solidFill>
                <a:latin typeface="Times New Roman" panose="02020603050405020304" pitchFamily="18" charset="0"/>
                <a:cs typeface="Times New Roman" panose="02020603050405020304" pitchFamily="18" charset="0"/>
              </a:rPr>
              <a:t>Kâbe</a:t>
            </a:r>
            <a:r>
              <a:rPr lang="tr-TR" sz="2800" dirty="0">
                <a:solidFill>
                  <a:srgbClr val="002060"/>
                </a:solidFill>
                <a:latin typeface="Times New Roman" panose="02020603050405020304" pitchFamily="18" charset="0"/>
                <a:cs typeface="Times New Roman" panose="02020603050405020304" pitchFamily="18" charset="0"/>
              </a:rPr>
              <a:t>, aşkın kübik halidir. Kalbi temsil eder. Bedende kalp ne ise, yeryüzünde, belki kainatta </a:t>
            </a:r>
            <a:r>
              <a:rPr lang="tr-TR" sz="2800" dirty="0" smtClean="0">
                <a:solidFill>
                  <a:srgbClr val="002060"/>
                </a:solidFill>
                <a:latin typeface="Times New Roman" panose="02020603050405020304" pitchFamily="18" charset="0"/>
                <a:cs typeface="Times New Roman" panose="02020603050405020304" pitchFamily="18" charset="0"/>
              </a:rPr>
              <a:t>Müslümanlar açısından Kâbe </a:t>
            </a:r>
            <a:r>
              <a:rPr lang="tr-TR" sz="2800" dirty="0">
                <a:solidFill>
                  <a:srgbClr val="002060"/>
                </a:solidFill>
                <a:latin typeface="Times New Roman" panose="02020603050405020304" pitchFamily="18" charset="0"/>
                <a:cs typeface="Times New Roman" panose="02020603050405020304" pitchFamily="18" charset="0"/>
              </a:rPr>
              <a:t>odur. Kalbin durması nasıl ölüm demekse, tavafın durması da Kâbe’nin ölümüdür. Her ziyaretçi, bulunduğu yerden Kâbe kalbine açılan bir kılcal damardır. Kâbe’nin pompaladığı manevi kan, bu damarlar vasıtasıyla yeryüzünün dört bir yanına dağılır. Oralara, tıpkı kalbin bedene hayat taşıdığı gibi hayat taşır.</a:t>
            </a:r>
          </a:p>
          <a:p>
            <a:pPr indent="0">
              <a:buNone/>
            </a:pPr>
            <a:r>
              <a:rPr lang="tr-TR" dirty="0" smtClean="0"/>
              <a:t>	</a:t>
            </a:r>
            <a:r>
              <a:rPr lang="tr-TR" b="1" dirty="0" smtClean="0"/>
              <a:t>	</a:t>
            </a:r>
            <a:endParaRPr lang="tr-TR" dirty="0"/>
          </a:p>
        </p:txBody>
      </p:sp>
    </p:spTree>
    <p:extLst>
      <p:ext uri="{BB962C8B-B14F-4D97-AF65-F5344CB8AC3E}">
        <p14:creationId xmlns:p14="http://schemas.microsoft.com/office/powerpoint/2010/main" val="31688574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9144000" cy="6857999"/>
          </a:xfrm>
        </p:spPr>
        <p:txBody>
          <a:bodyPr/>
          <a:lstStyle/>
          <a:p>
            <a:pPr indent="0">
              <a:buNone/>
            </a:pPr>
            <a:endParaRPr lang="tr-TR" sz="2400" dirty="0" smtClean="0">
              <a:solidFill>
                <a:srgbClr val="002060"/>
              </a:solidFill>
              <a:latin typeface="Times New Roman" panose="02020603050405020304" pitchFamily="18" charset="0"/>
              <a:cs typeface="Times New Roman" panose="02020603050405020304" pitchFamily="18" charset="0"/>
            </a:endParaRPr>
          </a:p>
          <a:p>
            <a:pPr indent="0">
              <a:buNone/>
            </a:pPr>
            <a:r>
              <a:rPr lang="tr-TR" sz="2400" dirty="0" smtClean="0">
                <a:solidFill>
                  <a:srgbClr val="002060"/>
                </a:solidFill>
                <a:latin typeface="Times New Roman" panose="02020603050405020304" pitchFamily="18" charset="0"/>
                <a:cs typeface="Times New Roman" panose="02020603050405020304" pitchFamily="18" charset="0"/>
              </a:rPr>
              <a:t>Eğer </a:t>
            </a:r>
            <a:r>
              <a:rPr lang="tr-TR" sz="2400" dirty="0">
                <a:solidFill>
                  <a:srgbClr val="002060"/>
                </a:solidFill>
                <a:latin typeface="Times New Roman" panose="02020603050405020304" pitchFamily="18" charset="0"/>
                <a:cs typeface="Times New Roman" panose="02020603050405020304" pitchFamily="18" charset="0"/>
              </a:rPr>
              <a:t>ümmeti teşkil eden bir organ, merkezini Kâbe’nin oluşturduğu kan dolaşımı sistemine girmezse kangren olur. Artık, kan yürümediği için, o organ bedene yük olur. Sonunda bedenden kopar. Bu, felakettir. Bu felakete uğramamak için, kan dolaşımı devam etmelidir. Kanın bedende dolaşması, o bedenin diri olduğunun delilidir</a:t>
            </a:r>
            <a:r>
              <a:rPr lang="tr-TR" sz="2400" dirty="0" smtClean="0">
                <a:solidFill>
                  <a:srgbClr val="002060"/>
                </a:solidFill>
                <a:latin typeface="Times New Roman" panose="02020603050405020304" pitchFamily="18" charset="0"/>
                <a:cs typeface="Times New Roman" panose="02020603050405020304" pitchFamily="18" charset="0"/>
              </a:rPr>
              <a:t>.</a:t>
            </a:r>
          </a:p>
          <a:p>
            <a:pPr indent="0">
              <a:buNone/>
            </a:pPr>
            <a:r>
              <a:rPr lang="tr-TR" sz="2400" dirty="0">
                <a:solidFill>
                  <a:srgbClr val="002060"/>
                </a:solidFill>
                <a:latin typeface="Times New Roman" panose="02020603050405020304" pitchFamily="18" charset="0"/>
                <a:cs typeface="Times New Roman" panose="02020603050405020304" pitchFamily="18" charset="0"/>
              </a:rPr>
              <a:t>Eğer kan, beden Kâbe’si olan kalbi tavaf etmezse, buna ölüm denir. Eğer elektron, atom Kâbe’si olan çekirdeği tavaf etmezse, buna füzyon (eşyanın çöküşü) denir. Eğer dünya, kendi sisteminin Kâbe’si olan güneşi tavaf etmezse, buna kıyamet denir.</a:t>
            </a:r>
          </a:p>
          <a:p>
            <a:pPr indent="0">
              <a:buNone/>
            </a:pPr>
            <a:r>
              <a:rPr lang="tr-TR" sz="2400" dirty="0">
                <a:solidFill>
                  <a:srgbClr val="002060"/>
                </a:solidFill>
                <a:latin typeface="Times New Roman" panose="02020603050405020304" pitchFamily="18" charset="0"/>
                <a:cs typeface="Times New Roman" panose="02020603050405020304" pitchFamily="18" charset="0"/>
              </a:rPr>
              <a:t>Kabe farklı ırk, renk ve dillerin bir araya geldiği yerdir. Farklılıkların </a:t>
            </a:r>
            <a:r>
              <a:rPr lang="tr-TR" sz="2400" dirty="0" err="1">
                <a:solidFill>
                  <a:srgbClr val="002060"/>
                </a:solidFill>
                <a:latin typeface="Times New Roman" panose="02020603050405020304" pitchFamily="18" charset="0"/>
                <a:cs typeface="Times New Roman" panose="02020603050405020304" pitchFamily="18" charset="0"/>
              </a:rPr>
              <a:t>birarada</a:t>
            </a:r>
            <a:r>
              <a:rPr lang="tr-TR" sz="2400" dirty="0">
                <a:solidFill>
                  <a:srgbClr val="002060"/>
                </a:solidFill>
                <a:latin typeface="Times New Roman" panose="02020603050405020304" pitchFamily="18" charset="0"/>
                <a:cs typeface="Times New Roman" panose="02020603050405020304" pitchFamily="18" charset="0"/>
              </a:rPr>
              <a:t> uyumlu ve aynı istikamette yol alışıdır. Farklı renklerin </a:t>
            </a:r>
            <a:r>
              <a:rPr lang="tr-TR" sz="2400" dirty="0" err="1">
                <a:solidFill>
                  <a:srgbClr val="002060"/>
                </a:solidFill>
                <a:latin typeface="Times New Roman" panose="02020603050405020304" pitchFamily="18" charset="0"/>
                <a:cs typeface="Times New Roman" panose="02020603050405020304" pitchFamily="18" charset="0"/>
              </a:rPr>
              <a:t>biraraya</a:t>
            </a:r>
            <a:r>
              <a:rPr lang="tr-TR" sz="2400" dirty="0">
                <a:solidFill>
                  <a:srgbClr val="002060"/>
                </a:solidFill>
                <a:latin typeface="Times New Roman" panose="02020603050405020304" pitchFamily="18" charset="0"/>
                <a:cs typeface="Times New Roman" panose="02020603050405020304" pitchFamily="18" charset="0"/>
              </a:rPr>
              <a:t> gelerek tek bir ses vermesidir. “Lebbeyk </a:t>
            </a:r>
            <a:r>
              <a:rPr lang="tr-TR" sz="2400" dirty="0" err="1">
                <a:solidFill>
                  <a:srgbClr val="002060"/>
                </a:solidFill>
                <a:latin typeface="Times New Roman" panose="02020603050405020304" pitchFamily="18" charset="0"/>
                <a:cs typeface="Times New Roman" panose="02020603050405020304" pitchFamily="18" charset="0"/>
              </a:rPr>
              <a:t>Allahümme</a:t>
            </a:r>
            <a:r>
              <a:rPr lang="tr-TR" sz="2400" dirty="0">
                <a:solidFill>
                  <a:srgbClr val="002060"/>
                </a:solidFill>
                <a:latin typeface="Times New Roman" panose="02020603050405020304" pitchFamily="18" charset="0"/>
                <a:cs typeface="Times New Roman" panose="02020603050405020304" pitchFamily="18" charset="0"/>
              </a:rPr>
              <a:t> Lebbeyk” “Davetine icabet ettim. Buyur Allah’ım” nidalarıyla teslim olmuş ve insanlık tek bir yürek halinde. Müminler, günlük yaşamın tüm telaşelerinden ve üzüntülerinden uzakta, tam bir gönül huzuruyla Allah’a yönelme fırsatı elde etmektedirler. </a:t>
            </a:r>
            <a:r>
              <a:rPr lang="tr-TR" sz="2400" dirty="0" smtClean="0">
                <a:solidFill>
                  <a:srgbClr val="002060"/>
                </a:solidFill>
                <a:latin typeface="Times New Roman" panose="02020603050405020304" pitchFamily="18" charset="0"/>
                <a:cs typeface="Times New Roman" panose="02020603050405020304" pitchFamily="18" charset="0"/>
              </a:rPr>
              <a:t>Onlar </a:t>
            </a:r>
            <a:r>
              <a:rPr lang="tr-TR" sz="2400" dirty="0">
                <a:solidFill>
                  <a:srgbClr val="002060"/>
                </a:solidFill>
                <a:latin typeface="Times New Roman" panose="02020603050405020304" pitchFamily="18" charset="0"/>
                <a:cs typeface="Times New Roman" panose="02020603050405020304" pitchFamily="18" charset="0"/>
              </a:rPr>
              <a:t>gerek mallarıyla, gerekse bedenleriyle yerine getirirler görevlerini.</a:t>
            </a:r>
          </a:p>
          <a:p>
            <a:pPr indent="0">
              <a:buNone/>
            </a:pPr>
            <a:endParaRPr lang="tr-TR"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6370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9144000" cy="6857999"/>
          </a:xfrm>
        </p:spPr>
        <p:txBody>
          <a:bodyPr>
            <a:noAutofit/>
          </a:bodyPr>
          <a:lstStyle/>
          <a:p>
            <a:pPr indent="0">
              <a:buNone/>
            </a:pPr>
            <a:r>
              <a:rPr lang="tr-TR" sz="2400" dirty="0" smtClean="0">
                <a:solidFill>
                  <a:srgbClr val="002060"/>
                </a:solidFill>
                <a:latin typeface="Times New Roman" panose="02020603050405020304" pitchFamily="18" charset="0"/>
                <a:cs typeface="Times New Roman" panose="02020603050405020304" pitchFamily="18" charset="0"/>
              </a:rPr>
              <a:t>Kabe </a:t>
            </a:r>
            <a:r>
              <a:rPr lang="tr-TR" sz="2400" dirty="0">
                <a:solidFill>
                  <a:srgbClr val="002060"/>
                </a:solidFill>
                <a:latin typeface="Times New Roman" panose="02020603050405020304" pitchFamily="18" charset="0"/>
                <a:cs typeface="Times New Roman" panose="02020603050405020304" pitchFamily="18" charset="0"/>
              </a:rPr>
              <a:t>ziyareti, öncelikle mümin kardeşliğini ön plana çıkarmalı, inananlar arasında paylaşma, sevme, sevilme gibi insana dönük, unutulan hasletlerin ortaya çıkmasına vesile olmalıdır. Müslümanların mutlaka birbiriyle yardımlaşması, tanışması, dertleşmesi, birleşmesi, güçlü bir bağlantı ve işbirliği kurması, hatta hacıların yurda dönüşleriyle birlikte, mevcut işbirliğini sürdürmesi çok önemli bir husustur</a:t>
            </a:r>
            <a:r>
              <a:rPr lang="tr-TR" sz="2400" dirty="0" smtClean="0">
                <a:solidFill>
                  <a:srgbClr val="002060"/>
                </a:solidFill>
                <a:latin typeface="Times New Roman" panose="02020603050405020304" pitchFamily="18" charset="0"/>
                <a:cs typeface="Times New Roman" panose="02020603050405020304" pitchFamily="18" charset="0"/>
              </a:rPr>
              <a:t>.</a:t>
            </a:r>
          </a:p>
          <a:p>
            <a:pPr indent="0">
              <a:buNone/>
            </a:pPr>
            <a:r>
              <a:rPr lang="tr-TR" sz="2400" dirty="0">
                <a:solidFill>
                  <a:srgbClr val="002060"/>
                </a:solidFill>
                <a:latin typeface="Times New Roman" panose="02020603050405020304" pitchFamily="18" charset="0"/>
                <a:cs typeface="Times New Roman" panose="02020603050405020304" pitchFamily="18" charset="0"/>
              </a:rPr>
              <a:t>Diğer yandan, namaz, tavaf, </a:t>
            </a:r>
            <a:r>
              <a:rPr lang="tr-TR" sz="2400" dirty="0" err="1">
                <a:solidFill>
                  <a:srgbClr val="002060"/>
                </a:solidFill>
                <a:latin typeface="Times New Roman" panose="02020603050405020304" pitchFamily="18" charset="0"/>
                <a:cs typeface="Times New Roman" panose="02020603050405020304" pitchFamily="18" charset="0"/>
              </a:rPr>
              <a:t>sa’y</a:t>
            </a:r>
            <a:r>
              <a:rPr lang="tr-TR" sz="2400" dirty="0">
                <a:solidFill>
                  <a:srgbClr val="002060"/>
                </a:solidFill>
                <a:latin typeface="Times New Roman" panose="02020603050405020304" pitchFamily="18" charset="0"/>
                <a:cs typeface="Times New Roman" panose="02020603050405020304" pitchFamily="18" charset="0"/>
              </a:rPr>
              <a:t>, </a:t>
            </a:r>
            <a:r>
              <a:rPr lang="tr-TR" sz="2400" dirty="0" err="1">
                <a:solidFill>
                  <a:srgbClr val="002060"/>
                </a:solidFill>
                <a:latin typeface="Times New Roman" panose="02020603050405020304" pitchFamily="18" charset="0"/>
                <a:cs typeface="Times New Roman" panose="02020603050405020304" pitchFamily="18" charset="0"/>
              </a:rPr>
              <a:t>telbiye</a:t>
            </a:r>
            <a:r>
              <a:rPr lang="tr-TR" sz="2400" dirty="0">
                <a:solidFill>
                  <a:srgbClr val="002060"/>
                </a:solidFill>
                <a:latin typeface="Times New Roman" panose="02020603050405020304" pitchFamily="18" charset="0"/>
                <a:cs typeface="Times New Roman" panose="02020603050405020304" pitchFamily="18" charset="0"/>
              </a:rPr>
              <a:t>, zikir, vakfe, tövbe, kurban ve ihramla ilgili kurallardan oluşan yoğun bir ibadet ve </a:t>
            </a:r>
            <a:r>
              <a:rPr lang="tr-TR" sz="2400" dirty="0" err="1">
                <a:solidFill>
                  <a:srgbClr val="002060"/>
                </a:solidFill>
                <a:latin typeface="Times New Roman" panose="02020603050405020304" pitchFamily="18" charset="0"/>
                <a:cs typeface="Times New Roman" panose="02020603050405020304" pitchFamily="18" charset="0"/>
              </a:rPr>
              <a:t>taat</a:t>
            </a:r>
            <a:r>
              <a:rPr lang="tr-TR" sz="2400" dirty="0">
                <a:solidFill>
                  <a:srgbClr val="002060"/>
                </a:solidFill>
                <a:latin typeface="Times New Roman" panose="02020603050405020304" pitchFamily="18" charset="0"/>
                <a:cs typeface="Times New Roman" panose="02020603050405020304" pitchFamily="18" charset="0"/>
              </a:rPr>
              <a:t> heyecanını yaşayan mümin, dünyevi isteklerini geride bırakmıştır. Kalan sadece muhabbet ve birlik, vahdet şuurunun kalplere gönüllere yerleşmesidir. Anlar ki farklılıklar sadece sana bana göre, zıtlar var ancak zıtlıklar asla yok. Belirli süre içinde birlikte yaşayan, yemeklerini, sularını paylaşan insanlar, kardeşliklerini bir kez daha hatırlarlar, üstünlüğün sadece takvada olduğunu </a:t>
            </a:r>
            <a:r>
              <a:rPr lang="tr-TR" sz="2400" dirty="0" smtClean="0">
                <a:solidFill>
                  <a:srgbClr val="002060"/>
                </a:solidFill>
                <a:latin typeface="Times New Roman" panose="02020603050405020304" pitchFamily="18" charset="0"/>
                <a:cs typeface="Times New Roman" panose="02020603050405020304" pitchFamily="18" charset="0"/>
              </a:rPr>
              <a:t>fark ederler</a:t>
            </a:r>
            <a:r>
              <a:rPr lang="tr-TR" sz="2400" dirty="0">
                <a:solidFill>
                  <a:srgbClr val="002060"/>
                </a:solidFill>
                <a:latin typeface="Times New Roman" panose="02020603050405020304" pitchFamily="18" charset="0"/>
                <a:cs typeface="Times New Roman" panose="02020603050405020304" pitchFamily="18" charset="0"/>
              </a:rPr>
              <a:t>.</a:t>
            </a:r>
          </a:p>
          <a:p>
            <a:pPr indent="0">
              <a:buNone/>
            </a:pPr>
            <a:endParaRPr lang="tr-TR"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89223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7504" y="0"/>
            <a:ext cx="9036496" cy="6858000"/>
          </a:xfrm>
        </p:spPr>
        <p:txBody>
          <a:bodyPr>
            <a:normAutofit/>
          </a:bodyPr>
          <a:lstStyle/>
          <a:p>
            <a:pPr eaLnBrk="1" fontAlgn="auto" hangingPunct="1">
              <a:spcAft>
                <a:spcPts val="0"/>
              </a:spcAft>
              <a:defRPr/>
            </a:pPr>
            <a:r>
              <a:rPr lang="tr-TR" sz="2400" dirty="0" smtClean="0">
                <a:latin typeface="Times New Roman" panose="02020603050405020304" pitchFamily="18" charset="0"/>
                <a:cs typeface="Times New Roman" panose="02020603050405020304" pitchFamily="18" charset="0"/>
              </a:rPr>
              <a:t>Bu nurdan sütun</a:t>
            </a:r>
            <a:r>
              <a:rPr lang="tr-TR" sz="2400" dirty="0" smtClean="0">
                <a:solidFill>
                  <a:srgbClr val="FFFF00"/>
                </a:solidFill>
                <a:latin typeface="Times New Roman" panose="02020603050405020304" pitchFamily="18" charset="0"/>
                <a:cs typeface="Times New Roman" panose="02020603050405020304" pitchFamily="18" charset="0"/>
              </a:rPr>
              <a:t>, Hz. </a:t>
            </a:r>
            <a:r>
              <a:rPr lang="tr-TR" sz="2400" dirty="0" err="1" smtClean="0">
                <a:solidFill>
                  <a:srgbClr val="FFFF00"/>
                </a:solidFill>
                <a:latin typeface="Times New Roman" panose="02020603050405020304" pitchFamily="18" charset="0"/>
                <a:cs typeface="Times New Roman" panose="02020603050405020304" pitchFamily="18" charset="0"/>
              </a:rPr>
              <a:t>Şİt</a:t>
            </a:r>
            <a:r>
              <a:rPr lang="tr-TR" sz="2400" dirty="0" smtClean="0">
                <a:solidFill>
                  <a:srgbClr val="FFFF00"/>
                </a:solidFill>
                <a:latin typeface="Times New Roman" panose="02020603050405020304" pitchFamily="18" charset="0"/>
                <a:cs typeface="Times New Roman" panose="02020603050405020304" pitchFamily="18" charset="0"/>
              </a:rPr>
              <a:t> (as)</a:t>
            </a:r>
            <a:r>
              <a:rPr lang="tr-TR" sz="2400" dirty="0" smtClean="0">
                <a:solidFill>
                  <a:schemeClr val="accent4">
                    <a:lumMod val="75000"/>
                  </a:schemeClr>
                </a:solidFill>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zamanInda</a:t>
            </a:r>
            <a:r>
              <a:rPr lang="tr-TR" sz="2400" dirty="0" smtClean="0">
                <a:latin typeface="Times New Roman" panose="02020603050405020304" pitchFamily="18" charset="0"/>
                <a:cs typeface="Times New Roman" panose="02020603050405020304" pitchFamily="18" charset="0"/>
              </a:rPr>
              <a:t> kaybolup </a:t>
            </a:r>
            <a:r>
              <a:rPr lang="tr-TR" sz="2400" dirty="0" err="1" smtClean="0">
                <a:latin typeface="Times New Roman" panose="02020603050405020304" pitchFamily="18" charset="0"/>
                <a:cs typeface="Times New Roman" panose="02020603050405020304" pitchFamily="18" charset="0"/>
              </a:rPr>
              <a:t>yerİnde</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bİr</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sİyah</a:t>
            </a:r>
            <a:r>
              <a:rPr lang="tr-TR" sz="2400" dirty="0" smtClean="0">
                <a:latin typeface="Times New Roman" panose="02020603050405020304" pitchFamily="18" charset="0"/>
                <a:cs typeface="Times New Roman" panose="02020603050405020304" pitchFamily="18" charset="0"/>
              </a:rPr>
              <a:t> taş </a:t>
            </a:r>
            <a:r>
              <a:rPr lang="tr-TR" sz="2400" dirty="0" err="1" smtClean="0">
                <a:latin typeface="Times New Roman" panose="02020603050405020304" pitchFamily="18" charset="0"/>
                <a:cs typeface="Times New Roman" panose="02020603050405020304" pitchFamily="18" charset="0"/>
              </a:rPr>
              <a:t>kalIr</a:t>
            </a:r>
            <a:r>
              <a:rPr lang="tr-TR" sz="2400" dirty="0" smtClean="0">
                <a:latin typeface="Times New Roman" panose="02020603050405020304" pitchFamily="18" charset="0"/>
                <a:cs typeface="Times New Roman" panose="02020603050405020304" pitchFamily="18" charset="0"/>
              </a:rPr>
              <a:t>. Hz. </a:t>
            </a:r>
            <a:r>
              <a:rPr lang="tr-TR" sz="2400" dirty="0" err="1" smtClean="0">
                <a:latin typeface="Times New Roman" panose="02020603050405020304" pitchFamily="18" charset="0"/>
                <a:cs typeface="Times New Roman" panose="02020603050405020304" pitchFamily="18" charset="0"/>
              </a:rPr>
              <a:t>Şİt</a:t>
            </a:r>
            <a:r>
              <a:rPr lang="tr-TR" sz="2400" dirty="0" smtClean="0">
                <a:latin typeface="Times New Roman" panose="02020603050405020304" pitchFamily="18" charset="0"/>
                <a:cs typeface="Times New Roman" panose="02020603050405020304" pitchFamily="18" charset="0"/>
              </a:rPr>
              <a:t> buraya taştan dört köşe </a:t>
            </a:r>
            <a:r>
              <a:rPr lang="tr-TR" sz="2400" dirty="0" err="1" smtClean="0">
                <a:latin typeface="Times New Roman" panose="02020603050405020304" pitchFamily="18" charset="0"/>
                <a:cs typeface="Times New Roman" panose="02020603050405020304" pitchFamily="18" charset="0"/>
              </a:rPr>
              <a:t>bİr</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bİna</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yapIp</a:t>
            </a:r>
            <a:r>
              <a:rPr lang="tr-TR" sz="2400" dirty="0" smtClean="0">
                <a:latin typeface="Times New Roman" panose="02020603050405020304" pitchFamily="18" charset="0"/>
                <a:cs typeface="Times New Roman" panose="02020603050405020304" pitchFamily="18" charset="0"/>
              </a:rPr>
              <a:t>, onun </a:t>
            </a:r>
            <a:r>
              <a:rPr lang="tr-TR" sz="2400" dirty="0" err="1" smtClean="0">
                <a:latin typeface="Times New Roman" panose="02020603050405020304" pitchFamily="18" charset="0"/>
                <a:cs typeface="Times New Roman" panose="02020603050405020304" pitchFamily="18" charset="0"/>
              </a:rPr>
              <a:t>köşesİne</a:t>
            </a:r>
            <a:r>
              <a:rPr lang="tr-TR" sz="2400" dirty="0" smtClean="0">
                <a:latin typeface="Times New Roman" panose="02020603050405020304" pitchFamily="18" charset="0"/>
                <a:cs typeface="Times New Roman" panose="02020603050405020304" pitchFamily="18" charset="0"/>
              </a:rPr>
              <a:t> de, bugün “</a:t>
            </a:r>
            <a:r>
              <a:rPr lang="tr-TR" sz="2400" dirty="0" smtClean="0">
                <a:solidFill>
                  <a:srgbClr val="FFFF00"/>
                </a:solidFill>
                <a:latin typeface="Times New Roman" panose="02020603050405020304" pitchFamily="18" charset="0"/>
                <a:cs typeface="Times New Roman" panose="02020603050405020304" pitchFamily="18" charset="0"/>
              </a:rPr>
              <a:t>Hacerü’l-Esved</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dİye</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İsİmlendİrİlen</a:t>
            </a:r>
            <a:r>
              <a:rPr lang="tr-TR" sz="2400" dirty="0" smtClean="0">
                <a:latin typeface="Times New Roman" panose="02020603050405020304" pitchFamily="18" charset="0"/>
                <a:cs typeface="Times New Roman" panose="02020603050405020304" pitchFamily="18" charset="0"/>
              </a:rPr>
              <a:t> o </a:t>
            </a:r>
            <a:r>
              <a:rPr lang="tr-TR" sz="2400" dirty="0" err="1" smtClean="0">
                <a:latin typeface="Times New Roman" panose="02020603050405020304" pitchFamily="18" charset="0"/>
                <a:cs typeface="Times New Roman" panose="02020603050405020304" pitchFamily="18" charset="0"/>
              </a:rPr>
              <a:t>sİyah</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taşI</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yerleştİrİr</a:t>
            </a:r>
            <a:r>
              <a:rPr lang="tr-TR" sz="2400" dirty="0" smtClean="0">
                <a:latin typeface="Times New Roman" panose="02020603050405020304" pitchFamily="18" charset="0"/>
                <a:cs typeface="Times New Roman" panose="02020603050405020304" pitchFamily="18" charset="0"/>
              </a:rPr>
              <a:t>. </a:t>
            </a:r>
            <a:br>
              <a:rPr lang="tr-TR" sz="2400" dirty="0" smtClean="0">
                <a:latin typeface="Times New Roman" panose="02020603050405020304" pitchFamily="18" charset="0"/>
                <a:cs typeface="Times New Roman" panose="02020603050405020304" pitchFamily="18" charset="0"/>
              </a:rPr>
            </a:br>
            <a:r>
              <a:rPr lang="tr-TR" sz="2400" dirty="0" smtClean="0">
                <a:latin typeface="Times New Roman" panose="02020603050405020304" pitchFamily="18" charset="0"/>
                <a:cs typeface="Times New Roman" panose="02020603050405020304" pitchFamily="18" charset="0"/>
              </a:rPr>
              <a:t/>
            </a:r>
            <a:br>
              <a:rPr lang="tr-TR" sz="2400" dirty="0" smtClean="0">
                <a:latin typeface="Times New Roman" panose="02020603050405020304" pitchFamily="18" charset="0"/>
                <a:cs typeface="Times New Roman" panose="02020603050405020304" pitchFamily="18" charset="0"/>
              </a:rPr>
            </a:br>
            <a:r>
              <a:rPr lang="tr-TR" sz="2400" dirty="0" smtClean="0">
                <a:latin typeface="Times New Roman" panose="02020603050405020304" pitchFamily="18" charset="0"/>
                <a:cs typeface="Times New Roman" panose="02020603050405020304" pitchFamily="18" charset="0"/>
              </a:rPr>
              <a:t>Sonra </a:t>
            </a:r>
            <a:r>
              <a:rPr lang="tr-TR" sz="2400" dirty="0" smtClean="0">
                <a:solidFill>
                  <a:srgbClr val="FFFF00"/>
                </a:solidFill>
                <a:latin typeface="Times New Roman" panose="02020603050405020304" pitchFamily="18" charset="0"/>
                <a:cs typeface="Times New Roman" panose="02020603050405020304" pitchFamily="18" charset="0"/>
              </a:rPr>
              <a:t>Nuh </a:t>
            </a:r>
            <a:r>
              <a:rPr lang="tr-TR" sz="2400" dirty="0" err="1" smtClean="0">
                <a:solidFill>
                  <a:srgbClr val="FFFF00"/>
                </a:solidFill>
                <a:latin typeface="Times New Roman" panose="02020603050405020304" pitchFamily="18" charset="0"/>
                <a:cs typeface="Times New Roman" panose="02020603050405020304" pitchFamily="18" charset="0"/>
              </a:rPr>
              <a:t>tufanInda</a:t>
            </a:r>
            <a:r>
              <a:rPr lang="tr-TR" sz="2400" dirty="0" smtClean="0">
                <a:solidFill>
                  <a:srgbClr val="FFFF00"/>
                </a:solidFill>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bİna</a:t>
            </a:r>
            <a:r>
              <a:rPr lang="tr-TR" sz="2400" dirty="0" smtClean="0">
                <a:latin typeface="Times New Roman" panose="02020603050405020304" pitchFamily="18" charset="0"/>
                <a:cs typeface="Times New Roman" panose="02020603050405020304" pitchFamily="18" charset="0"/>
              </a:rPr>
              <a:t> kumlar </a:t>
            </a:r>
            <a:r>
              <a:rPr lang="tr-TR" sz="2400" dirty="0" err="1" smtClean="0">
                <a:latin typeface="Times New Roman" panose="02020603050405020304" pitchFamily="18" charset="0"/>
                <a:cs typeface="Times New Roman" panose="02020603050405020304" pitchFamily="18" charset="0"/>
              </a:rPr>
              <a:t>altInda</a:t>
            </a:r>
            <a:r>
              <a:rPr lang="tr-TR" sz="2400" dirty="0" smtClean="0">
                <a:latin typeface="Times New Roman" panose="02020603050405020304" pitchFamily="18" charset="0"/>
                <a:cs typeface="Times New Roman" panose="02020603050405020304" pitchFamily="18" charset="0"/>
              </a:rPr>
              <a:t> uzunca </a:t>
            </a:r>
            <a:r>
              <a:rPr lang="tr-TR" sz="2400" dirty="0" err="1" smtClean="0">
                <a:latin typeface="Times New Roman" panose="02020603050405020304" pitchFamily="18" charset="0"/>
                <a:cs typeface="Times New Roman" panose="02020603050405020304" pitchFamily="18" charset="0"/>
              </a:rPr>
              <a:t>bİr</a:t>
            </a:r>
            <a:r>
              <a:rPr lang="tr-TR" sz="2400" dirty="0" smtClean="0">
                <a:latin typeface="Times New Roman" panose="02020603050405020304" pitchFamily="18" charset="0"/>
                <a:cs typeface="Times New Roman" panose="02020603050405020304" pitchFamily="18" charset="0"/>
              </a:rPr>
              <a:t> süre </a:t>
            </a:r>
            <a:r>
              <a:rPr lang="tr-TR" sz="2400" dirty="0" err="1" smtClean="0">
                <a:latin typeface="Times New Roman" panose="02020603050405020304" pitchFamily="18" charset="0"/>
                <a:cs typeface="Times New Roman" panose="02020603050405020304" pitchFamily="18" charset="0"/>
              </a:rPr>
              <a:t>gİzlİ</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kalIr</a:t>
            </a:r>
            <a:r>
              <a:rPr lang="tr-TR" sz="2400" dirty="0" smtClean="0">
                <a:latin typeface="Times New Roman" panose="02020603050405020304" pitchFamily="18" charset="0"/>
                <a:cs typeface="Times New Roman" panose="02020603050405020304" pitchFamily="18" charset="0"/>
              </a:rPr>
              <a:t>. </a:t>
            </a:r>
            <a:r>
              <a:rPr lang="tr-TR" sz="2400" dirty="0" smtClean="0">
                <a:solidFill>
                  <a:srgbClr val="FFFF00"/>
                </a:solidFill>
                <a:latin typeface="Times New Roman" panose="02020603050405020304" pitchFamily="18" charset="0"/>
                <a:cs typeface="Times New Roman" panose="02020603050405020304" pitchFamily="18" charset="0"/>
              </a:rPr>
              <a:t>Hz. </a:t>
            </a:r>
            <a:r>
              <a:rPr lang="tr-TR" sz="2400" dirty="0" err="1" smtClean="0">
                <a:solidFill>
                  <a:srgbClr val="FFFF00"/>
                </a:solidFill>
                <a:latin typeface="Times New Roman" panose="02020603050405020304" pitchFamily="18" charset="0"/>
                <a:cs typeface="Times New Roman" panose="02020603050405020304" pitchFamily="18" charset="0"/>
              </a:rPr>
              <a:t>İbrahİm</a:t>
            </a:r>
            <a:r>
              <a:rPr lang="tr-TR" sz="2400" dirty="0" smtClean="0">
                <a:solidFill>
                  <a:srgbClr val="FFFF00"/>
                </a:solidFill>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Allah’In</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emrİ</a:t>
            </a:r>
            <a:r>
              <a:rPr lang="tr-TR" sz="2400" dirty="0" smtClean="0">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İ</a:t>
            </a:r>
            <a:r>
              <a:rPr lang="tr-TR" sz="2400" dirty="0" smtClean="0">
                <a:latin typeface="Times New Roman" panose="02020603050405020304" pitchFamily="18" charset="0"/>
                <a:cs typeface="Times New Roman" panose="02020603050405020304" pitchFamily="18" charset="0"/>
              </a:rPr>
              <a:t>le </a:t>
            </a:r>
            <a:r>
              <a:rPr lang="tr-TR" sz="2400" dirty="0" err="1" smtClean="0">
                <a:latin typeface="Times New Roman" panose="02020603050405020304" pitchFamily="18" charset="0"/>
                <a:cs typeface="Times New Roman" panose="02020603050405020304" pitchFamily="18" charset="0"/>
              </a:rPr>
              <a:t>Kabe’nİn</a:t>
            </a:r>
            <a:r>
              <a:rPr lang="tr-TR" sz="2400" dirty="0" smtClean="0">
                <a:latin typeface="Times New Roman" panose="02020603050405020304" pitchFamily="18" charset="0"/>
                <a:cs typeface="Times New Roman" panose="02020603050405020304" pitchFamily="18" charset="0"/>
              </a:rPr>
              <a:t> bulunduğu yere </a:t>
            </a:r>
            <a:r>
              <a:rPr lang="tr-TR" sz="2400" dirty="0" err="1" smtClean="0">
                <a:latin typeface="Times New Roman" panose="02020603050405020304" pitchFamily="18" charset="0"/>
                <a:cs typeface="Times New Roman" panose="02020603050405020304" pitchFamily="18" charset="0"/>
              </a:rPr>
              <a:t>gİder</a:t>
            </a:r>
            <a:r>
              <a:rPr lang="tr-TR" sz="2400" dirty="0" smtClean="0">
                <a:latin typeface="Times New Roman" panose="02020603050405020304" pitchFamily="18" charset="0"/>
                <a:cs typeface="Times New Roman" panose="02020603050405020304" pitchFamily="18" charset="0"/>
              </a:rPr>
              <a:t>. Oğlu </a:t>
            </a:r>
            <a:r>
              <a:rPr lang="tr-TR" sz="2400" dirty="0" smtClean="0">
                <a:solidFill>
                  <a:srgbClr val="FFFF00"/>
                </a:solidFill>
                <a:latin typeface="Times New Roman" panose="02020603050405020304" pitchFamily="18" charset="0"/>
                <a:cs typeface="Times New Roman" panose="02020603050405020304" pitchFamily="18" charset="0"/>
              </a:rPr>
              <a:t>İsmail VE İSMAİL’İN </a:t>
            </a:r>
            <a:r>
              <a:rPr lang="tr-TR" sz="2400" dirty="0" err="1" smtClean="0">
                <a:solidFill>
                  <a:srgbClr val="FFFF00"/>
                </a:solidFill>
                <a:latin typeface="Times New Roman" panose="02020603050405020304" pitchFamily="18" charset="0"/>
                <a:cs typeface="Times New Roman" panose="02020603050405020304" pitchFamily="18" charset="0"/>
              </a:rPr>
              <a:t>annesİ</a:t>
            </a:r>
            <a:r>
              <a:rPr lang="tr-TR" sz="2400" dirty="0" smtClean="0">
                <a:solidFill>
                  <a:srgbClr val="FFFF00"/>
                </a:solidFill>
                <a:latin typeface="Times New Roman" panose="02020603050405020304" pitchFamily="18" charset="0"/>
                <a:cs typeface="Times New Roman" panose="02020603050405020304" pitchFamily="18" charset="0"/>
              </a:rPr>
              <a:t> </a:t>
            </a:r>
            <a:r>
              <a:rPr lang="tr-TR" sz="2400" dirty="0" err="1" smtClean="0">
                <a:solidFill>
                  <a:srgbClr val="FFFF00"/>
                </a:solidFill>
                <a:latin typeface="Times New Roman" panose="02020603050405020304" pitchFamily="18" charset="0"/>
                <a:cs typeface="Times New Roman" panose="02020603050405020304" pitchFamily="18" charset="0"/>
              </a:rPr>
              <a:t>hacer</a:t>
            </a:r>
            <a:r>
              <a:rPr lang="tr-TR" sz="2400" dirty="0" smtClean="0">
                <a:solidFill>
                  <a:srgbClr val="FFFF00"/>
                </a:solidFill>
                <a:latin typeface="Times New Roman" panose="02020603050405020304" pitchFamily="18" charset="0"/>
                <a:cs typeface="Times New Roman" panose="02020603050405020304" pitchFamily="18" charset="0"/>
              </a:rPr>
              <a:t> </a:t>
            </a:r>
            <a:r>
              <a:rPr lang="tr-TR" sz="2400" dirty="0">
                <a:solidFill>
                  <a:srgbClr val="FFFF00"/>
                </a:solidFill>
                <a:latin typeface="Times New Roman" panose="02020603050405020304" pitchFamily="18" charset="0"/>
                <a:cs typeface="Times New Roman" panose="02020603050405020304" pitchFamily="18" charset="0"/>
              </a:rPr>
              <a:t>İ</a:t>
            </a:r>
            <a:r>
              <a:rPr lang="tr-TR" sz="2400" dirty="0" smtClean="0">
                <a:solidFill>
                  <a:srgbClr val="FFFF00"/>
                </a:solidFill>
                <a:latin typeface="Times New Roman" panose="02020603050405020304" pitchFamily="18" charset="0"/>
                <a:cs typeface="Times New Roman" panose="02020603050405020304" pitchFamily="18" charset="0"/>
              </a:rPr>
              <a:t>le </a:t>
            </a:r>
            <a:r>
              <a:rPr lang="tr-TR" sz="2400" dirty="0" err="1" smtClean="0">
                <a:solidFill>
                  <a:srgbClr val="FFFF00"/>
                </a:solidFill>
                <a:latin typeface="Times New Roman" panose="02020603050405020304" pitchFamily="18" charset="0"/>
                <a:cs typeface="Times New Roman" panose="02020603050405020304" pitchFamily="18" charset="0"/>
              </a:rPr>
              <a:t>bİrlİkte</a:t>
            </a:r>
            <a:r>
              <a:rPr lang="tr-TR" sz="2400" dirty="0" smtClean="0">
                <a:solidFill>
                  <a:srgbClr val="FFFF00"/>
                </a:solidFill>
                <a:latin typeface="Times New Roman" panose="02020603050405020304" pitchFamily="18" charset="0"/>
                <a:cs typeface="Times New Roman" panose="02020603050405020304" pitchFamily="18" charset="0"/>
              </a:rPr>
              <a:t> </a:t>
            </a:r>
            <a:r>
              <a:rPr lang="tr-TR" sz="2400" dirty="0" smtClean="0">
                <a:latin typeface="Times New Roman" panose="02020603050405020304" pitchFamily="18" charset="0"/>
                <a:cs typeface="Times New Roman" panose="02020603050405020304" pitchFamily="18" charset="0"/>
              </a:rPr>
              <a:t>orada İskan </a:t>
            </a:r>
            <a:r>
              <a:rPr lang="tr-TR" sz="2400" dirty="0" err="1" smtClean="0">
                <a:latin typeface="Times New Roman" panose="02020603050405020304" pitchFamily="18" charset="0"/>
                <a:cs typeface="Times New Roman" panose="02020603050405020304" pitchFamily="18" charset="0"/>
              </a:rPr>
              <a:t>ederLER</a:t>
            </a:r>
            <a:r>
              <a:rPr lang="tr-TR" sz="2400" dirty="0" smtClean="0">
                <a:latin typeface="Times New Roman" panose="02020603050405020304" pitchFamily="18" charset="0"/>
                <a:cs typeface="Times New Roman" panose="02020603050405020304" pitchFamily="18" charset="0"/>
              </a:rPr>
              <a:t>. </a:t>
            </a:r>
            <a:br>
              <a:rPr lang="tr-TR" sz="2400" dirty="0" smtClean="0">
                <a:latin typeface="Times New Roman" panose="02020603050405020304" pitchFamily="18" charset="0"/>
                <a:cs typeface="Times New Roman" panose="02020603050405020304" pitchFamily="18" charset="0"/>
              </a:rPr>
            </a:br>
            <a:r>
              <a:rPr lang="tr-TR" sz="2400" dirty="0" smtClean="0">
                <a:latin typeface="Times New Roman" panose="02020603050405020304" pitchFamily="18" charset="0"/>
                <a:cs typeface="Times New Roman" panose="02020603050405020304" pitchFamily="18" charset="0"/>
              </a:rPr>
              <a:t/>
            </a:r>
            <a:br>
              <a:rPr lang="tr-TR" sz="2400" dirty="0" smtClean="0">
                <a:latin typeface="Times New Roman" panose="02020603050405020304" pitchFamily="18" charset="0"/>
                <a:cs typeface="Times New Roman" panose="02020603050405020304" pitchFamily="18" charset="0"/>
              </a:rPr>
            </a:br>
            <a:r>
              <a:rPr lang="tr-TR" sz="2400" dirty="0" err="1" smtClean="0">
                <a:latin typeface="Times New Roman" panose="02020603050405020304" pitchFamily="18" charset="0"/>
                <a:cs typeface="Times New Roman" panose="02020603050405020304" pitchFamily="18" charset="0"/>
              </a:rPr>
              <a:t>Bİlahere</a:t>
            </a:r>
            <a:r>
              <a:rPr lang="tr-TR" sz="2400" dirty="0" smtClean="0">
                <a:latin typeface="Times New Roman" panose="02020603050405020304" pitchFamily="18" charset="0"/>
                <a:cs typeface="Times New Roman" panose="02020603050405020304" pitchFamily="18" charset="0"/>
              </a:rPr>
              <a:t> </a:t>
            </a:r>
            <a:r>
              <a:rPr lang="tr-TR" sz="2400" dirty="0" smtClean="0">
                <a:solidFill>
                  <a:srgbClr val="FFFF00"/>
                </a:solidFill>
                <a:latin typeface="Times New Roman" panose="02020603050405020304" pitchFamily="18" charset="0"/>
                <a:cs typeface="Times New Roman" panose="02020603050405020304" pitchFamily="18" charset="0"/>
              </a:rPr>
              <a:t>Hz. </a:t>
            </a:r>
            <a:r>
              <a:rPr lang="tr-TR" sz="2400" dirty="0" err="1" smtClean="0">
                <a:solidFill>
                  <a:srgbClr val="FFFF00"/>
                </a:solidFill>
                <a:latin typeface="Times New Roman" panose="02020603050405020304" pitchFamily="18" charset="0"/>
                <a:cs typeface="Times New Roman" panose="02020603050405020304" pitchFamily="18" charset="0"/>
              </a:rPr>
              <a:t>İbrahİm</a:t>
            </a:r>
            <a:r>
              <a:rPr lang="tr-TR" sz="2400" dirty="0" smtClean="0">
                <a:solidFill>
                  <a:srgbClr val="FFFF00"/>
                </a:solidFill>
                <a:latin typeface="Times New Roman" panose="02020603050405020304" pitchFamily="18" charset="0"/>
                <a:cs typeface="Times New Roman" panose="02020603050405020304" pitchFamily="18" charset="0"/>
              </a:rPr>
              <a:t> oğlu </a:t>
            </a:r>
            <a:r>
              <a:rPr lang="tr-TR" sz="2400" dirty="0" err="1" smtClean="0">
                <a:solidFill>
                  <a:srgbClr val="FFFF00"/>
                </a:solidFill>
                <a:latin typeface="Times New Roman" panose="02020603050405020304" pitchFamily="18" charset="0"/>
                <a:cs typeface="Times New Roman" panose="02020603050405020304" pitchFamily="18" charset="0"/>
              </a:rPr>
              <a:t>İsmaİl</a:t>
            </a:r>
            <a:r>
              <a:rPr lang="tr-TR" sz="2400" dirty="0" smtClean="0">
                <a:solidFill>
                  <a:srgbClr val="FFFF00"/>
                </a:solidFill>
                <a:latin typeface="Times New Roman" panose="02020603050405020304" pitchFamily="18" charset="0"/>
                <a:cs typeface="Times New Roman" panose="02020603050405020304" pitchFamily="18" charset="0"/>
              </a:rPr>
              <a:t> </a:t>
            </a:r>
            <a:r>
              <a:rPr lang="tr-TR" sz="2400" dirty="0">
                <a:solidFill>
                  <a:srgbClr val="FFFF00"/>
                </a:solidFill>
                <a:latin typeface="Times New Roman" panose="02020603050405020304" pitchFamily="18" charset="0"/>
                <a:cs typeface="Times New Roman" panose="02020603050405020304" pitchFamily="18" charset="0"/>
              </a:rPr>
              <a:t>İ</a:t>
            </a:r>
            <a:r>
              <a:rPr lang="tr-TR" sz="2400" dirty="0" smtClean="0">
                <a:solidFill>
                  <a:srgbClr val="FFFF00"/>
                </a:solidFill>
                <a:latin typeface="Times New Roman" panose="02020603050405020304" pitchFamily="18" charset="0"/>
                <a:cs typeface="Times New Roman" panose="02020603050405020304" pitchFamily="18" charset="0"/>
              </a:rPr>
              <a:t>le beraber </a:t>
            </a:r>
            <a:r>
              <a:rPr lang="tr-TR" sz="2400" dirty="0" err="1" smtClean="0">
                <a:latin typeface="Times New Roman" panose="02020603050405020304" pitchFamily="18" charset="0"/>
                <a:cs typeface="Times New Roman" panose="02020603050405020304" pitchFamily="18" charset="0"/>
              </a:rPr>
              <a:t>Kabe’nİn</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yerİnİ</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kazarLAR</a:t>
            </a:r>
            <a:r>
              <a:rPr lang="tr-TR" sz="2400" dirty="0" smtClean="0">
                <a:latin typeface="Times New Roman" panose="02020603050405020304" pitchFamily="18" charset="0"/>
                <a:cs typeface="Times New Roman" panose="02020603050405020304" pitchFamily="18" charset="0"/>
              </a:rPr>
              <a:t> . </a:t>
            </a:r>
            <a:r>
              <a:rPr lang="tr-TR" sz="2400" dirty="0" err="1" smtClean="0">
                <a:latin typeface="Times New Roman" panose="02020603050405020304" pitchFamily="18" charset="0"/>
                <a:cs typeface="Times New Roman" panose="02020603050405020304" pitchFamily="18" charset="0"/>
              </a:rPr>
              <a:t>Hz.Şİt</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tarafIndan</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yapIlan</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bİnanIn</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temellerİnİ</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bulurLAR</a:t>
            </a:r>
            <a:r>
              <a:rPr lang="tr-TR" sz="2400" dirty="0" smtClean="0">
                <a:latin typeface="Times New Roman" panose="02020603050405020304" pitchFamily="18" charset="0"/>
                <a:cs typeface="Times New Roman" panose="02020603050405020304" pitchFamily="18" charset="0"/>
              </a:rPr>
              <a:t> ve o </a:t>
            </a:r>
            <a:r>
              <a:rPr lang="tr-TR" sz="2400" dirty="0" err="1" smtClean="0">
                <a:latin typeface="Times New Roman" panose="02020603050405020304" pitchFamily="18" charset="0"/>
                <a:cs typeface="Times New Roman" panose="02020603050405020304" pitchFamily="18" charset="0"/>
              </a:rPr>
              <a:t>temellerİn</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üzerİne</a:t>
            </a:r>
            <a:r>
              <a:rPr lang="tr-TR" sz="2400" dirty="0" smtClean="0">
                <a:latin typeface="Times New Roman" panose="02020603050405020304" pitchFamily="18" charset="0"/>
                <a:cs typeface="Times New Roman" panose="02020603050405020304" pitchFamily="18" charset="0"/>
              </a:rPr>
              <a:t> bugün mevcut olan </a:t>
            </a:r>
            <a:r>
              <a:rPr lang="tr-TR" sz="2400" dirty="0" err="1" smtClean="0">
                <a:latin typeface="Times New Roman" panose="02020603050405020304" pitchFamily="18" charset="0"/>
                <a:cs typeface="Times New Roman" panose="02020603050405020304" pitchFamily="18" charset="0"/>
              </a:rPr>
              <a:t>Kabe’yİ</a:t>
            </a:r>
            <a:r>
              <a:rPr lang="tr-TR" sz="2400" dirty="0" smtClean="0">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İ</a:t>
            </a:r>
            <a:r>
              <a:rPr lang="tr-TR" sz="2400" dirty="0" smtClean="0">
                <a:latin typeface="Times New Roman" panose="02020603050405020304" pitchFamily="18" charset="0"/>
                <a:cs typeface="Times New Roman" panose="02020603050405020304" pitchFamily="18" charset="0"/>
              </a:rPr>
              <a:t>nşa </a:t>
            </a:r>
            <a:r>
              <a:rPr lang="tr-TR" sz="2400" dirty="0" err="1" smtClean="0">
                <a:latin typeface="Times New Roman" panose="02020603050405020304" pitchFamily="18" charset="0"/>
                <a:cs typeface="Times New Roman" panose="02020603050405020304" pitchFamily="18" charset="0"/>
              </a:rPr>
              <a:t>ederLER</a:t>
            </a:r>
            <a:r>
              <a:rPr lang="tr-TR" sz="2400" dirty="0" smtClean="0">
                <a:latin typeface="Times New Roman" panose="02020603050405020304" pitchFamily="18" charset="0"/>
                <a:cs typeface="Times New Roman" panose="02020603050405020304" pitchFamily="18" charset="0"/>
              </a:rPr>
              <a:t> . </a:t>
            </a:r>
            <a:r>
              <a:rPr lang="tr-TR" sz="2400" dirty="0" err="1" smtClean="0">
                <a:latin typeface="Times New Roman" panose="02020603050405020304" pitchFamily="18" charset="0"/>
                <a:cs typeface="Times New Roman" panose="02020603050405020304" pitchFamily="18" charset="0"/>
              </a:rPr>
              <a:t>Ayettekİ</a:t>
            </a:r>
            <a:r>
              <a:rPr lang="tr-TR" sz="2400" dirty="0" smtClean="0">
                <a:latin typeface="Times New Roman" panose="02020603050405020304" pitchFamily="18" charset="0"/>
                <a:cs typeface="Times New Roman" panose="02020603050405020304" pitchFamily="18" charset="0"/>
              </a:rPr>
              <a:t> “</a:t>
            </a:r>
            <a:r>
              <a:rPr lang="tr-TR" sz="2400" dirty="0" err="1" smtClean="0">
                <a:solidFill>
                  <a:srgbClr val="FFFF00"/>
                </a:solidFill>
                <a:latin typeface="Times New Roman" panose="02020603050405020304" pitchFamily="18" charset="0"/>
                <a:cs typeface="Times New Roman" panose="02020603050405020304" pitchFamily="18" charset="0"/>
              </a:rPr>
              <a:t>Beytullah’In</a:t>
            </a:r>
            <a:r>
              <a:rPr lang="tr-TR" sz="2400" dirty="0" smtClean="0">
                <a:solidFill>
                  <a:srgbClr val="FFFF00"/>
                </a:solidFill>
                <a:latin typeface="Times New Roman" panose="02020603050405020304" pitchFamily="18" charset="0"/>
                <a:cs typeface="Times New Roman" panose="02020603050405020304" pitchFamily="18" charset="0"/>
              </a:rPr>
              <a:t> </a:t>
            </a:r>
            <a:r>
              <a:rPr lang="tr-TR" sz="2400" dirty="0" err="1" smtClean="0">
                <a:solidFill>
                  <a:srgbClr val="FFFF00"/>
                </a:solidFill>
                <a:latin typeface="Times New Roman" panose="02020603050405020304" pitchFamily="18" charset="0"/>
                <a:cs typeface="Times New Roman" panose="02020603050405020304" pitchFamily="18" charset="0"/>
              </a:rPr>
              <a:t>temellerİnİ</a:t>
            </a:r>
            <a:r>
              <a:rPr lang="tr-TR" sz="2400" dirty="0" smtClean="0">
                <a:solidFill>
                  <a:srgbClr val="FFFF00"/>
                </a:solidFill>
                <a:latin typeface="Times New Roman" panose="02020603050405020304" pitchFamily="18" charset="0"/>
                <a:cs typeface="Times New Roman" panose="02020603050405020304" pitchFamily="18" charset="0"/>
              </a:rPr>
              <a:t> yükseltiyor</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cümlesİ</a:t>
            </a:r>
            <a:r>
              <a:rPr lang="tr-TR" sz="2400" dirty="0" smtClean="0">
                <a:latin typeface="Times New Roman" panose="02020603050405020304" pitchFamily="18" charset="0"/>
                <a:cs typeface="Times New Roman" panose="02020603050405020304" pitchFamily="18" charset="0"/>
              </a:rPr>
              <a:t> bu DURUMU İfade </a:t>
            </a:r>
            <a:r>
              <a:rPr lang="tr-TR" sz="2400" dirty="0" err="1" smtClean="0">
                <a:latin typeface="Times New Roman" panose="02020603050405020304" pitchFamily="18" charset="0"/>
                <a:cs typeface="Times New Roman" panose="02020603050405020304" pitchFamily="18" charset="0"/>
              </a:rPr>
              <a:t>eTMEKTEDİR</a:t>
            </a:r>
            <a:r>
              <a:rPr lang="tr-TR" sz="2400" dirty="0" smtClean="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170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0"/>
            <a:ext cx="9144000" cy="6705600"/>
          </a:xfrm>
        </p:spPr>
        <p:txBody>
          <a:bodyPr>
            <a:normAutofit fontScale="90000"/>
          </a:bodyPr>
          <a:lstStyle/>
          <a:p>
            <a:pPr eaLnBrk="1" fontAlgn="auto" hangingPunct="1">
              <a:lnSpc>
                <a:spcPct val="150000"/>
              </a:lnSpc>
              <a:spcAft>
                <a:spcPts val="0"/>
              </a:spcAft>
              <a:defRPr/>
            </a:pPr>
            <a:r>
              <a:rPr lang="tr-TR" sz="1800" dirty="0" smtClean="0">
                <a:latin typeface="Times New Roman" panose="02020603050405020304" pitchFamily="18" charset="0"/>
                <a:cs typeface="Times New Roman" panose="02020603050405020304" pitchFamily="18" charset="0"/>
              </a:rPr>
              <a:t>	</a:t>
            </a:r>
            <a:br>
              <a:rPr lang="tr-TR" sz="1800" dirty="0" smtClean="0">
                <a:latin typeface="Times New Roman" panose="02020603050405020304" pitchFamily="18" charset="0"/>
                <a:cs typeface="Times New Roman" panose="02020603050405020304" pitchFamily="18" charset="0"/>
              </a:rPr>
            </a:br>
            <a:r>
              <a:rPr lang="tr-TR" sz="1800" dirty="0">
                <a:latin typeface="Times New Roman" panose="02020603050405020304" pitchFamily="18" charset="0"/>
                <a:cs typeface="Times New Roman" panose="02020603050405020304" pitchFamily="18" charset="0"/>
              </a:rPr>
              <a:t/>
            </a:r>
            <a:br>
              <a:rPr lang="tr-TR" sz="1800" dirty="0">
                <a:latin typeface="Times New Roman" panose="02020603050405020304" pitchFamily="18" charset="0"/>
                <a:cs typeface="Times New Roman" panose="02020603050405020304" pitchFamily="18" charset="0"/>
              </a:rPr>
            </a:br>
            <a:r>
              <a:rPr lang="tr-TR" sz="1800" dirty="0" smtClean="0">
                <a:latin typeface="Times New Roman" panose="02020603050405020304" pitchFamily="18" charset="0"/>
                <a:cs typeface="Times New Roman" panose="02020603050405020304" pitchFamily="18" charset="0"/>
              </a:rPr>
              <a:t>	</a:t>
            </a:r>
            <a:r>
              <a:rPr lang="tr-TR" sz="1800" b="1" dirty="0" smtClean="0">
                <a:solidFill>
                  <a:srgbClr val="FFFF00"/>
                </a:solidFill>
                <a:latin typeface="Times New Roman" panose="02020603050405020304" pitchFamily="18" charset="0"/>
                <a:cs typeface="Times New Roman" panose="02020603050405020304" pitchFamily="18" charset="0"/>
              </a:rPr>
              <a:t>BÖYLECE İlk </a:t>
            </a:r>
            <a:r>
              <a:rPr lang="tr-TR" sz="1800" b="1" dirty="0" err="1" smtClean="0">
                <a:solidFill>
                  <a:srgbClr val="FFFF00"/>
                </a:solidFill>
                <a:latin typeface="Times New Roman" panose="02020603050405020304" pitchFamily="18" charset="0"/>
                <a:cs typeface="Times New Roman" panose="02020603050405020304" pitchFamily="18" charset="0"/>
              </a:rPr>
              <a:t>yapInIn</a:t>
            </a:r>
            <a:r>
              <a:rPr lang="tr-TR" sz="1800" b="1" dirty="0" smtClean="0">
                <a:solidFill>
                  <a:srgbClr val="FFFF00"/>
                </a:solidFill>
                <a:latin typeface="Times New Roman" panose="02020603050405020304" pitchFamily="18" charset="0"/>
                <a:cs typeface="Times New Roman" panose="02020603050405020304" pitchFamily="18" charset="0"/>
              </a:rPr>
              <a:t> Hz. </a:t>
            </a:r>
            <a:r>
              <a:rPr lang="tr-TR" sz="1800" b="1" dirty="0" err="1" smtClean="0">
                <a:solidFill>
                  <a:srgbClr val="FFFF00"/>
                </a:solidFill>
                <a:latin typeface="Times New Roman" panose="02020603050405020304" pitchFamily="18" charset="0"/>
                <a:cs typeface="Times New Roman" panose="02020603050405020304" pitchFamily="18" charset="0"/>
              </a:rPr>
              <a:t>İbrahİm</a:t>
            </a:r>
            <a:r>
              <a:rPr lang="tr-TR" sz="1800" b="1" dirty="0" smtClean="0">
                <a:solidFill>
                  <a:srgbClr val="FFFF00"/>
                </a:solidFill>
                <a:latin typeface="Times New Roman" panose="02020603050405020304" pitchFamily="18" charset="0"/>
                <a:cs typeface="Times New Roman" panose="02020603050405020304" pitchFamily="18" charset="0"/>
              </a:rPr>
              <a:t> İle oğlu Hz. </a:t>
            </a:r>
            <a:r>
              <a:rPr lang="tr-TR" sz="1800" b="1" dirty="0" err="1" smtClean="0">
                <a:solidFill>
                  <a:srgbClr val="FFFF00"/>
                </a:solidFill>
                <a:latin typeface="Times New Roman" panose="02020603050405020304" pitchFamily="18" charset="0"/>
                <a:cs typeface="Times New Roman" panose="02020603050405020304" pitchFamily="18" charset="0"/>
              </a:rPr>
              <a:t>İsmaİl</a:t>
            </a:r>
            <a:r>
              <a:rPr lang="tr-TR" sz="1800" b="1" dirty="0" smtClean="0">
                <a:solidFill>
                  <a:srgbClr val="FFFF00"/>
                </a:solidFill>
                <a:latin typeface="Times New Roman" panose="02020603050405020304" pitchFamily="18" charset="0"/>
                <a:cs typeface="Times New Roman" panose="02020603050405020304" pitchFamily="18" charset="0"/>
              </a:rPr>
              <a:t> </a:t>
            </a:r>
            <a:r>
              <a:rPr lang="tr-TR" sz="1800" b="1" dirty="0" err="1" smtClean="0">
                <a:solidFill>
                  <a:srgbClr val="FFFF00"/>
                </a:solidFill>
                <a:latin typeface="Times New Roman" panose="02020603050405020304" pitchFamily="18" charset="0"/>
                <a:cs typeface="Times New Roman" panose="02020603050405020304" pitchFamily="18" charset="0"/>
              </a:rPr>
              <a:t>tarafIndan</a:t>
            </a:r>
            <a:r>
              <a:rPr lang="tr-TR" sz="1800" b="1" dirty="0" smtClean="0">
                <a:solidFill>
                  <a:srgbClr val="FFFF00"/>
                </a:solidFill>
                <a:latin typeface="Times New Roman" panose="02020603050405020304" pitchFamily="18" charset="0"/>
                <a:cs typeface="Times New Roman" panose="02020603050405020304" pitchFamily="18" charset="0"/>
              </a:rPr>
              <a:t> </a:t>
            </a:r>
            <a:r>
              <a:rPr lang="tr-TR" sz="1800" b="1" dirty="0">
                <a:solidFill>
                  <a:srgbClr val="FFFF00"/>
                </a:solidFill>
                <a:latin typeface="Times New Roman" panose="02020603050405020304" pitchFamily="18" charset="0"/>
                <a:cs typeface="Times New Roman" panose="02020603050405020304" pitchFamily="18" charset="0"/>
              </a:rPr>
              <a:t>İ</a:t>
            </a:r>
            <a:r>
              <a:rPr lang="tr-TR" sz="1800" b="1" dirty="0" smtClean="0">
                <a:solidFill>
                  <a:srgbClr val="FFFF00"/>
                </a:solidFill>
                <a:latin typeface="Times New Roman" panose="02020603050405020304" pitchFamily="18" charset="0"/>
                <a:cs typeface="Times New Roman" panose="02020603050405020304" pitchFamily="18" charset="0"/>
              </a:rPr>
              <a:t>nşa </a:t>
            </a:r>
            <a:r>
              <a:rPr lang="tr-TR" sz="1800" b="1" dirty="0" err="1" smtClean="0">
                <a:solidFill>
                  <a:srgbClr val="FFFF00"/>
                </a:solidFill>
                <a:latin typeface="Times New Roman" panose="02020603050405020304" pitchFamily="18" charset="0"/>
                <a:cs typeface="Times New Roman" panose="02020603050405020304" pitchFamily="18" charset="0"/>
              </a:rPr>
              <a:t>edİldİğİ</a:t>
            </a:r>
            <a:r>
              <a:rPr lang="tr-TR" sz="1800" b="1" dirty="0" smtClean="0">
                <a:solidFill>
                  <a:srgbClr val="FFFF00"/>
                </a:solidFill>
                <a:latin typeface="Times New Roman" panose="02020603050405020304" pitchFamily="18" charset="0"/>
                <a:cs typeface="Times New Roman" panose="02020603050405020304" pitchFamily="18" charset="0"/>
              </a:rPr>
              <a:t> kabul </a:t>
            </a:r>
            <a:r>
              <a:rPr lang="tr-TR" sz="1800" b="1" dirty="0" err="1" smtClean="0">
                <a:solidFill>
                  <a:srgbClr val="FFFF00"/>
                </a:solidFill>
                <a:latin typeface="Times New Roman" panose="02020603050405020304" pitchFamily="18" charset="0"/>
                <a:cs typeface="Times New Roman" panose="02020603050405020304" pitchFamily="18" charset="0"/>
              </a:rPr>
              <a:t>edİlmektedir</a:t>
            </a:r>
            <a:r>
              <a:rPr lang="tr-TR" sz="1800" b="1" dirty="0" smtClean="0">
                <a:solidFill>
                  <a:srgbClr val="FFFF00"/>
                </a:solidFill>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Rİvayetlere</a:t>
            </a:r>
            <a:r>
              <a:rPr lang="tr-TR" sz="1800" b="1" dirty="0" smtClean="0">
                <a:latin typeface="Times New Roman" panose="02020603050405020304" pitchFamily="18" charset="0"/>
                <a:cs typeface="Times New Roman" panose="02020603050405020304" pitchFamily="18" charset="0"/>
              </a:rPr>
              <a:t> göre 20x30 </a:t>
            </a:r>
            <a:r>
              <a:rPr lang="tr-TR" sz="1800" b="1" dirty="0" err="1" smtClean="0">
                <a:latin typeface="Times New Roman" panose="02020603050405020304" pitchFamily="18" charset="0"/>
                <a:cs typeface="Times New Roman" panose="02020603050405020304" pitchFamily="18" charset="0"/>
              </a:rPr>
              <a:t>zİra</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ebatlarIndakİ</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bİnanIn</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yüksekliğİ</a:t>
            </a: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İ</a:t>
            </a:r>
            <a:r>
              <a:rPr lang="tr-TR" sz="1800" b="1" dirty="0" smtClean="0">
                <a:latin typeface="Times New Roman" panose="02020603050405020304" pitchFamily="18" charset="0"/>
                <a:cs typeface="Times New Roman" panose="02020603050405020304" pitchFamily="18" charset="0"/>
              </a:rPr>
              <a:t>se 9 </a:t>
            </a:r>
            <a:r>
              <a:rPr lang="tr-TR" sz="1800" b="1" dirty="0" err="1" smtClean="0">
                <a:latin typeface="Times New Roman" panose="02020603050405020304" pitchFamily="18" charset="0"/>
                <a:cs typeface="Times New Roman" panose="02020603050405020304" pitchFamily="18" charset="0"/>
              </a:rPr>
              <a:t>Zİra</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kadardIr</a:t>
            </a: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
            </a:r>
            <a:br>
              <a:rPr lang="tr-TR" sz="1800" b="1" dirty="0">
                <a:latin typeface="Times New Roman" panose="02020603050405020304" pitchFamily="18" charset="0"/>
                <a:cs typeface="Times New Roman" panose="02020603050405020304" pitchFamily="18" charset="0"/>
              </a:rPr>
            </a:b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Ezrakī’nin</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rİvayetİne</a:t>
            </a: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göre Hz. </a:t>
            </a:r>
            <a:r>
              <a:rPr lang="tr-TR" sz="1800" b="1" dirty="0" err="1" smtClean="0">
                <a:latin typeface="Times New Roman" panose="02020603050405020304" pitchFamily="18" charset="0"/>
                <a:cs typeface="Times New Roman" panose="02020603050405020304" pitchFamily="18" charset="0"/>
              </a:rPr>
              <a:t>İbrâhİm</a:t>
            </a:r>
            <a:r>
              <a:rPr lang="tr-TR" sz="1800" b="1" dirty="0" smtClean="0">
                <a:latin typeface="Times New Roman" panose="02020603050405020304" pitchFamily="18" charset="0"/>
                <a:cs typeface="Times New Roman" panose="02020603050405020304" pitchFamily="18" charset="0"/>
              </a:rPr>
              <a:t> İle </a:t>
            </a:r>
            <a:r>
              <a:rPr lang="tr-TR" sz="1800" b="1" dirty="0">
                <a:latin typeface="Times New Roman" panose="02020603050405020304" pitchFamily="18" charset="0"/>
                <a:cs typeface="Times New Roman" panose="02020603050405020304" pitchFamily="18" charset="0"/>
              </a:rPr>
              <a:t>oğlu </a:t>
            </a:r>
            <a:r>
              <a:rPr lang="tr-TR" sz="1800" b="1" dirty="0" err="1" smtClean="0">
                <a:latin typeface="Times New Roman" panose="02020603050405020304" pitchFamily="18" charset="0"/>
                <a:cs typeface="Times New Roman" panose="02020603050405020304" pitchFamily="18" charset="0"/>
              </a:rPr>
              <a:t>İsmâİl’İn</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yaptIğI</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bİnanIn</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duvarlarI</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harçsIz</a:t>
            </a: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olarak üst üste konulan taşlarla örülmüştü ve kuzeydoğu </a:t>
            </a:r>
            <a:r>
              <a:rPr lang="tr-TR" sz="1800" b="1" dirty="0" err="1" smtClean="0">
                <a:latin typeface="Times New Roman" panose="02020603050405020304" pitchFamily="18" charset="0"/>
                <a:cs typeface="Times New Roman" panose="02020603050405020304" pitchFamily="18" charset="0"/>
              </a:rPr>
              <a:t>duvarI</a:t>
            </a: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32 </a:t>
            </a:r>
            <a:r>
              <a:rPr lang="tr-TR" sz="1800" b="1" dirty="0" err="1">
                <a:latin typeface="Times New Roman" panose="02020603050405020304" pitchFamily="18" charset="0"/>
                <a:cs typeface="Times New Roman" panose="02020603050405020304" pitchFamily="18" charset="0"/>
              </a:rPr>
              <a:t>zirâ</a:t>
            </a:r>
            <a:r>
              <a:rPr lang="tr-TR" sz="1800" b="1" dirty="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güneybatI</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duvarI</a:t>
            </a: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31 </a:t>
            </a:r>
            <a:r>
              <a:rPr lang="tr-TR" sz="1800" b="1" dirty="0" err="1" smtClean="0">
                <a:latin typeface="Times New Roman" panose="02020603050405020304" pitchFamily="18" charset="0"/>
                <a:cs typeface="Times New Roman" panose="02020603050405020304" pitchFamily="18" charset="0"/>
              </a:rPr>
              <a:t>zİrâ</a:t>
            </a:r>
            <a:r>
              <a:rPr lang="tr-TR" sz="1800" b="1" dirty="0">
                <a:latin typeface="Times New Roman" panose="02020603050405020304" pitchFamily="18" charset="0"/>
                <a:cs typeface="Times New Roman" panose="02020603050405020304" pitchFamily="18" charset="0"/>
              </a:rPr>
              <a:t>, güneydoğu </a:t>
            </a:r>
            <a:r>
              <a:rPr lang="tr-TR" sz="1800" b="1" dirty="0" err="1" smtClean="0">
                <a:latin typeface="Times New Roman" panose="02020603050405020304" pitchFamily="18" charset="0"/>
                <a:cs typeface="Times New Roman" panose="02020603050405020304" pitchFamily="18" charset="0"/>
              </a:rPr>
              <a:t>duvarI</a:t>
            </a: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a:t>
            </a:r>
            <a:r>
              <a:rPr lang="tr-TR" sz="1800" b="1" dirty="0" err="1">
                <a:latin typeface="Times New Roman" panose="02020603050405020304" pitchFamily="18" charset="0"/>
                <a:cs typeface="Times New Roman" panose="02020603050405020304" pitchFamily="18" charset="0"/>
              </a:rPr>
              <a:t>Hacerülesved</a:t>
            </a:r>
            <a:r>
              <a:rPr lang="tr-TR" sz="1800" b="1" dirty="0">
                <a:latin typeface="Times New Roman" panose="02020603050405020304" pitchFamily="18" charset="0"/>
                <a:cs typeface="Times New Roman" panose="02020603050405020304" pitchFamily="18" charset="0"/>
              </a:rPr>
              <a:t> </a:t>
            </a:r>
            <a:r>
              <a:rPr lang="tr-TR" sz="1800" b="1" dirty="0" smtClean="0">
                <a:latin typeface="Times New Roman" panose="02020603050405020304" pitchFamily="18" charset="0"/>
                <a:cs typeface="Times New Roman" panose="02020603050405020304" pitchFamily="18" charset="0"/>
              </a:rPr>
              <a:t>İle </a:t>
            </a:r>
            <a:r>
              <a:rPr lang="tr-TR" sz="1800" b="1" dirty="0" err="1" smtClean="0">
                <a:latin typeface="Times New Roman" panose="02020603050405020304" pitchFamily="18" charset="0"/>
                <a:cs typeface="Times New Roman" panose="02020603050405020304" pitchFamily="18" charset="0"/>
              </a:rPr>
              <a:t>Rüknül</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yemânî</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arasI</a:t>
            </a: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20 </a:t>
            </a:r>
            <a:r>
              <a:rPr lang="tr-TR" sz="1800" b="1" dirty="0" err="1" smtClean="0">
                <a:latin typeface="Times New Roman" panose="02020603050405020304" pitchFamily="18" charset="0"/>
                <a:cs typeface="Times New Roman" panose="02020603050405020304" pitchFamily="18" charset="0"/>
              </a:rPr>
              <a:t>zİrâ</a:t>
            </a:r>
            <a:r>
              <a:rPr lang="tr-TR" sz="1800" b="1" dirty="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kuzeybatI</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duvarI</a:t>
            </a:r>
            <a:r>
              <a:rPr lang="tr-TR" sz="1800" b="1" dirty="0" smtClean="0">
                <a:latin typeface="Times New Roman" panose="02020603050405020304" pitchFamily="18" charset="0"/>
                <a:cs typeface="Times New Roman" panose="02020603050405020304" pitchFamily="18" charset="0"/>
              </a:rPr>
              <a:t> İse </a:t>
            </a:r>
            <a:r>
              <a:rPr lang="tr-TR" sz="1800" b="1" dirty="0">
                <a:latin typeface="Times New Roman" panose="02020603050405020304" pitchFamily="18" charset="0"/>
                <a:cs typeface="Times New Roman" panose="02020603050405020304" pitchFamily="18" charset="0"/>
              </a:rPr>
              <a:t>(</a:t>
            </a:r>
            <a:r>
              <a:rPr lang="tr-TR" sz="1800" b="1" dirty="0" err="1" smtClean="0">
                <a:latin typeface="Times New Roman" panose="02020603050405020304" pitchFamily="18" charset="0"/>
                <a:cs typeface="Times New Roman" panose="02020603050405020304" pitchFamily="18" charset="0"/>
              </a:rPr>
              <a:t>Rüknül</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IrâkÎ</a:t>
            </a:r>
            <a:r>
              <a:rPr lang="tr-TR" sz="1800" b="1" dirty="0" smtClean="0">
                <a:latin typeface="Times New Roman" panose="02020603050405020304" pitchFamily="18" charset="0"/>
                <a:cs typeface="Times New Roman" panose="02020603050405020304" pitchFamily="18" charset="0"/>
              </a:rPr>
              <a:t>  İle </a:t>
            </a:r>
            <a:r>
              <a:rPr lang="tr-TR" sz="1800" b="1" dirty="0" err="1">
                <a:latin typeface="Times New Roman" panose="02020603050405020304" pitchFamily="18" charset="0"/>
                <a:cs typeface="Times New Roman" panose="02020603050405020304" pitchFamily="18" charset="0"/>
              </a:rPr>
              <a:t>Rüknüşşâmî</a:t>
            </a:r>
            <a:r>
              <a:rPr lang="tr-TR" sz="1800" b="1" dirty="0">
                <a:latin typeface="Times New Roman" panose="02020603050405020304" pitchFamily="18" charset="0"/>
                <a:cs typeface="Times New Roman" panose="02020603050405020304" pitchFamily="18" charset="0"/>
              </a:rPr>
              <a:t> arası) 22 </a:t>
            </a:r>
            <a:r>
              <a:rPr lang="tr-TR" sz="1800" b="1" dirty="0" err="1" smtClean="0">
                <a:latin typeface="Times New Roman" panose="02020603050405020304" pitchFamily="18" charset="0"/>
                <a:cs typeface="Times New Roman" panose="02020603050405020304" pitchFamily="18" charset="0"/>
              </a:rPr>
              <a:t>zİrâ</a:t>
            </a: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uzunluğunda </a:t>
            </a:r>
            <a:r>
              <a:rPr lang="tr-TR" sz="1800" b="1" dirty="0" err="1" smtClean="0">
                <a:latin typeface="Times New Roman" panose="02020603050405020304" pitchFamily="18" charset="0"/>
                <a:cs typeface="Times New Roman" panose="02020603050405020304" pitchFamily="18" charset="0"/>
              </a:rPr>
              <a:t>İdİ</a:t>
            </a: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9 </a:t>
            </a:r>
            <a:r>
              <a:rPr lang="tr-TR" sz="1800" b="1" dirty="0" err="1" smtClean="0">
                <a:latin typeface="Times New Roman" panose="02020603050405020304" pitchFamily="18" charset="0"/>
                <a:cs typeface="Times New Roman" panose="02020603050405020304" pitchFamily="18" charset="0"/>
              </a:rPr>
              <a:t>zİrâ</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yükseklİğİndekİ</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bİnanIn</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bİrİ</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şİmdİkİ</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kapInIn</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yerİnde</a:t>
            </a:r>
            <a:r>
              <a:rPr lang="tr-TR" sz="1800" b="1" dirty="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dİğeri</a:t>
            </a: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onun </a:t>
            </a:r>
            <a:r>
              <a:rPr lang="tr-TR" sz="1800" b="1" dirty="0" err="1" smtClean="0">
                <a:latin typeface="Times New Roman" panose="02020603050405020304" pitchFamily="18" charset="0"/>
                <a:cs typeface="Times New Roman" panose="02020603050405020304" pitchFamily="18" charset="0"/>
              </a:rPr>
              <a:t>karşIsInda</a:t>
            </a: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olmak üzere yer </a:t>
            </a:r>
            <a:r>
              <a:rPr lang="tr-TR" sz="1800" b="1" dirty="0" err="1" smtClean="0">
                <a:latin typeface="Times New Roman" panose="02020603050405020304" pitchFamily="18" charset="0"/>
                <a:cs typeface="Times New Roman" panose="02020603050405020304" pitchFamily="18" charset="0"/>
              </a:rPr>
              <a:t>hİzasInda</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İkİ</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kapIsI</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vardI</a:t>
            </a:r>
            <a:r>
              <a:rPr lang="tr-TR" sz="1800" b="1" dirty="0" smtClean="0">
                <a:latin typeface="Times New Roman" panose="02020603050405020304" pitchFamily="18" charset="0"/>
                <a:cs typeface="Times New Roman" panose="02020603050405020304" pitchFamily="18" charset="0"/>
              </a:rPr>
              <a:t>.</a:t>
            </a:r>
            <a:br>
              <a:rPr lang="tr-TR" sz="1800" b="1" dirty="0" smtClean="0">
                <a:latin typeface="Times New Roman" panose="02020603050405020304" pitchFamily="18" charset="0"/>
                <a:cs typeface="Times New Roman" panose="02020603050405020304" pitchFamily="18" charset="0"/>
              </a:rPr>
            </a:br>
            <a:r>
              <a:rPr lang="tr-TR" sz="1800" b="1" dirty="0">
                <a:latin typeface="Times New Roman" panose="02020603050405020304" pitchFamily="18" charset="0"/>
                <a:cs typeface="Times New Roman" panose="02020603050405020304" pitchFamily="18" charset="0"/>
              </a:rPr>
              <a:t>	</a:t>
            </a:r>
            <a:r>
              <a:rPr lang="tr-TR" sz="1800" b="1" dirty="0" smtClean="0">
                <a:solidFill>
                  <a:srgbClr val="FFFF00"/>
                </a:solidFill>
                <a:latin typeface="Times New Roman" panose="02020603050405020304" pitchFamily="18" charset="0"/>
                <a:cs typeface="Times New Roman" panose="02020603050405020304" pitchFamily="18" charset="0"/>
              </a:rPr>
              <a:t>üzeri </a:t>
            </a:r>
            <a:r>
              <a:rPr lang="tr-TR" sz="1800" b="1" dirty="0" err="1" smtClean="0">
                <a:solidFill>
                  <a:srgbClr val="FFFF00"/>
                </a:solidFill>
                <a:latin typeface="Times New Roman" panose="02020603050405020304" pitchFamily="18" charset="0"/>
                <a:cs typeface="Times New Roman" panose="02020603050405020304" pitchFamily="18" charset="0"/>
              </a:rPr>
              <a:t>açIktI</a:t>
            </a:r>
            <a:r>
              <a:rPr lang="tr-TR" sz="1800" b="1" dirty="0" smtClean="0">
                <a:solidFill>
                  <a:srgbClr val="FFFF00"/>
                </a:solidFill>
                <a:latin typeface="Times New Roman" panose="02020603050405020304" pitchFamily="18" charset="0"/>
                <a:cs typeface="Times New Roman" panose="02020603050405020304" pitchFamily="18" charset="0"/>
              </a:rPr>
              <a:t> </a:t>
            </a:r>
            <a:r>
              <a:rPr lang="tr-TR" sz="1800" b="1" dirty="0">
                <a:solidFill>
                  <a:srgbClr val="FFFF00"/>
                </a:solidFill>
                <a:latin typeface="Times New Roman" panose="02020603050405020304" pitchFamily="18" charset="0"/>
                <a:cs typeface="Times New Roman" panose="02020603050405020304" pitchFamily="18" charset="0"/>
              </a:rPr>
              <a:t>ve </a:t>
            </a:r>
            <a:r>
              <a:rPr lang="tr-TR" sz="1800" b="1" dirty="0" err="1" smtClean="0">
                <a:solidFill>
                  <a:srgbClr val="FFFF00"/>
                </a:solidFill>
                <a:latin typeface="Times New Roman" panose="02020603050405020304" pitchFamily="18" charset="0"/>
                <a:cs typeface="Times New Roman" panose="02020603050405020304" pitchFamily="18" charset="0"/>
              </a:rPr>
              <a:t>İçİne</a:t>
            </a:r>
            <a:r>
              <a:rPr lang="tr-TR" sz="1800" b="1" dirty="0" smtClean="0">
                <a:solidFill>
                  <a:srgbClr val="FFFF00"/>
                </a:solidFill>
                <a:latin typeface="Times New Roman" panose="02020603050405020304" pitchFamily="18" charset="0"/>
                <a:cs typeface="Times New Roman" panose="02020603050405020304" pitchFamily="18" charset="0"/>
              </a:rPr>
              <a:t> </a:t>
            </a:r>
            <a:r>
              <a:rPr lang="tr-TR" sz="1800" b="1" dirty="0">
                <a:solidFill>
                  <a:srgbClr val="FFFF00"/>
                </a:solidFill>
                <a:latin typeface="Times New Roman" panose="02020603050405020304" pitchFamily="18" charset="0"/>
                <a:cs typeface="Times New Roman" panose="02020603050405020304" pitchFamily="18" charset="0"/>
              </a:rPr>
              <a:t>mahzen olarak </a:t>
            </a:r>
            <a:r>
              <a:rPr lang="tr-TR" sz="1800" b="1" dirty="0" err="1" smtClean="0">
                <a:solidFill>
                  <a:srgbClr val="FFFF00"/>
                </a:solidFill>
                <a:latin typeface="Times New Roman" panose="02020603050405020304" pitchFamily="18" charset="0"/>
                <a:cs typeface="Times New Roman" panose="02020603050405020304" pitchFamily="18" charset="0"/>
              </a:rPr>
              <a:t>bİr</a:t>
            </a:r>
            <a:r>
              <a:rPr lang="tr-TR" sz="1800" b="1" dirty="0" smtClean="0">
                <a:solidFill>
                  <a:srgbClr val="FFFF00"/>
                </a:solidFill>
                <a:latin typeface="Times New Roman" panose="02020603050405020304" pitchFamily="18" charset="0"/>
                <a:cs typeface="Times New Roman" panose="02020603050405020304" pitchFamily="18" charset="0"/>
              </a:rPr>
              <a:t> </a:t>
            </a:r>
            <a:r>
              <a:rPr lang="tr-TR" sz="1800" b="1" dirty="0">
                <a:solidFill>
                  <a:srgbClr val="FFFF00"/>
                </a:solidFill>
                <a:latin typeface="Times New Roman" panose="02020603050405020304" pitchFamily="18" charset="0"/>
                <a:cs typeface="Times New Roman" panose="02020603050405020304" pitchFamily="18" charset="0"/>
              </a:rPr>
              <a:t>çukur </a:t>
            </a:r>
            <a:r>
              <a:rPr lang="tr-TR" sz="1800" b="1" dirty="0" err="1" smtClean="0">
                <a:solidFill>
                  <a:srgbClr val="FFFF00"/>
                </a:solidFill>
                <a:latin typeface="Times New Roman" panose="02020603050405020304" pitchFamily="18" charset="0"/>
                <a:cs typeface="Times New Roman" panose="02020603050405020304" pitchFamily="18" charset="0"/>
              </a:rPr>
              <a:t>kazIlmIştI</a:t>
            </a:r>
            <a:r>
              <a:rPr lang="tr-TR" sz="1800" b="1" dirty="0" smtClean="0">
                <a:solidFill>
                  <a:srgbClr val="FFFF00"/>
                </a:solidFill>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YapInIn</a:t>
            </a: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doğu köşesine, yerden göğüs </a:t>
            </a:r>
            <a:r>
              <a:rPr lang="tr-TR" sz="1800" b="1" dirty="0" err="1" smtClean="0">
                <a:latin typeface="Times New Roman" panose="02020603050405020304" pitchFamily="18" charset="0"/>
                <a:cs typeface="Times New Roman" panose="02020603050405020304" pitchFamily="18" charset="0"/>
              </a:rPr>
              <a:t>hİzasIna</a:t>
            </a: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denk düşen </a:t>
            </a:r>
            <a:r>
              <a:rPr lang="tr-TR" sz="1800" b="1" dirty="0" err="1" smtClean="0">
                <a:latin typeface="Times New Roman" panose="02020603050405020304" pitchFamily="18" charset="0"/>
                <a:cs typeface="Times New Roman" panose="02020603050405020304" pitchFamily="18" charset="0"/>
              </a:rPr>
              <a:t>yükseklİkte</a:t>
            </a:r>
            <a:r>
              <a:rPr lang="tr-TR" sz="1800" b="1" dirty="0" smtClean="0">
                <a:latin typeface="Times New Roman" panose="02020603050405020304" pitchFamily="18" charset="0"/>
                <a:cs typeface="Times New Roman" panose="02020603050405020304" pitchFamily="18" charset="0"/>
              </a:rPr>
              <a:t> </a:t>
            </a:r>
            <a:r>
              <a:rPr lang="tr-TR" sz="1800" b="1" dirty="0" err="1">
                <a:latin typeface="Times New Roman" panose="02020603050405020304" pitchFamily="18" charset="0"/>
                <a:cs typeface="Times New Roman" panose="02020603050405020304" pitchFamily="18" charset="0"/>
              </a:rPr>
              <a:t>Hacerü’l-Esved</a:t>
            </a:r>
            <a:r>
              <a:rPr lang="tr-TR" sz="1800" b="1" dirty="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dİye</a:t>
            </a:r>
            <a:r>
              <a:rPr lang="tr-TR" sz="1800" b="1" dirty="0" smtClean="0">
                <a:latin typeface="Times New Roman" panose="02020603050405020304" pitchFamily="18" charset="0"/>
                <a:cs typeface="Times New Roman" panose="02020603050405020304" pitchFamily="18" charset="0"/>
              </a:rPr>
              <a:t> </a:t>
            </a:r>
            <a:r>
              <a:rPr lang="tr-TR" sz="1800" b="1" dirty="0" err="1" smtClean="0">
                <a:latin typeface="Times New Roman" panose="02020603050405020304" pitchFamily="18" charset="0"/>
                <a:cs typeface="Times New Roman" panose="02020603050405020304" pitchFamily="18" charset="0"/>
              </a:rPr>
              <a:t>İsİmlendİrİlen</a:t>
            </a: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kutsal taş </a:t>
            </a:r>
            <a:r>
              <a:rPr lang="tr-TR" sz="1800" b="1" dirty="0" err="1" smtClean="0">
                <a:latin typeface="Times New Roman" panose="02020603050405020304" pitchFamily="18" charset="0"/>
                <a:cs typeface="Times New Roman" panose="02020603050405020304" pitchFamily="18" charset="0"/>
              </a:rPr>
              <a:t>yerleştİrİlmİştİr</a:t>
            </a:r>
            <a:r>
              <a:rPr lang="tr-TR" sz="1800" b="1" dirty="0" smtClean="0">
                <a:latin typeface="Times New Roman" panose="02020603050405020304" pitchFamily="18" charset="0"/>
                <a:cs typeface="Times New Roman" panose="02020603050405020304" pitchFamily="18" charset="0"/>
              </a:rPr>
              <a:t>.</a:t>
            </a:r>
            <a:r>
              <a:rPr lang="tr-TR" sz="1800" b="1" dirty="0">
                <a:latin typeface="Times New Roman" panose="02020603050405020304" pitchFamily="18" charset="0"/>
                <a:cs typeface="Times New Roman" panose="02020603050405020304" pitchFamily="18" charset="0"/>
              </a:rPr>
              <a:t/>
            </a:r>
            <a:br>
              <a:rPr lang="tr-TR" sz="1800" b="1" dirty="0">
                <a:latin typeface="Times New Roman" panose="02020603050405020304" pitchFamily="18" charset="0"/>
                <a:cs typeface="Times New Roman" panose="02020603050405020304" pitchFamily="18" charset="0"/>
              </a:rPr>
            </a:br>
            <a:r>
              <a:rPr lang="tr-TR" sz="1800" b="1" dirty="0" smtClean="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 </a:t>
            </a:r>
            <a:r>
              <a:rPr lang="tr-TR" sz="1800" b="1" dirty="0" err="1" smtClean="0">
                <a:solidFill>
                  <a:srgbClr val="FFFF00"/>
                </a:solidFill>
                <a:latin typeface="Times New Roman" panose="02020603050405020304" pitchFamily="18" charset="0"/>
                <a:cs typeface="Times New Roman" panose="02020603050405020304" pitchFamily="18" charset="0"/>
              </a:rPr>
              <a:t>İnanIşa</a:t>
            </a:r>
            <a:r>
              <a:rPr lang="tr-TR" sz="1800" b="1" dirty="0" smtClean="0">
                <a:solidFill>
                  <a:srgbClr val="FFFF00"/>
                </a:solidFill>
                <a:latin typeface="Times New Roman" panose="02020603050405020304" pitchFamily="18" charset="0"/>
                <a:cs typeface="Times New Roman" panose="02020603050405020304" pitchFamily="18" charset="0"/>
              </a:rPr>
              <a:t> </a:t>
            </a:r>
            <a:r>
              <a:rPr lang="tr-TR" sz="1800" b="1" dirty="0">
                <a:solidFill>
                  <a:srgbClr val="FFFF00"/>
                </a:solidFill>
                <a:latin typeface="Times New Roman" panose="02020603050405020304" pitchFamily="18" charset="0"/>
                <a:cs typeface="Times New Roman" panose="02020603050405020304" pitchFamily="18" charset="0"/>
              </a:rPr>
              <a:t>göre bugün </a:t>
            </a:r>
            <a:r>
              <a:rPr lang="tr-TR" sz="1800" b="1" dirty="0" err="1">
                <a:solidFill>
                  <a:srgbClr val="FFFF00"/>
                </a:solidFill>
                <a:latin typeface="Times New Roman" panose="02020603050405020304" pitchFamily="18" charset="0"/>
                <a:cs typeface="Times New Roman" panose="02020603050405020304" pitchFamily="18" charset="0"/>
              </a:rPr>
              <a:t>makām</a:t>
            </a:r>
            <a:r>
              <a:rPr lang="tr-TR" sz="1800" b="1" dirty="0">
                <a:solidFill>
                  <a:srgbClr val="FFFF00"/>
                </a:solidFill>
                <a:latin typeface="Times New Roman" panose="02020603050405020304" pitchFamily="18" charset="0"/>
                <a:cs typeface="Times New Roman" panose="02020603050405020304" pitchFamily="18" charset="0"/>
              </a:rPr>
              <a:t>-ı </a:t>
            </a:r>
            <a:r>
              <a:rPr lang="tr-TR" sz="1800" b="1" dirty="0" err="1" smtClean="0">
                <a:solidFill>
                  <a:srgbClr val="FFFF00"/>
                </a:solidFill>
                <a:latin typeface="Times New Roman" panose="02020603050405020304" pitchFamily="18" charset="0"/>
                <a:cs typeface="Times New Roman" panose="02020603050405020304" pitchFamily="18" charset="0"/>
              </a:rPr>
              <a:t>İbrâhİm</a:t>
            </a:r>
            <a:r>
              <a:rPr lang="tr-TR" sz="1800" b="1" dirty="0" smtClean="0">
                <a:solidFill>
                  <a:srgbClr val="FFFF00"/>
                </a:solidFill>
                <a:latin typeface="Times New Roman" panose="02020603050405020304" pitchFamily="18" charset="0"/>
                <a:cs typeface="Times New Roman" panose="02020603050405020304" pitchFamily="18" charset="0"/>
              </a:rPr>
              <a:t> </a:t>
            </a:r>
            <a:r>
              <a:rPr lang="tr-TR" sz="1800" b="1" dirty="0" err="1" smtClean="0">
                <a:solidFill>
                  <a:srgbClr val="FFFF00"/>
                </a:solidFill>
                <a:latin typeface="Times New Roman" panose="02020603050405020304" pitchFamily="18" charset="0"/>
                <a:cs typeface="Times New Roman" panose="02020603050405020304" pitchFamily="18" charset="0"/>
              </a:rPr>
              <a:t>denİlen</a:t>
            </a:r>
            <a:r>
              <a:rPr lang="tr-TR" sz="1800" b="1" dirty="0" smtClean="0">
                <a:solidFill>
                  <a:srgbClr val="FFFF00"/>
                </a:solidFill>
                <a:latin typeface="Times New Roman" panose="02020603050405020304" pitchFamily="18" charset="0"/>
                <a:cs typeface="Times New Roman" panose="02020603050405020304" pitchFamily="18" charset="0"/>
              </a:rPr>
              <a:t> </a:t>
            </a:r>
            <a:r>
              <a:rPr lang="tr-TR" sz="1800" b="1" dirty="0">
                <a:solidFill>
                  <a:srgbClr val="FFFF00"/>
                </a:solidFill>
                <a:latin typeface="Times New Roman" panose="02020603050405020304" pitchFamily="18" charset="0"/>
                <a:cs typeface="Times New Roman" panose="02020603050405020304" pitchFamily="18" charset="0"/>
              </a:rPr>
              <a:t>büyük taş Hz. </a:t>
            </a:r>
            <a:r>
              <a:rPr lang="tr-TR" sz="1800" b="1" dirty="0" err="1" smtClean="0">
                <a:solidFill>
                  <a:srgbClr val="FFFF00"/>
                </a:solidFill>
                <a:latin typeface="Times New Roman" panose="02020603050405020304" pitchFamily="18" charset="0"/>
                <a:cs typeface="Times New Roman" panose="02020603050405020304" pitchFamily="18" charset="0"/>
              </a:rPr>
              <a:t>İbrâhİm’İn</a:t>
            </a:r>
            <a:r>
              <a:rPr lang="tr-TR" sz="1800" b="1" dirty="0" smtClean="0">
                <a:solidFill>
                  <a:srgbClr val="FFFF00"/>
                </a:solidFill>
                <a:latin typeface="Times New Roman" panose="02020603050405020304" pitchFamily="18" charset="0"/>
                <a:cs typeface="Times New Roman" panose="02020603050405020304" pitchFamily="18" charset="0"/>
              </a:rPr>
              <a:t> </a:t>
            </a:r>
            <a:r>
              <a:rPr lang="tr-TR" sz="1800" b="1" dirty="0" err="1" smtClean="0">
                <a:solidFill>
                  <a:srgbClr val="FFFF00"/>
                </a:solidFill>
                <a:latin typeface="Times New Roman" panose="02020603050405020304" pitchFamily="18" charset="0"/>
                <a:cs typeface="Times New Roman" panose="02020603050405020304" pitchFamily="18" charset="0"/>
              </a:rPr>
              <a:t>İnsanlarI</a:t>
            </a:r>
            <a:r>
              <a:rPr lang="tr-TR" sz="1800" b="1" dirty="0" smtClean="0">
                <a:solidFill>
                  <a:srgbClr val="FFFF00"/>
                </a:solidFill>
                <a:latin typeface="Times New Roman" panose="02020603050405020304" pitchFamily="18" charset="0"/>
                <a:cs typeface="Times New Roman" panose="02020603050405020304" pitchFamily="18" charset="0"/>
              </a:rPr>
              <a:t> </a:t>
            </a:r>
            <a:r>
              <a:rPr lang="tr-TR" sz="1800" b="1" dirty="0">
                <a:solidFill>
                  <a:srgbClr val="FFFF00"/>
                </a:solidFill>
                <a:latin typeface="Times New Roman" panose="02020603050405020304" pitchFamily="18" charset="0"/>
                <a:cs typeface="Times New Roman" panose="02020603050405020304" pitchFamily="18" charset="0"/>
              </a:rPr>
              <a:t>hacca davet </a:t>
            </a:r>
            <a:r>
              <a:rPr lang="tr-TR" sz="1800" b="1" dirty="0" err="1" smtClean="0">
                <a:solidFill>
                  <a:srgbClr val="FFFF00"/>
                </a:solidFill>
                <a:latin typeface="Times New Roman" panose="02020603050405020304" pitchFamily="18" charset="0"/>
                <a:cs typeface="Times New Roman" panose="02020603050405020304" pitchFamily="18" charset="0"/>
              </a:rPr>
              <a:t>İçİn</a:t>
            </a:r>
            <a:r>
              <a:rPr lang="tr-TR" sz="1800" b="1" dirty="0" smtClean="0">
                <a:solidFill>
                  <a:srgbClr val="FFFF00"/>
                </a:solidFill>
                <a:latin typeface="Times New Roman" panose="02020603050405020304" pitchFamily="18" charset="0"/>
                <a:cs typeface="Times New Roman" panose="02020603050405020304" pitchFamily="18" charset="0"/>
              </a:rPr>
              <a:t> </a:t>
            </a:r>
            <a:r>
              <a:rPr lang="tr-TR" sz="1800" b="1" dirty="0" err="1" smtClean="0">
                <a:solidFill>
                  <a:srgbClr val="FFFF00"/>
                </a:solidFill>
                <a:latin typeface="Times New Roman" panose="02020603050405020304" pitchFamily="18" charset="0"/>
                <a:cs typeface="Times New Roman" panose="02020603050405020304" pitchFamily="18" charset="0"/>
              </a:rPr>
              <a:t>üzerİne</a:t>
            </a:r>
            <a:r>
              <a:rPr lang="tr-TR" sz="1800" b="1" dirty="0" smtClean="0">
                <a:solidFill>
                  <a:srgbClr val="FFFF00"/>
                </a:solidFill>
                <a:latin typeface="Times New Roman" panose="02020603050405020304" pitchFamily="18" charset="0"/>
                <a:cs typeface="Times New Roman" panose="02020603050405020304" pitchFamily="18" charset="0"/>
              </a:rPr>
              <a:t> </a:t>
            </a:r>
            <a:r>
              <a:rPr lang="tr-TR" sz="1800" b="1" dirty="0" err="1" smtClean="0">
                <a:solidFill>
                  <a:srgbClr val="FFFF00"/>
                </a:solidFill>
                <a:latin typeface="Times New Roman" panose="02020603050405020304" pitchFamily="18" charset="0"/>
                <a:cs typeface="Times New Roman" panose="02020603050405020304" pitchFamily="18" charset="0"/>
              </a:rPr>
              <a:t>çIktIğI</a:t>
            </a:r>
            <a:r>
              <a:rPr lang="tr-TR" sz="1800" b="1" dirty="0" smtClean="0">
                <a:solidFill>
                  <a:srgbClr val="FFFF00"/>
                </a:solidFill>
                <a:latin typeface="Times New Roman" panose="02020603050405020304" pitchFamily="18" charset="0"/>
                <a:cs typeface="Times New Roman" panose="02020603050405020304" pitchFamily="18" charset="0"/>
              </a:rPr>
              <a:t> </a:t>
            </a:r>
            <a:r>
              <a:rPr lang="tr-TR" sz="1800" b="1" dirty="0" err="1" smtClean="0">
                <a:solidFill>
                  <a:srgbClr val="FFFF00"/>
                </a:solidFill>
                <a:latin typeface="Times New Roman" panose="02020603050405020304" pitchFamily="18" charset="0"/>
                <a:cs typeface="Times New Roman" panose="02020603050405020304" pitchFamily="18" charset="0"/>
              </a:rPr>
              <a:t>taştIr</a:t>
            </a:r>
            <a:r>
              <a:rPr lang="tr-TR" sz="1800" b="1" dirty="0">
                <a:solidFill>
                  <a:srgbClr val="FFFF00"/>
                </a:solidFill>
                <a:latin typeface="Times New Roman" panose="02020603050405020304" pitchFamily="18" charset="0"/>
                <a:cs typeface="Times New Roman" panose="02020603050405020304" pitchFamily="18" charset="0"/>
              </a:rPr>
              <a:t>. </a:t>
            </a:r>
            <a:r>
              <a:rPr lang="tr-TR" sz="1800" b="1" dirty="0" smtClean="0">
                <a:solidFill>
                  <a:srgbClr val="FFFF00"/>
                </a:solidFill>
                <a:latin typeface="Times New Roman" panose="02020603050405020304" pitchFamily="18" charset="0"/>
                <a:cs typeface="Times New Roman" panose="02020603050405020304" pitchFamily="18" charset="0"/>
              </a:rPr>
              <a:t/>
            </a:r>
            <a:br>
              <a:rPr lang="tr-TR" sz="1800" b="1" dirty="0" smtClean="0">
                <a:solidFill>
                  <a:srgbClr val="FFFF00"/>
                </a:solidFill>
                <a:latin typeface="Times New Roman" panose="02020603050405020304" pitchFamily="18" charset="0"/>
                <a:cs typeface="Times New Roman" panose="02020603050405020304" pitchFamily="18" charset="0"/>
              </a:rPr>
            </a:br>
            <a:r>
              <a:rPr lang="tr-TR" sz="1800" b="1" dirty="0">
                <a:latin typeface="Times New Roman" panose="02020603050405020304" pitchFamily="18" charset="0"/>
                <a:cs typeface="Times New Roman" panose="02020603050405020304" pitchFamily="18" charset="0"/>
              </a:rPr>
              <a:t/>
            </a:r>
            <a:br>
              <a:rPr lang="tr-TR" sz="1800" b="1" dirty="0">
                <a:latin typeface="Times New Roman" panose="02020603050405020304" pitchFamily="18" charset="0"/>
                <a:cs typeface="Times New Roman" panose="02020603050405020304" pitchFamily="18" charset="0"/>
              </a:rPr>
            </a:br>
            <a:r>
              <a:rPr lang="tr-TR" sz="1800" dirty="0" smtClean="0">
                <a:latin typeface="Times New Roman" panose="02020603050405020304" pitchFamily="18" charset="0"/>
                <a:cs typeface="Times New Roman" panose="02020603050405020304" pitchFamily="18" charset="0"/>
              </a:rPr>
              <a:t>	</a:t>
            </a:r>
            <a:r>
              <a:rPr lang="tr-TR" sz="1800" dirty="0">
                <a:latin typeface="Times New Roman" panose="02020603050405020304" pitchFamily="18" charset="0"/>
                <a:cs typeface="Times New Roman" panose="02020603050405020304" pitchFamily="18" charset="0"/>
              </a:rPr>
              <a:t>	</a:t>
            </a:r>
            <a:r>
              <a:rPr lang="tr-TR" sz="1800" dirty="0" smtClean="0">
                <a:latin typeface="Times New Roman" panose="02020603050405020304" pitchFamily="18" charset="0"/>
                <a:cs typeface="Times New Roman" panose="02020603050405020304" pitchFamily="18" charset="0"/>
              </a:rPr>
              <a:t> </a:t>
            </a:r>
            <a:r>
              <a:rPr lang="tr-TR" sz="1800" dirty="0">
                <a:latin typeface="Times New Roman" panose="02020603050405020304" pitchFamily="18" charset="0"/>
                <a:cs typeface="Times New Roman" panose="02020603050405020304" pitchFamily="18" charset="0"/>
              </a:rPr>
              <a:t>	</a:t>
            </a:r>
            <a:r>
              <a:rPr lang="tr-TR" sz="1800" dirty="0" smtClean="0">
                <a:latin typeface="Times New Roman" panose="02020603050405020304" pitchFamily="18" charset="0"/>
                <a:cs typeface="Times New Roman" panose="02020603050405020304" pitchFamily="18" charset="0"/>
              </a:rPr>
              <a:t/>
            </a:r>
            <a:br>
              <a:rPr lang="tr-TR" sz="1800" dirty="0" smtClean="0">
                <a:latin typeface="Times New Roman" panose="02020603050405020304" pitchFamily="18" charset="0"/>
                <a:cs typeface="Times New Roman" panose="02020603050405020304" pitchFamily="18" charset="0"/>
              </a:rPr>
            </a:br>
            <a:endParaRPr lang="tr-T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9823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ikdörtgen 3"/>
          <p:cNvSpPr>
            <a:spLocks noChangeArrowheads="1"/>
          </p:cNvSpPr>
          <p:nvPr/>
        </p:nvSpPr>
        <p:spPr bwMode="auto">
          <a:xfrm>
            <a:off x="76200" y="0"/>
            <a:ext cx="9067800"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pPr>
            <a:r>
              <a:rPr lang="tr-TR" smtClean="0">
                <a:solidFill>
                  <a:srgbClr val="FF0000"/>
                </a:solidFill>
              </a:rPr>
              <a:t>	</a:t>
            </a:r>
            <a:r>
              <a:rPr lang="tr-TR" smtClean="0">
                <a:solidFill>
                  <a:srgbClr val="FFFF00"/>
                </a:solidFill>
              </a:rPr>
              <a:t>Kâbe’nin Hz. İbrâhim’den sonra kaç defa yeniden yapıldığı konusu ihtilaflıdır. </a:t>
            </a:r>
            <a:r>
              <a:rPr lang="tr-TR" smtClean="0">
                <a:solidFill>
                  <a:prstClr val="white"/>
                </a:solidFill>
              </a:rPr>
              <a:t>Ancak genelde kabul edilen görüşe göre Kabe Hz. Peygamber döneminin hemen öncesine rastlayan Kureyşlilerin 607 veya 608 yılındaki yaptıkları onarımına kadar  </a:t>
            </a:r>
            <a:r>
              <a:rPr lang="tr-TR" smtClean="0">
                <a:solidFill>
                  <a:srgbClr val="FFFF00"/>
                </a:solidFill>
              </a:rPr>
              <a:t>Amâlikalılar, Cürhümlüler ve daha sonra Hz. Muhammed’in dedelerinden Kusay b. Kilâb tarafIndan olmak üzere üç defa inşa edildiğidir.</a:t>
            </a:r>
            <a:endParaRPr lang="tr-TR" smtClean="0">
              <a:solidFill>
                <a:srgbClr val="FF0000"/>
              </a:solidFill>
            </a:endParaRPr>
          </a:p>
          <a:p>
            <a:pPr defTabSz="914400" eaLnBrk="0" fontAlgn="base" hangingPunct="0">
              <a:spcBef>
                <a:spcPct val="0"/>
              </a:spcBef>
              <a:spcAft>
                <a:spcPct val="0"/>
              </a:spcAft>
            </a:pPr>
            <a:r>
              <a:rPr lang="tr-TR" smtClean="0">
                <a:solidFill>
                  <a:srgbClr val="FFFF00"/>
                </a:solidFill>
              </a:rPr>
              <a:t>	Kusay b. Kilâb </a:t>
            </a:r>
            <a:r>
              <a:rPr lang="tr-TR" smtClean="0">
                <a:solidFill>
                  <a:prstClr val="white"/>
                </a:solidFill>
              </a:rPr>
              <a:t>Mekke-i Mükerreme hâkimliğini elde edince kavmi ve kabilesini toplayarak Kâbe’nin yakınlarında ve çevresinde binâlar ve evler yapmalarını tavsiye etmiştir. Bunun üzerine Kureyş kabilesi </a:t>
            </a:r>
            <a:r>
              <a:rPr lang="tr-TR" smtClean="0">
                <a:solidFill>
                  <a:srgbClr val="FFFF00"/>
                </a:solidFill>
              </a:rPr>
              <a:t>Dâru’n-Nedve’yi</a:t>
            </a:r>
            <a:r>
              <a:rPr lang="tr-TR" smtClean="0">
                <a:solidFill>
                  <a:prstClr val="white"/>
                </a:solidFill>
              </a:rPr>
              <a:t> inşâ ederek, bu binanın Hükümet Konağı olduğunu ilân etmiştir. Kâbe’nin etrafında tavaf edilecek kadar boş yerler bIrakılıp, evler yapılmaya başlanmış, evlerin kapıları ise Kâbe’ye karşı açılmış, her iki evin arasında tavaf alanına rahatça girebilmek için ise genişçe birer de yol bırakılmıştır. Ayrıca  </a:t>
            </a:r>
            <a:r>
              <a:rPr lang="tr-TR" smtClean="0">
                <a:solidFill>
                  <a:srgbClr val="FFFF00"/>
                </a:solidFill>
              </a:rPr>
              <a:t>Kusay, o güne kadar damı bulunmayan Kâbe’nin üzerini hurma dallarıyla örtmüştür.  </a:t>
            </a:r>
            <a:r>
              <a:rPr lang="tr-TR" sz="2000" smtClean="0">
                <a:solidFill>
                  <a:prstClr val="white"/>
                </a:solidFill>
              </a:rPr>
              <a:t>(Eyüb Sabri Paşa, </a:t>
            </a:r>
            <a:r>
              <a:rPr lang="tr-TR" sz="2000" i="1" smtClean="0">
                <a:solidFill>
                  <a:prstClr val="white"/>
                </a:solidFill>
              </a:rPr>
              <a:t>Kâbe ve Mekke Tarihi(Mir’ât-ı Mekke)</a:t>
            </a:r>
            <a:r>
              <a:rPr lang="tr-TR" sz="2000" smtClean="0">
                <a:solidFill>
                  <a:prstClr val="white"/>
                </a:solidFill>
              </a:rPr>
              <a:t>, (Sad: Osman Erdem), Osmanlı Yayınevi, s. 83).</a:t>
            </a:r>
            <a:br>
              <a:rPr lang="tr-TR" sz="2000" smtClean="0">
                <a:solidFill>
                  <a:prstClr val="white"/>
                </a:solidFill>
              </a:rPr>
            </a:br>
            <a:endParaRPr lang="tr-TR" sz="2000" smtClean="0">
              <a:solidFill>
                <a:prstClr val="white"/>
              </a:solidFill>
            </a:endParaRPr>
          </a:p>
        </p:txBody>
      </p:sp>
    </p:spTree>
    <p:extLst>
      <p:ext uri="{BB962C8B-B14F-4D97-AF65-F5344CB8AC3E}">
        <p14:creationId xmlns:p14="http://schemas.microsoft.com/office/powerpoint/2010/main" val="764419881"/>
      </p:ext>
    </p:extLst>
  </p:cSld>
  <p:clrMapOvr>
    <a:masterClrMapping/>
  </p:clrMapOvr>
</p:sld>
</file>

<file path=ppt/theme/theme1.xml><?xml version="1.0" encoding="utf-8"?>
<a:theme xmlns:a="http://schemas.openxmlformats.org/drawingml/2006/main" name="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
  <TotalTime>266</TotalTime>
  <Words>1562</Words>
  <Application>Microsoft Office PowerPoint</Application>
  <PresentationFormat>Ekran Gösterisi (4:3)</PresentationFormat>
  <Paragraphs>103</Paragraphs>
  <Slides>63</Slides>
  <Notes>0</Notes>
  <HiddenSlides>0</HiddenSlides>
  <MMClips>0</MMClips>
  <ScaleCrop>false</ScaleCrop>
  <HeadingPairs>
    <vt:vector size="4" baseType="variant">
      <vt:variant>
        <vt:lpstr>Tema</vt:lpstr>
      </vt:variant>
      <vt:variant>
        <vt:i4>1</vt:i4>
      </vt:variant>
      <vt:variant>
        <vt:lpstr>Slayt Başlıkları</vt:lpstr>
      </vt:variant>
      <vt:variant>
        <vt:i4>63</vt:i4>
      </vt:variant>
    </vt:vector>
  </HeadingPairs>
  <TitlesOfParts>
    <vt:vector size="64" baseType="lpstr">
      <vt:lpstr>Dilim</vt:lpstr>
      <vt:lpstr>KABE</vt:lpstr>
      <vt:lpstr>PowerPoint Sunusu</vt:lpstr>
      <vt:lpstr>PowerPoint Sunusu</vt:lpstr>
      <vt:lpstr>PowerPoint Sunusu</vt:lpstr>
      <vt:lpstr>PowerPoint Sunusu</vt:lpstr>
      <vt:lpstr>Bakara suresinin 127. ayeti şöyledir: Bİr zamanlar İbrahİm, İsmaİl İle beraber Beytullah’In temellerİnİ yükseltİyor. (şöyle dİyorlardI:) Ey Rabbİmİz! Bİzden bunu kabul buyur: Şüphesİz sen İşİtenSİn, bİlensİn” (Bakara / 127).  Kabe’nİn yapIlIşI hakkIndakİ rİvayetlere göre, Hz. Adem İle Havva cennetten çIkarIldIklarI vakİt yeryüzünde Arafat’ta buluşurlar, beraberce batIya doğru yürürler.Kabe’nİn bulunduğu yere gelİrler. Bu esnada Hz. Adem, bu buluşmaya şükür olmak üzere Rabbİne ibadet etmek İster ve cennette İken, etrafInda tavaf ederek İbadet ettİğİ nurdan sütunun tekrar kendİsİne verİlmesİnİ dİler. Bunun üzerİne nurdan sütun orada tecellİ eder ve Hz. Adem, onun etrafInda tavaf ederek Allah’a İbadet eder.  </vt:lpstr>
      <vt:lpstr>Bu nurdan sütun, Hz. Şİt (as) zamanInda kaybolup yerİnde bİr sİyah taş kalIr. Hz. Şİt buraya taştan dört köşe bİr bİna yapIp, onun köşesİne de, bugün “Hacerü’l-Esved” dİye İsİmlendİrİlen o sİyah taşI yerleştİrİr.   Sonra Nuh tufanInda bİna kumlar altInda uzunca bİr süre gİzlİ kalIr. Hz. İbrahİm Allah’In emrİ İle Kabe’nİn bulunduğu yere gİder. Oğlu İsmail VE İSMAİL’İN annesİ hacer İle bİrlİkte orada İskan ederLER.   Bİlahere Hz. İbrahİm oğlu İsmaİl İle beraber Kabe’nİn yerİnİ kazarLAR . Hz.Şİt tarafIndan yapIlan  bİnanIn temellerİnİ bulurLAR ve o temellerİn üzerİne bugün mevcut olan Kabe’yİ İnşa ederLER . Ayettekİ “Beytullah’In temellerİnİ yükseltiyor” cümlesİ bu DURUMU İfade eTMEKTEDİR. </vt:lpstr>
      <vt:lpstr>    BÖYLECE İlk yapInIn Hz. İbrahİm İle oğlu Hz. İsmaİl tarafIndan İnşa edİldİğİ kabul edİlmektedir. Rİvayetlere göre 20x30 zİra  ebatlarIndakİ bİnanIn yüksekliğİ İse 9 Zİra kadardIr.   Ezrakī’nin rİvayetİne göre Hz. İbrâhİm İle oğlu İsmâİl’İn yaptIğI bİnanIn duvarlarI harçsIz olarak üst üste konulan taşlarla örülmüştü ve kuzeydoğu duvarI 32 zirâ, güneybatI duvarI 31 zİrâ, güneydoğu duvarI (Hacerülesved İle Rüknül yemânî arasI) 20 zİrâ, kuzeybatI duvarI İse (Rüknül IrâkÎ  İle Rüknüşşâmî arası) 22 zİrâ uzunluğunda İdİ. 9 zİrâ yükseklİğİndekİ bİnanIn bİrİ şİmdİkİ kapInIn yerİnde, dİğeri onun karşIsInda olmak üzere yer hİzasInda İkİ kapIsI vardI.  üzeri açIktI ve İçİne mahzen olarak bİr çukur kazIlmIştI. YapInIn doğu köşesine, yerden göğüs hİzasIna denk düşen yükseklİkte Hacerü’l-Esved dİye İsİmlendİrİlen kutsal taş yerleştİrİlmİştİr.   İnanIşa göre bugün makām-ı İbrâhİm denİlen büyük taş Hz. İbrâhİm’İn İnsanlarI hacca davet İçİn üzerİne çIktIğI taştIr.        </vt:lpstr>
      <vt:lpstr>PowerPoint Sunusu</vt:lpstr>
      <vt:lpstr>PowerPoint Sunusu</vt:lpstr>
      <vt:lpstr> İşte Kâbe’nin etrafInI çevİren ve “Mescİdü’l-Haram” dİye anIlan bu bölge, Hz. Muhammed (s.a.v) ve Hz. Ebu Bekİr zamanInda dIş tarafI evlerle çevrİlİ boş bİr sahadan İbarettİ. Hz. Ömer 638’de bu sahayI sInIrlayan evlerden bir kIsmInI yIktIrarak, mescİdİ genİşletmİş, etrafInI da bİr adam boyundan daha alçak bİr duvarla çevİrmİştİr. Hz. Osman zamanInda 647’de, Mescİdü’l-Haram’I kuşatan duvarlar yükseltİlmİş, hatta rİvayetlere göre avluyu çepeçevre kuşatan ahşap, tek sIradan oluşan bİr revak da yapIlmIştIr. Gerek Kabe gerekse Mescİdü’l-Haram Emevİler zamanInda da önemlİ tamİr ve tadİlatlara maruz kalmIştIr. İlk mermer sutünlar bu dönemde yapIlmIş ve revaklarIn üzerİ tezyİnatlI bİr tavanla örtülmüştür. Emevİler’den sonra Abbasİler dönemİnde de Mescİdü’l-Haram pek çok kere yenİlenmİş, onarIm görmüş ve genİşletİlmİştİr. OsmanlI dönemİne kadar Memlüklu sultanları tarafInda da Mescİdü’l-Haram’da bazI tamİr ve Islah çalIşmalarInIn yapIldIğI bİlİnmektedİr( Can, a.g.e.,  s. 31-35).  </vt:lpstr>
      <vt:lpstr> Kaynaklardan anlaşIldIğIna göre, İslamİyet’İn doğuşundan az önce 607 ya da 608 yılında Kureyş, Kâbe’yİ yenİden İnşaya karar vermİştİr. Bunun sebebi ise Kâbe’nİn bİr yangIn ya da sel sebebİyle bİraz tahrip olmasIdIr.   O sIralarda KIzIldenİz sahİlİnde karaya vurarak parçalanan ve Habeşİstan bölgesİndekİ bİr kİlİsenİn tamİrİne gİden Bİzans’a aİt ahşap gemİnİn kendİ hurdasI ve İçİndekİ hazIr ahşap malzemeler satIn alInarak İşe başlanır. Gemİde bulunan Bakumu’r-RÛmÎ adIndaki usta İle de anlaşIlarak Kâbe’nİn İnşÂ İşİ bu şahsIn sorumluluğuna bIrakIlIr. Bakumu’r-RÛmÎ’ye Mekke’de bulunan KIptÎ bİr marangoz da yardImcı olmUŞTUR.</vt:lpstr>
      <vt:lpstr> Kureyş, bu İnşa İle Kâbe’nİn plan ve formunu epey değİştİrİr. Bİr sIra taş bİr sIra ahşap olmak üzere münavebeli/almaşIk duvar teknİğİ İle İnşa edİlen yapInIn yükseklİğİ 18 zİraya çIkarIlIr. Kuzey-batı cephe eskİ temelden 6-7 zira kadar içeri çekilerek Kâbe’nin alanı daraltIlIr. DışarIda bIrakIlan bu alan, eskİ temel üzerİne kurulmuş yaklaşık 2 zİra yükseklİğİnde hatîm İsİmlİ dIşa doğru kavİslİ bİr duvarla tespİt edİlİr. Tavaf sIrasInda geçİşİn yasaklandIğI bu sahaya yasak saha anlamIna gelen hİcr İsmİ verİlİr. Kapı eşİğİ yer sevİyesİnden yukarI kaldIrIlarak göğüs hizasI sevİyesİne çIkarIlIr. KapI eşİğİnİ yükseltmenİn sebebİ Kâbe’nİn İçİne gİrİşİ zorlaştIrarak kontrol altInda tutmak ve Kâbe’nİn İçİnde bulunan bİrtakım değerlİ mücevher ve eşyalarIn çalInmasInIn önüne geçmektİr. Tek kanatlI ve kİlİtlİ kapIdan İçeri gİrebİlmek İçİn de seyyar bİr merdİven yapIlIr. </vt:lpstr>
      <vt:lpstr> YapInIn üstü 6 ahşap sütunla taşInan düz bİr çatIyla örtülür. Ahşap sütunlar üzerİnde Hz. İbrahim, Hz. İsmail, Hz. İsa ve Hz. Meryem’İn fİgürlerİyle bazI ağaç ve melek resİmleri vardIr. Muhtemelen bu sütunlar onarImI düşünülen kİlİse İçİn hazIrlanmIş olup, üzerİndekİ hazIr resİmlere Hz. İbrahİm ve Hz. İsmaİl fİgürleri sonradan İlave edİlmİş olmalIdIr.  YapInIn İçİne çatIya çIkma İmkanı sağlayan bİr merdİven yerleştİrİlmİştİr. ÇatIda bİrİkecek suyun akmasI İçİn de hİcr sahasına dökülen bİr oluk yapIlmIştIr. Emevİler zamanInda altIn levha İle kaplanan bu oluk AltIn Oluk İsmİyle meşhur olmuştur.</vt:lpstr>
      <vt:lpstr> Bilindiği üzere, Hz. Ali’nin öldürülmesinden sonra Emevi hanedanını tanımayan Müslümanlar, sırasıyla Hz. Hasan ve Hz. Hüseyin’i halife ilan etmişlerdir. Hz. Ali’nin bu iki evladının da ortadan kaldırılması, hilafet kavgasını bitirememiş ve özellikle Mekke ve Medineli Müslümanlar, Emeviler’e boyun eğmeyerek son defa hilafet makamına Abdullah b. Zübeyr’i layIk görmüşlerdir.   Abdullah b. Zübeyr ile Emevi yönetimi arasında yaşanan bir çatışmada Kâbe yanarak tahrip olmuştur. Çatışma bitince, Kâbe Abdullah b. Zübeyr tarafından H. 64 (M.683) yılında temeline kadar yıkılarak tamamen taş malzeme ile yeniden inşa edilmiştir. Bu inşada yapı Hz. İbrahim’in yaptığı forma döndürülmeye çalışılmıştır.   Kureyş’in dışarıda bıraktığı hicr sahası tekrar yapının içine alınmış ve kapı eşiği de yer seviyesine indirilmiştir. Buna karşılık eski kapının tam karşısına, güney-batı cepheye ikinci bir kapı açılmış ve binanın yüksekliği Kureyş’in ölçüsünden 9 zira daha artırılarak 27 ziraya çıkarılmıştır. Tavanı tutan sütun sayısı, yapıya dahil edilen hicr sahasının damI  İçİn, İlave edİlen 3 sütunla 9’a çıkarılmıştır. Bir rivayete göre ilave 3 sütun mermerden olup üzerinde nakış ve süslemeler bulunmaktadır.</vt:lpstr>
      <vt:lpstr> YaklaşIk on yIl sonra Emevİler adINA Abdullah b. Zübeyr’İ çok kanlI bİr savaşla ortadan kaldIran Haccac H. 74 (M.693) yIlInda Emevİ Halİfesi Abdülmelİk’İn onayI İle Kâbe’yİ yenİden İnşaya gİrİşmİştİr. Ufak bİr onarIma İhtİyaç olduğu halde, bİraz da Abdullah b. Zübeyr’e İnat olsun dİye Kâbe’nİn planI ve formu tekrar değİştİrİlerek ana hatlarIyla Kureyş’İn yaptIğI şekle döndürülmüştür.   Bu İş yapIlIrken bİna tamamen yIkIlmayIp sadece İlgİlİ bölümler yIkIlmak suretİyle değİşİklİkler gerçekleştİrİlmİştİr. Hİcr sahasI ve hatÎm duvarI tekrar oluşturulmuş, Abdullah b. Zübeyr’İn açtIrdIğı İkİncİ kapI kapatIlmIş ve asIl kapInIn eşİğİ de Kureyş zamanInda olduğu gİbİ tekrar göğüs hİzasIna yükseltİlmİştİr. </vt:lpstr>
      <vt:lpstr> Eyüp Sabri Paşa, Osmanlılara gelinceye kadar Kabe’nin yedi veya on defa yenİlendİğİnİ belİrterek bunlarla İlgİlİ detaylI bİlgİler vermektedir.     Gerek Kabe gerekse Mescİdü’l-Haram Emevİler zamanInda da önemlİ tamir ve tadilatlara maruz kalmIştIr. İlk mermer sutünlar bu dönemde yapIlmIş ve revaklarIn üzerİ tezyİnatlI bİr tavanla örtülmüştür. Emevİler’den sonra Abbasİler dönemİnde de Mescidü’l-Haram pek çok kere yenİlenmİş, onarım görmüş ve genİşletİlmİştİr. OsmanlI dönemİne kadar Memlüklu sultanlarI tarafInda da Mescİdü’l-Haram’da bazI tamİr ve İslah çalIşmalarInIn yapIldIğI bİlİnmektedİr.  </vt:lpstr>
      <vt:lpstr>Kâbe İle İlgİlİ son önemlİ İnşa faalİyetİ OsmanlIlar tarafIndan gerçekleştİrİlmİştİr.   Kâbe’nİn bugünkü yapIsI ana gövde olarak ecdadImIzIn eserİdİr. H. 1039 (M.1629) yIlInda bİr sel felaketİ sonucu bazI duvarlarI yIkIlan Kâbe, IV. Murat zamanInda temelİne kadar sökülerek yenİden İnşa edİlmİştİr.   İnşa İşİ ülemanIn fetvası alInarak büyük bİr hassasİyetle yürütülmüş, yapIda kullanIlan taşlar saygI gereği Mekke bölgesİnden temİn edİlmİştİr. OsmanlIlar plan ve form olarak eskİ yapInIn hİç bİr unsurunu değİştİrmeksİzİn bİnayı yenİlemİştİr (Y.Can-R.Gün(2005), Ana Hatlarıyla Türk İslam Sanatları ve Estetiği, Samsun, s.51-53).</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KABENİN damı ve alt zemini</vt:lpstr>
      <vt:lpstr>PowerPoint Sunusu</vt:lpstr>
      <vt:lpstr>Hacer-İ esved</vt:lpstr>
      <vt:lpstr>PowerPoint Sunusu</vt:lpstr>
      <vt:lpstr>mültezem</vt:lpstr>
      <vt:lpstr>PowerPoint Sunusu</vt:lpstr>
      <vt:lpstr> Kabenin kapISI</vt:lpstr>
      <vt:lpstr>PowerPoint Sunusu</vt:lpstr>
      <vt:lpstr>  KABENİN ÖRTÜSÜ</vt:lpstr>
      <vt:lpstr>PowerPoint Sunusu</vt:lpstr>
      <vt:lpstr>MAKAM-I İBRAhİm</vt:lpstr>
      <vt:lpstr>PowerPoint Sunusu</vt:lpstr>
      <vt:lpstr>hİcrİ İsmaİl</vt:lpstr>
      <vt:lpstr>PowerPoint Sunusu</vt:lpstr>
      <vt:lpstr>altInoluk</vt:lpstr>
      <vt:lpstr>PowerPoint Sunusu</vt:lpstr>
      <vt:lpstr>Şazirvan(süpürgelik)</vt:lpstr>
      <vt:lpstr>Rüknü Irakİ</vt:lpstr>
      <vt:lpstr>  Rüknü şamİ</vt:lpstr>
      <vt:lpstr>Rüknü yemanİ</vt:lpstr>
      <vt:lpstr>Rüknü hacerül esved</vt:lpstr>
      <vt:lpstr>PowerPoint Sunusu</vt:lpstr>
      <vt:lpstr>Kabe’nİn İslamİyettekİ yerİ</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Kasım</dc:creator>
  <cp:lastModifiedBy>dündar</cp:lastModifiedBy>
  <cp:revision>60</cp:revision>
  <dcterms:created xsi:type="dcterms:W3CDTF">2014-05-28T10:01:48Z</dcterms:created>
  <dcterms:modified xsi:type="dcterms:W3CDTF">2018-01-02T14:35:45Z</dcterms:modified>
</cp:coreProperties>
</file>