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1" r:id="rId1"/>
  </p:sldMasterIdLst>
  <p:notesMasterIdLst>
    <p:notesMasterId r:id="rId27"/>
  </p:notesMasterIdLst>
  <p:sldIdLst>
    <p:sldId id="279" r:id="rId2"/>
    <p:sldId id="28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82" r:id="rId25"/>
    <p:sldId id="283" r:id="rId2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0C829A9-9E6E-42AA-B268-EEF20D0C44FF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D2795B-EB42-4A64-B8B9-34AF26BFE108}" type="slidenum">
              <a:rPr lang="en-US" altLang="tr-TR"/>
              <a:pPr>
                <a:spcBef>
                  <a:spcPct val="0"/>
                </a:spcBef>
              </a:pPr>
              <a:t>1</a:t>
            </a:fld>
            <a:endParaRPr lang="en-US" altLang="tr-TR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97280" y="3810000"/>
            <a:ext cx="10058400" cy="515112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3200" b="0" spc="-2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İçin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013" cap="all" spc="113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tr-TR" dirty="0" smtClean="0"/>
              <a:t>DERS ADI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44526B4-A026-43C4-999D-7DC976FE730F}" type="datetime1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483FFD09-0BF6-4906-B641-64540FB07240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3" y="826688"/>
            <a:ext cx="1527835" cy="1450184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02279" y="1051999"/>
            <a:ext cx="54449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</a:t>
            </a:r>
          </a:p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958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F90643-125A-461A-9753-D66CC8B42B70}" type="datetime1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83FFD09-0BF6-4906-B641-64540FB07240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47403406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8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8AC2D4D-788C-4808-A521-F418FAE6E6B9}" type="datetime1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83FFD09-0BF6-4906-B641-64540FB07240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854543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Boş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rgbClr val="002060"/>
                </a:solidFill>
              </a:defRPr>
            </a:lvl1pPr>
          </a:lstStyle>
          <a:p>
            <a:fld id="{54FDB918-001A-4045-9FE8-E10871DC8BCE}" type="datetime1">
              <a:rPr lang="en-US" smtClean="0"/>
              <a:t>2/6/2020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rgbClr val="002060"/>
                </a:solidFill>
              </a:defRPr>
            </a:lvl1pPr>
          </a:lstStyle>
          <a:p>
            <a:pPr>
              <a:defRPr/>
            </a:pPr>
            <a:fld id="{483FFD09-0BF6-4906-B641-64540FB07240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068207081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Yalnızca Başlı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EA6F7-585C-405E-873A-D6FE92EE9029}" type="datetime1">
              <a:rPr lang="en-US" smtClean="0"/>
              <a:t>2/6/2020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83FFD09-0BF6-4906-B641-64540FB07240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96117698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BD713C-F1A7-4B6A-8352-F3AF8A477237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7192122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56210FB-B0D6-4587-AC12-D62333A56C15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766404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86605"/>
            <a:ext cx="10647680" cy="627796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25BA743C-A8C8-4FD9-83C6-F9AFB31FC065}" type="datetime1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483FFD09-0BF6-4906-B641-64540FB07240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86685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8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025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013" cap="all" spc="113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9B6BF92-39DA-42F5-BC09-2C4B3DA5EC42}" type="datetime1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483FFD09-0BF6-4906-B641-64540FB07240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149255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7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8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D73F03A-3E9F-4AD9-A2BA-53011BC1D0BA}" type="datetime1">
              <a:rPr lang="en-US" smtClean="0"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83FFD09-0BF6-4906-B641-64540FB07240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31545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7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125" b="0" cap="all" baseline="0">
                <a:solidFill>
                  <a:schemeClr val="tx2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125" b="0" cap="all" baseline="0">
                <a:solidFill>
                  <a:schemeClr val="tx2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4F1FFC-2A2A-40DF-B243-CB8768FFA2F8}" type="datetime1">
              <a:rPr lang="en-US" smtClean="0"/>
              <a:t>2/6/2020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83FFD09-0BF6-4906-B641-64540FB07240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75243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1E2EAB-C4FC-4E05-BBAE-6BBBD5020097}" type="datetime1">
              <a:rPr lang="en-US" smtClean="0"/>
              <a:t>2/6/2020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83FFD09-0BF6-4906-B641-64540FB07240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cxnSp>
        <p:nvCxnSpPr>
          <p:cNvPr id="6" name="Düz Bağlayıcı 5"/>
          <p:cNvCxnSpPr/>
          <p:nvPr/>
        </p:nvCxnSpPr>
        <p:spPr>
          <a:xfrm>
            <a:off x="508000" y="914401"/>
            <a:ext cx="11176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048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8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B2B6B14-C771-4390-92A5-45CA7BF30AA9}" type="datetime1">
              <a:rPr lang="en-US" smtClean="0"/>
              <a:t>2/6/2020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83FFD09-0BF6-4906-B641-64540FB07240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446099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9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2025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844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4" y="6459789"/>
            <a:ext cx="2618511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57C8E7-814F-44D6-B4CE-2F33D2443238}" type="datetime1">
              <a:rPr lang="en-US" smtClean="0"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9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483FFD09-0BF6-4906-B641-64540FB07240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86304981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8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2025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338"/>
              </a:spcAft>
              <a:buNone/>
              <a:defRPr sz="844">
                <a:solidFill>
                  <a:srgbClr val="FFFFFF"/>
                </a:solidFill>
              </a:defRPr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F14A4D-AC5E-4A48-81CE-8A41ABDD3957}" type="datetime1">
              <a:rPr lang="en-US" smtClean="0"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83FFD09-0BF6-4906-B641-64540FB07240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39916487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8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86605"/>
            <a:ext cx="11176000" cy="627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066800"/>
            <a:ext cx="11176000" cy="48022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3" y="6459789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6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10EFD327-C6EE-4EC2-810F-3F948B99AF3F}" type="datetime1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7" y="6459789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6" cap="all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61" y="6459789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483FFD09-0BF6-4906-B641-64540FB07240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508000" y="914400"/>
            <a:ext cx="10556240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8768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514350" rtl="0" eaLnBrk="1" latinLnBrk="0" hangingPunct="1">
        <a:lnSpc>
          <a:spcPct val="85000"/>
        </a:lnSpc>
        <a:spcBef>
          <a:spcPct val="0"/>
        </a:spcBef>
        <a:buNone/>
        <a:defRPr sz="3200" kern="1200" spc="-2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51435" indent="-51435" algn="l" defTabSz="514350" rtl="0" eaLnBrk="1" latinLnBrk="0" hangingPunct="1">
        <a:lnSpc>
          <a:spcPct val="90000"/>
        </a:lnSpc>
        <a:spcBef>
          <a:spcPts val="675"/>
        </a:spcBef>
        <a:spcAft>
          <a:spcPts val="113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16027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318897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421767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524637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6187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7312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8437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9562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ripwire.org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tr-TR" dirty="0"/>
              <a:t>Güvenlik Araçları</a:t>
            </a:r>
            <a:endParaRPr lang="en-US" dirty="0"/>
          </a:p>
        </p:txBody>
      </p:sp>
      <p:sp>
        <p:nvSpPr>
          <p:cNvPr id="2" name="Alt Başlık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NBP240 Bilgi Sistemleri ve Güvenliği</a:t>
            </a:r>
            <a:br>
              <a:rPr lang="tr-TR" dirty="0"/>
            </a:b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7815"/>
            <a:ext cx="10972800" cy="630906"/>
          </a:xfrm>
        </p:spPr>
        <p:txBody>
          <a:bodyPr/>
          <a:lstStyle/>
          <a:p>
            <a:pPr>
              <a:defRPr/>
            </a:pPr>
            <a:r>
              <a:rPr lang="tr-TR" dirty="0" err="1"/>
              <a:t>Ethereal</a:t>
            </a: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1424" y="1313198"/>
            <a:ext cx="8147050" cy="4530725"/>
          </a:xfrm>
        </p:spPr>
        <p:txBody>
          <a:bodyPr/>
          <a:lstStyle/>
          <a:p>
            <a:r>
              <a:rPr lang="tr-TR" altLang="tr-TR" dirty="0" smtClean="0"/>
              <a:t>Unix ve </a:t>
            </a:r>
            <a:r>
              <a:rPr lang="tr-TR" altLang="tr-TR" dirty="0" err="1" smtClean="0"/>
              <a:t>windows</a:t>
            </a:r>
            <a:r>
              <a:rPr lang="tr-TR" altLang="tr-TR" dirty="0" smtClean="0"/>
              <a:t> üzerinde çalışabilen bir protokol analizi aracı.</a:t>
            </a:r>
          </a:p>
          <a:p>
            <a:r>
              <a:rPr lang="tr-TR" altLang="tr-TR" dirty="0" smtClean="0"/>
              <a:t>Canlı bir ağ üzerindeki verileri incelemek veya disk üzerine kaydetme amacıyla kullanılır.</a:t>
            </a:r>
          </a:p>
          <a:p>
            <a:r>
              <a:rPr lang="tr-TR" altLang="tr-TR" dirty="0" smtClean="0"/>
              <a:t>Her paket için ayrıntılı bilgi gösterebilen interaktif bir </a:t>
            </a:r>
            <a:r>
              <a:rPr lang="tr-TR" altLang="tr-TR" dirty="0" err="1" smtClean="0"/>
              <a:t>arayüzü</a:t>
            </a:r>
            <a:r>
              <a:rPr lang="tr-TR" altLang="tr-TR" dirty="0" smtClean="0"/>
              <a:t> vardır.</a:t>
            </a:r>
            <a:endParaRPr lang="en-US" altLang="tr-TR" dirty="0" smtClean="0"/>
          </a:p>
        </p:txBody>
      </p:sp>
      <p:pic>
        <p:nvPicPr>
          <p:cNvPr id="18436" name="Picture 6" descr="elogo-64-tran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408368" y="1177927"/>
            <a:ext cx="1008112" cy="100811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7815"/>
            <a:ext cx="10972800" cy="558898"/>
          </a:xfrm>
        </p:spPr>
        <p:txBody>
          <a:bodyPr/>
          <a:lstStyle/>
          <a:p>
            <a:pPr>
              <a:defRPr/>
            </a:pPr>
            <a:r>
              <a:rPr lang="tr-TR" dirty="0" err="1"/>
              <a:t>Ethereal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79376" y="980728"/>
            <a:ext cx="8352928" cy="1323975"/>
          </a:xfrm>
        </p:spPr>
        <p:txBody>
          <a:bodyPr/>
          <a:lstStyle/>
          <a:p>
            <a:r>
              <a:rPr lang="tr-TR" altLang="tr-TR" sz="2800" dirty="0"/>
              <a:t>Metin tabanlı versiyonu </a:t>
            </a:r>
            <a:r>
              <a:rPr lang="tr-TR" altLang="tr-TR" sz="2800" dirty="0" err="1"/>
              <a:t>tethereal</a:t>
            </a:r>
            <a:r>
              <a:rPr lang="tr-TR" altLang="tr-TR" sz="2800" dirty="0"/>
              <a:t>.</a:t>
            </a:r>
          </a:p>
          <a:p>
            <a:r>
              <a:rPr lang="tr-TR" altLang="tr-TR" sz="2800" dirty="0"/>
              <a:t>Ücretsiz.</a:t>
            </a:r>
          </a:p>
          <a:p>
            <a:endParaRPr lang="en-US" altLang="tr-TR" sz="2800" dirty="0"/>
          </a:p>
        </p:txBody>
      </p:sp>
      <p:pic>
        <p:nvPicPr>
          <p:cNvPr id="19460" name="Picture 4" descr="ts-zoom-2001042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71664" y="2448718"/>
            <a:ext cx="4465637" cy="2303463"/>
          </a:xfrm>
          <a:noFill/>
        </p:spPr>
      </p:pic>
      <p:sp>
        <p:nvSpPr>
          <p:cNvPr id="19461" name="Text Box 6"/>
          <p:cNvSpPr txBox="1">
            <a:spLocks noChangeArrowheads="1"/>
          </p:cNvSpPr>
          <p:nvPr/>
        </p:nvSpPr>
        <p:spPr bwMode="auto">
          <a:xfrm>
            <a:off x="2279576" y="5445224"/>
            <a:ext cx="698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95000"/>
              <a:buFont typeface="Wingdings" panose="05000000000000000000" pitchFamily="2" charset="2"/>
              <a:buChar char="§"/>
              <a:defRPr sz="2400">
                <a:solidFill>
                  <a:srgbClr val="000066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Wingdings" panose="05000000000000000000" pitchFamily="2" charset="2"/>
              <a:buChar char="§"/>
              <a:defRPr sz="2200">
                <a:solidFill>
                  <a:srgbClr val="000066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95000"/>
              <a:buFont typeface="Wingdings" panose="05000000000000000000" pitchFamily="2" charset="2"/>
              <a:buChar char="§"/>
              <a:defRPr sz="2000">
                <a:solidFill>
                  <a:srgbClr val="000066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95000"/>
              <a:buFont typeface="Wingdings" panose="05000000000000000000" pitchFamily="2" charset="2"/>
              <a:buChar char="§"/>
              <a:defRPr sz="1600">
                <a:solidFill>
                  <a:srgbClr val="000066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95000"/>
              <a:buFont typeface="Wingdings" panose="05000000000000000000" pitchFamily="2" charset="2"/>
              <a:buChar char="§"/>
              <a:defRPr sz="1400">
                <a:solidFill>
                  <a:srgbClr val="000066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5000"/>
              <a:buFont typeface="Wingdings" panose="05000000000000000000" pitchFamily="2" charset="2"/>
              <a:buChar char="§"/>
              <a:defRPr sz="1400">
                <a:solidFill>
                  <a:srgbClr val="000066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5000"/>
              <a:buFont typeface="Wingdings" panose="05000000000000000000" pitchFamily="2" charset="2"/>
              <a:buChar char="§"/>
              <a:defRPr sz="1400">
                <a:solidFill>
                  <a:srgbClr val="000066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5000"/>
              <a:buFont typeface="Wingdings" panose="05000000000000000000" pitchFamily="2" charset="2"/>
              <a:buChar char="§"/>
              <a:defRPr sz="1400">
                <a:solidFill>
                  <a:srgbClr val="000066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5000"/>
              <a:buFont typeface="Wingdings" panose="05000000000000000000" pitchFamily="2" charset="2"/>
              <a:buChar char="§"/>
              <a:defRPr sz="1400">
                <a:solidFill>
                  <a:srgbClr val="000066"/>
                </a:solidFill>
                <a:latin typeface="Cambria" panose="020405030504060302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>
                <a:latin typeface="+mn-lt"/>
              </a:rPr>
              <a:t>www.ethereal.com</a:t>
            </a:r>
            <a:endParaRPr lang="en-US" altLang="tr-TR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7815"/>
            <a:ext cx="10972800" cy="630906"/>
          </a:xfrm>
        </p:spPr>
        <p:txBody>
          <a:bodyPr/>
          <a:lstStyle/>
          <a:p>
            <a:pPr>
              <a:defRPr/>
            </a:pPr>
            <a:r>
              <a:rPr lang="tr-TR" dirty="0" err="1"/>
              <a:t>Snort</a:t>
            </a:r>
            <a:endParaRPr 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139702"/>
            <a:ext cx="8218488" cy="4344987"/>
          </a:xfrm>
        </p:spPr>
        <p:txBody>
          <a:bodyPr/>
          <a:lstStyle/>
          <a:p>
            <a:r>
              <a:rPr lang="tr-TR" altLang="tr-TR" sz="2800" dirty="0"/>
              <a:t>Gerçek zamanlı trafik analizi ve paket kayıtlaması yapabilen ücretsiz bir ağ saldırı belirleme sistemi.</a:t>
            </a:r>
          </a:p>
          <a:p>
            <a:r>
              <a:rPr lang="tr-TR" altLang="tr-TR" sz="2800" dirty="0"/>
              <a:t>Protokol analizi, içerik araştırması ve eşlemesi yapabilir.</a:t>
            </a:r>
          </a:p>
          <a:p>
            <a:r>
              <a:rPr lang="tr-TR" altLang="tr-TR" sz="2800" dirty="0"/>
              <a:t>Tampon taşırma, gizli port taramaları, CGI saldırıları, SMB yoklamaları, işletim sistemi belirleme saldırıları gibi birçok saldırı veya yoklamayı belirleyebilir.</a:t>
            </a:r>
            <a:endParaRPr lang="en-US" altLang="tr-TR" sz="2800" dirty="0"/>
          </a:p>
        </p:txBody>
      </p:sp>
      <p:pic>
        <p:nvPicPr>
          <p:cNvPr id="20484" name="Picture 4" descr="snort_tm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48328" y="1119189"/>
            <a:ext cx="1428750" cy="6667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Snort</a:t>
            </a: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Esnek bir kural yazma dili</a:t>
            </a:r>
          </a:p>
          <a:p>
            <a:r>
              <a:rPr lang="tr-TR" altLang="tr-TR" dirty="0" smtClean="0"/>
              <a:t>Modüler uyumlu ek yazılım mimarisi.</a:t>
            </a:r>
          </a:p>
          <a:p>
            <a:r>
              <a:rPr lang="tr-TR" altLang="tr-TR" dirty="0" smtClean="0"/>
              <a:t>Gerçek zamanlı alarm mekanizması.</a:t>
            </a:r>
          </a:p>
          <a:p>
            <a:pPr>
              <a:buFont typeface="Wingdings" pitchFamily="2" charset="2"/>
              <a:buNone/>
            </a:pPr>
            <a:r>
              <a:rPr lang="tr-TR" altLang="tr-TR" dirty="0" smtClean="0"/>
              <a:t>   (</a:t>
            </a:r>
            <a:r>
              <a:rPr lang="tr-TR" altLang="tr-TR" dirty="0" err="1" smtClean="0"/>
              <a:t>syslog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windows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eventlog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winpopup</a:t>
            </a:r>
            <a:r>
              <a:rPr lang="tr-TR" altLang="tr-TR" dirty="0" smtClean="0"/>
              <a:t>, vb.)</a:t>
            </a:r>
          </a:p>
          <a:p>
            <a:r>
              <a:rPr lang="tr-TR" altLang="tr-TR" dirty="0" err="1" smtClean="0"/>
              <a:t>Arayüz</a:t>
            </a:r>
            <a:r>
              <a:rPr lang="tr-TR" altLang="tr-TR" dirty="0" smtClean="0"/>
              <a:t> yazılımı ACID.</a:t>
            </a:r>
          </a:p>
          <a:p>
            <a:pPr>
              <a:buFont typeface="Wingdings" pitchFamily="2" charset="2"/>
              <a:buNone/>
            </a:pPr>
            <a:endParaRPr lang="tr-TR" altLang="tr-TR" dirty="0" smtClean="0"/>
          </a:p>
          <a:p>
            <a:pPr>
              <a:buFont typeface="Wingdings" pitchFamily="2" charset="2"/>
              <a:buNone/>
            </a:pPr>
            <a:r>
              <a:rPr lang="tr-TR" altLang="tr-TR" dirty="0" smtClean="0"/>
              <a:t>				www.snort.org</a:t>
            </a:r>
            <a:endParaRPr lang="en-US" altLang="tr-TR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tcpdump</a:t>
            </a: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dirty="0" smtClean="0"/>
              <a:t>Ağ inceleme ve veri yakalama amaçlı klasik bir </a:t>
            </a:r>
            <a:r>
              <a:rPr lang="tr-TR" altLang="tr-TR" dirty="0" err="1" smtClean="0"/>
              <a:t>sniffer</a:t>
            </a:r>
            <a:r>
              <a:rPr lang="tr-TR" altLang="tr-TR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tr-TR" altLang="tr-TR" dirty="0" smtClean="0"/>
              <a:t>Metin tabanlı</a:t>
            </a:r>
          </a:p>
          <a:p>
            <a:pPr>
              <a:lnSpc>
                <a:spcPct val="90000"/>
              </a:lnSpc>
            </a:pPr>
            <a:r>
              <a:rPr lang="tr-TR" altLang="tr-TR" dirty="0" smtClean="0"/>
              <a:t>Ağ hareketlerini incelemede kullanılır.</a:t>
            </a:r>
          </a:p>
          <a:p>
            <a:pPr>
              <a:lnSpc>
                <a:spcPct val="90000"/>
              </a:lnSpc>
            </a:pPr>
            <a:r>
              <a:rPr lang="tr-TR" altLang="tr-TR" dirty="0" smtClean="0"/>
              <a:t>Verilen deyimleri eşleyerek belirli bir ağ </a:t>
            </a:r>
            <a:r>
              <a:rPr lang="tr-TR" altLang="tr-TR" dirty="0" err="1" smtClean="0"/>
              <a:t>arayüzündeki</a:t>
            </a:r>
            <a:r>
              <a:rPr lang="tr-TR" altLang="tr-TR" dirty="0" smtClean="0"/>
              <a:t> paket başlıklarını gösterebilir.</a:t>
            </a:r>
          </a:p>
          <a:p>
            <a:pPr>
              <a:lnSpc>
                <a:spcPct val="90000"/>
              </a:lnSpc>
            </a:pPr>
            <a:r>
              <a:rPr lang="tr-TR" altLang="tr-TR" dirty="0" err="1" smtClean="0"/>
              <a:t>Nmap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tcpdump</a:t>
            </a:r>
            <a:r>
              <a:rPr lang="tr-TR" altLang="tr-TR" dirty="0" smtClean="0"/>
              <a:t> altyapısını kullanır.</a:t>
            </a:r>
          </a:p>
          <a:p>
            <a:pPr>
              <a:lnSpc>
                <a:spcPct val="90000"/>
              </a:lnSpc>
            </a:pPr>
            <a:r>
              <a:rPr lang="tr-TR" altLang="tr-TR" dirty="0" smtClean="0"/>
              <a:t>www.tcpdump.org</a:t>
            </a:r>
            <a:endParaRPr lang="en-US" altLang="tr-TR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7815"/>
            <a:ext cx="10972800" cy="630906"/>
          </a:xfrm>
        </p:spPr>
        <p:txBody>
          <a:bodyPr/>
          <a:lstStyle/>
          <a:p>
            <a:pPr>
              <a:defRPr/>
            </a:pPr>
            <a:r>
              <a:rPr lang="tr-TR" dirty="0" err="1"/>
              <a:t>DSniff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791" y="1124744"/>
            <a:ext cx="8075613" cy="4630737"/>
          </a:xfrm>
        </p:spPr>
        <p:txBody>
          <a:bodyPr/>
          <a:lstStyle/>
          <a:p>
            <a:endParaRPr lang="tr-TR" altLang="tr-TR" sz="2800" dirty="0"/>
          </a:p>
          <a:p>
            <a:r>
              <a:rPr lang="tr-TR" altLang="tr-TR" sz="2800" dirty="0"/>
              <a:t>Güçlü bir ağ denetleme ve giriş testi (</a:t>
            </a:r>
            <a:r>
              <a:rPr lang="tr-TR" altLang="tr-TR" sz="2800" dirty="0" err="1"/>
              <a:t>penetration</a:t>
            </a:r>
            <a:r>
              <a:rPr lang="tr-TR" altLang="tr-TR" sz="2800" dirty="0"/>
              <a:t> test) </a:t>
            </a:r>
            <a:r>
              <a:rPr lang="tr-TR" altLang="tr-TR" sz="2800" dirty="0" err="1"/>
              <a:t>amcına</a:t>
            </a:r>
            <a:r>
              <a:rPr lang="tr-TR" altLang="tr-TR" sz="2800" dirty="0"/>
              <a:t> yönelik araçlar takımı.</a:t>
            </a:r>
          </a:p>
          <a:p>
            <a:r>
              <a:rPr lang="en-US" altLang="tr-TR" sz="2800" dirty="0" err="1"/>
              <a:t>dsniff</a:t>
            </a:r>
            <a:r>
              <a:rPr lang="en-US" altLang="tr-TR" sz="2800" dirty="0"/>
              <a:t>, </a:t>
            </a:r>
            <a:r>
              <a:rPr lang="en-US" altLang="tr-TR" sz="2800" dirty="0" err="1"/>
              <a:t>filesnarf</a:t>
            </a:r>
            <a:r>
              <a:rPr lang="en-US" altLang="tr-TR" sz="2800" dirty="0"/>
              <a:t>, </a:t>
            </a:r>
            <a:r>
              <a:rPr lang="en-US" altLang="tr-TR" sz="2800" dirty="0" err="1"/>
              <a:t>mailsnarf</a:t>
            </a:r>
            <a:r>
              <a:rPr lang="en-US" altLang="tr-TR" sz="2800" dirty="0"/>
              <a:t>, </a:t>
            </a:r>
            <a:r>
              <a:rPr lang="en-US" altLang="tr-TR" sz="2800" dirty="0" err="1"/>
              <a:t>msgsnarf</a:t>
            </a:r>
            <a:r>
              <a:rPr lang="en-US" altLang="tr-TR" sz="2800" dirty="0"/>
              <a:t>, </a:t>
            </a:r>
            <a:r>
              <a:rPr lang="en-US" altLang="tr-TR" sz="2800" dirty="0" err="1"/>
              <a:t>urlsnarf</a:t>
            </a:r>
            <a:r>
              <a:rPr lang="tr-TR" altLang="tr-TR" sz="2800" dirty="0"/>
              <a:t> ve </a:t>
            </a:r>
            <a:r>
              <a:rPr lang="en-US" altLang="tr-TR" sz="2800" dirty="0" err="1"/>
              <a:t>webspy</a:t>
            </a:r>
            <a:r>
              <a:rPr lang="tr-TR" altLang="tr-TR" sz="2800" dirty="0"/>
              <a:t> araçları ağ üzerinde pasif bir şekilde kayda değer veri araştırmasında </a:t>
            </a:r>
            <a:r>
              <a:rPr lang="tr-TR" altLang="tr-TR" sz="2800" dirty="0" err="1"/>
              <a:t>kullanılı</a:t>
            </a:r>
            <a:r>
              <a:rPr lang="tr-TR" altLang="tr-TR" sz="2800" dirty="0"/>
              <a:t>. (şifre, e-posta, vb.)</a:t>
            </a:r>
            <a:r>
              <a:rPr lang="en-US" altLang="tr-TR" sz="2800" dirty="0"/>
              <a:t> </a:t>
            </a:r>
          </a:p>
        </p:txBody>
      </p:sp>
      <p:pic>
        <p:nvPicPr>
          <p:cNvPr id="23556" name="Picture 7" descr="monkey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555162" y="1124744"/>
            <a:ext cx="1209675" cy="10191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DSniff</a:t>
            </a: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tr-TR" dirty="0" err="1" smtClean="0"/>
              <a:t>arpspoof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dnsspoof</a:t>
            </a:r>
            <a:r>
              <a:rPr lang="tr-TR" altLang="tr-TR" dirty="0" smtClean="0"/>
              <a:t> ve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macof</a:t>
            </a:r>
            <a:r>
              <a:rPr lang="tr-TR" altLang="tr-TR" dirty="0" smtClean="0"/>
              <a:t> normalde saldırganın ulaşamayacağı (2. katman)</a:t>
            </a:r>
            <a:r>
              <a:rPr lang="en-US" altLang="tr-TR" dirty="0" smtClean="0"/>
              <a:t> </a:t>
            </a:r>
            <a:r>
              <a:rPr lang="tr-TR" altLang="tr-TR" dirty="0" smtClean="0"/>
              <a:t>ağ bilgilerine ulaşmasını kolaylaştırır.</a:t>
            </a:r>
          </a:p>
          <a:p>
            <a:pPr>
              <a:lnSpc>
                <a:spcPct val="90000"/>
              </a:lnSpc>
            </a:pPr>
            <a:r>
              <a:rPr lang="en-US" altLang="tr-TR" dirty="0" err="1" smtClean="0"/>
              <a:t>sshmitm</a:t>
            </a:r>
            <a:r>
              <a:rPr lang="en-US" altLang="tr-TR" dirty="0" smtClean="0"/>
              <a:t> </a:t>
            </a:r>
            <a:r>
              <a:rPr lang="tr-TR" altLang="tr-TR" dirty="0" smtClean="0"/>
              <a:t>ve </a:t>
            </a:r>
            <a:r>
              <a:rPr lang="en-US" altLang="tr-TR" dirty="0" err="1" smtClean="0"/>
              <a:t>webmitm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ssh</a:t>
            </a:r>
            <a:r>
              <a:rPr lang="tr-TR" altLang="tr-TR" dirty="0" smtClean="0"/>
              <a:t> ve </a:t>
            </a:r>
            <a:r>
              <a:rPr lang="tr-TR" altLang="tr-TR" dirty="0" err="1" smtClean="0"/>
              <a:t>https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oturumalrında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monkey</a:t>
            </a:r>
            <a:r>
              <a:rPr lang="tr-TR" altLang="tr-TR" dirty="0" smtClean="0"/>
              <a:t>-in-</a:t>
            </a:r>
            <a:r>
              <a:rPr lang="tr-TR" altLang="tr-TR" dirty="0" err="1" smtClean="0"/>
              <a:t>the</a:t>
            </a:r>
            <a:r>
              <a:rPr lang="tr-TR" altLang="tr-TR" dirty="0" smtClean="0"/>
              <a:t>-</a:t>
            </a:r>
            <a:r>
              <a:rPr lang="tr-TR" altLang="tr-TR" dirty="0" err="1" smtClean="0"/>
              <a:t>middle</a:t>
            </a:r>
            <a:r>
              <a:rPr lang="tr-TR" altLang="tr-TR" dirty="0" smtClean="0"/>
              <a:t> saldırılarında kullanılır.</a:t>
            </a:r>
            <a:r>
              <a:rPr lang="en-US" altLang="tr-TR" dirty="0" smtClean="0"/>
              <a:t> </a:t>
            </a:r>
            <a:endParaRPr lang="tr-TR" altLang="tr-TR" dirty="0" smtClean="0"/>
          </a:p>
          <a:p>
            <a:pPr>
              <a:lnSpc>
                <a:spcPct val="90000"/>
              </a:lnSpc>
            </a:pPr>
            <a:endParaRPr lang="tr-TR" altLang="tr-TR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dirty="0" smtClean="0"/>
              <a:t>	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tr-TR" dirty="0" smtClean="0"/>
              <a:t>http://naughty.monkey.org/~dugsong/dsniff/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GFI LANguard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Sistemdeki güvenlik hasar risk analizini otomatik olarak yapan bir araç.</a:t>
            </a:r>
          </a:p>
          <a:p>
            <a:r>
              <a:rPr lang="tr-TR" altLang="tr-TR" smtClean="0"/>
              <a:t>Windows üzerinde çalışır.</a:t>
            </a:r>
          </a:p>
          <a:p>
            <a:r>
              <a:rPr lang="tr-TR" altLang="tr-TR" smtClean="0"/>
              <a:t>Ağ taraması yapar.</a:t>
            </a:r>
          </a:p>
          <a:p>
            <a:r>
              <a:rPr lang="tr-TR" altLang="tr-TR" smtClean="0"/>
              <a:t>Her makinenin servis paket durumunu, yamanmamış güvenlik açıklarını, açık paylaşım alanlarını ve portlarını, çalışan uygulamalarını, vb. birçok bilgiyi raporlar.</a:t>
            </a:r>
            <a:endParaRPr lang="en-US" altLang="tr-TR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7815"/>
            <a:ext cx="10972800" cy="702914"/>
          </a:xfrm>
        </p:spPr>
        <p:txBody>
          <a:bodyPr/>
          <a:lstStyle/>
          <a:p>
            <a:pPr>
              <a:defRPr/>
            </a:pPr>
            <a:r>
              <a:rPr lang="en-US" dirty="0"/>
              <a:t>GFI </a:t>
            </a:r>
            <a:r>
              <a:rPr lang="en-US" dirty="0" err="1"/>
              <a:t>LANguard</a:t>
            </a: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51384" y="998012"/>
            <a:ext cx="6840760" cy="4530725"/>
          </a:xfrm>
        </p:spPr>
        <p:txBody>
          <a:bodyPr/>
          <a:lstStyle/>
          <a:p>
            <a:r>
              <a:rPr lang="tr-TR" altLang="tr-TR" sz="2800" dirty="0"/>
              <a:t>Ücretli bir yazılımdır. (Windows tabanlı!)</a:t>
            </a:r>
          </a:p>
          <a:p>
            <a:r>
              <a:rPr lang="tr-TR" altLang="tr-TR" sz="2800" dirty="0"/>
              <a:t>Deneme sürümü mevcut.</a:t>
            </a:r>
          </a:p>
          <a:p>
            <a:r>
              <a:rPr lang="tr-TR" altLang="tr-TR" sz="2800" dirty="0"/>
              <a:t>www.gfi.com</a:t>
            </a:r>
            <a:endParaRPr lang="en-US" altLang="tr-TR" sz="2800" dirty="0"/>
          </a:p>
        </p:txBody>
      </p:sp>
      <p:pic>
        <p:nvPicPr>
          <p:cNvPr id="26628" name="Picture 4" descr="lanss5_mainscreen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16755" y="1623950"/>
            <a:ext cx="6249246" cy="454135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Ettercap</a:t>
            </a: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dirty="0" smtClean="0"/>
              <a:t>Anahtarlamalı yerel ağlar için kullanılan bir </a:t>
            </a:r>
            <a:r>
              <a:rPr lang="tr-TR" altLang="tr-TR" dirty="0" err="1" smtClean="0"/>
              <a:t>sniffer</a:t>
            </a:r>
            <a:r>
              <a:rPr lang="tr-TR" altLang="tr-TR" dirty="0" smtClean="0"/>
              <a:t>, araya girme ve kayıt yapma aracıdır.</a:t>
            </a:r>
          </a:p>
          <a:p>
            <a:pPr>
              <a:lnSpc>
                <a:spcPct val="90000"/>
              </a:lnSpc>
            </a:pPr>
            <a:r>
              <a:rPr lang="tr-TR" altLang="tr-TR" dirty="0" smtClean="0"/>
              <a:t>Şifreli olanlar da dahil birçok protokol için aktif ve pasif inceleme özelliği vardır.</a:t>
            </a:r>
          </a:p>
          <a:p>
            <a:pPr>
              <a:lnSpc>
                <a:spcPct val="90000"/>
              </a:lnSpc>
            </a:pPr>
            <a:r>
              <a:rPr lang="tr-TR" altLang="tr-TR" dirty="0" smtClean="0"/>
              <a:t>Kurulmuş  bağlantılara veri enjeksiyonu yapma ve filtreleme özellikleri vardır.</a:t>
            </a:r>
          </a:p>
          <a:p>
            <a:pPr>
              <a:lnSpc>
                <a:spcPct val="90000"/>
              </a:lnSpc>
            </a:pPr>
            <a:r>
              <a:rPr lang="tr-TR" altLang="tr-TR" dirty="0" smtClean="0"/>
              <a:t>Ağ geometrisini çıkarma ve işletim sistemi tespitleri yapabilir.</a:t>
            </a:r>
            <a:endParaRPr lang="en-US" altLang="tr-TR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 smtClean="0"/>
              <a:t>Konu Başlıkları</a:t>
            </a:r>
            <a:endParaRPr lang="tr-TR" dirty="0"/>
          </a:p>
        </p:txBody>
      </p:sp>
      <p:sp>
        <p:nvSpPr>
          <p:cNvPr id="1024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Güvenlik Araçları</a:t>
            </a:r>
          </a:p>
          <a:p>
            <a:pPr eaLnBrk="1" hangingPunct="1"/>
            <a:r>
              <a:rPr lang="tr-TR" altLang="tr-TR" smtClean="0"/>
              <a:t>Bilişim Suçları </a:t>
            </a:r>
          </a:p>
          <a:p>
            <a:pPr eaLnBrk="1" hangingPunct="1"/>
            <a:r>
              <a:rPr lang="tr-TR" altLang="tr-TR" smtClean="0"/>
              <a:t>Bilgi ve Bilgi Güvenliği </a:t>
            </a:r>
          </a:p>
          <a:p>
            <a:pPr eaLnBrk="1" hangingPunct="1"/>
            <a:r>
              <a:rPr lang="tr-TR" altLang="tr-TR" smtClean="0"/>
              <a:t>Sonuç </a:t>
            </a:r>
          </a:p>
          <a:p>
            <a:pPr eaLnBrk="1" hangingPunct="1"/>
            <a:r>
              <a:rPr lang="tr-TR" altLang="tr-TR" smtClean="0"/>
              <a:t>Sorular</a:t>
            </a:r>
          </a:p>
          <a:p>
            <a:pPr eaLnBrk="1" hangingPunct="1"/>
            <a:r>
              <a:rPr lang="tr-TR" altLang="tr-TR" smtClean="0"/>
              <a:t>Kaynaklar</a:t>
            </a:r>
          </a:p>
          <a:p>
            <a:pPr>
              <a:buFont typeface="Wingdings" pitchFamily="2" charset="2"/>
              <a:buNone/>
            </a:pPr>
            <a:endParaRPr lang="tr-TR" altLang="tr-TR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John the Ripper</a:t>
            </a: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sz="2800"/>
              <a:t>Çok hızlı bir şifre kırıcısı.</a:t>
            </a:r>
          </a:p>
          <a:p>
            <a:pPr>
              <a:lnSpc>
                <a:spcPct val="90000"/>
              </a:lnSpc>
            </a:pPr>
            <a:r>
              <a:rPr lang="tr-TR" altLang="tr-TR" sz="2800"/>
              <a:t>Unix (11’i resmi olarak desteklenen birçok farklı mimarisinde), DOS, Win32, BeOS ve OpenVMS üzerinde çalışabilir.</a:t>
            </a:r>
          </a:p>
          <a:p>
            <a:pPr>
              <a:lnSpc>
                <a:spcPct val="90000"/>
              </a:lnSpc>
            </a:pPr>
            <a:r>
              <a:rPr lang="tr-TR" altLang="tr-TR" sz="2800"/>
              <a:t>Geliştirilme amacı zayıf unix şifrelerini tespit etmek.</a:t>
            </a:r>
          </a:p>
          <a:p>
            <a:pPr>
              <a:lnSpc>
                <a:spcPct val="90000"/>
              </a:lnSpc>
            </a:pPr>
            <a:r>
              <a:rPr lang="tr-TR" altLang="tr-TR" sz="2800"/>
              <a:t>Unix crypt(3) şifre özü, Kerberos AFS ve Windows NT/2000/XP LM özlerini kırabilir.</a:t>
            </a:r>
          </a:p>
          <a:p>
            <a:pPr>
              <a:lnSpc>
                <a:spcPct val="90000"/>
              </a:lnSpc>
            </a:pPr>
            <a:r>
              <a:rPr lang="tr-TR" altLang="tr-TR" sz="2800"/>
              <a:t>Aynı zamanda sürekli güncellenen şifre veritabanı vardır.</a:t>
            </a:r>
            <a:endParaRPr lang="en-US" altLang="tr-TR" sz="28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ISS Internet Scanner</a:t>
            </a: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Uygulama düzeyinde ağa bağlı araçlar üzerinde hasar risk analizi yapabilen ücretli bir yazılım.</a:t>
            </a:r>
          </a:p>
          <a:p>
            <a:r>
              <a:rPr lang="tr-TR" altLang="tr-TR" smtClean="0"/>
              <a:t>Ağdaki güvenlik açıklarını yakalamada çok iyi fakat çok pahalı bir yazılım. (ucuz + iyi = nessus)</a:t>
            </a:r>
          </a:p>
          <a:p>
            <a:pPr>
              <a:buFont typeface="Wingdings" pitchFamily="2" charset="2"/>
              <a:buNone/>
            </a:pPr>
            <a:r>
              <a:rPr lang="tr-TR" altLang="tr-TR" smtClean="0"/>
              <a:t>					</a:t>
            </a:r>
          </a:p>
          <a:p>
            <a:pPr>
              <a:buFont typeface="Wingdings" pitchFamily="2" charset="2"/>
              <a:buNone/>
            </a:pPr>
            <a:r>
              <a:rPr lang="tr-TR" altLang="tr-TR" smtClean="0"/>
              <a:t>				www.iss.net</a:t>
            </a:r>
            <a:endParaRPr lang="en-US" altLang="tr-TR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tripwire</a:t>
            </a: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smtClean="0"/>
              <a:t>Bütünlük analizi yapan araçların büyükbabası.</a:t>
            </a:r>
          </a:p>
          <a:p>
            <a:pPr>
              <a:lnSpc>
                <a:spcPct val="90000"/>
              </a:lnSpc>
            </a:pPr>
            <a:r>
              <a:rPr lang="tr-TR" altLang="tr-TR" smtClean="0"/>
              <a:t>Dosya ve dizinlerin bütünlüklerinin bozulup bolulmadığını inceler.</a:t>
            </a:r>
          </a:p>
          <a:p>
            <a:pPr>
              <a:lnSpc>
                <a:spcPct val="90000"/>
              </a:lnSpc>
            </a:pPr>
            <a:r>
              <a:rPr lang="tr-TR" altLang="tr-TR" smtClean="0"/>
              <a:t>Herhangi bir değişim sonrası sistem yöneticilerini uyarır.</a:t>
            </a:r>
          </a:p>
          <a:p>
            <a:pPr>
              <a:lnSpc>
                <a:spcPct val="90000"/>
              </a:lnSpc>
            </a:pPr>
            <a:r>
              <a:rPr lang="tr-TR" altLang="tr-TR" smtClean="0"/>
              <a:t>Açık kaynak kodlu versiyonu Linux için </a:t>
            </a:r>
            <a:r>
              <a:rPr lang="tr-TR" altLang="tr-TR" smtClean="0">
                <a:hlinkClick r:id="rId2"/>
              </a:rPr>
              <a:t>www.tripwire.org</a:t>
            </a:r>
            <a:r>
              <a:rPr lang="tr-TR" altLang="tr-TR" smtClean="0"/>
              <a:t> da mevcut.</a:t>
            </a:r>
          </a:p>
          <a:p>
            <a:pPr>
              <a:lnSpc>
                <a:spcPct val="90000"/>
              </a:lnSpc>
            </a:pPr>
            <a:r>
              <a:rPr lang="tr-TR" altLang="tr-TR" smtClean="0"/>
              <a:t>Diğer sistemler için ücretli.</a:t>
            </a:r>
            <a:endParaRPr lang="en-US" altLang="tr-TR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79376" y="277815"/>
            <a:ext cx="11103024" cy="630906"/>
          </a:xfrm>
        </p:spPr>
        <p:txBody>
          <a:bodyPr/>
          <a:lstStyle/>
          <a:p>
            <a:pPr>
              <a:defRPr/>
            </a:pPr>
            <a:r>
              <a:rPr lang="tr-TR" dirty="0"/>
              <a:t>Güvenlik Araçları</a:t>
            </a:r>
            <a:endParaRPr lang="en-US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tr-TR" altLang="tr-TR" sz="2800"/>
              <a:t>Ana kaynak: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tr-TR" altLang="tr-TR" sz="2400"/>
              <a:t>www.insecure.org</a:t>
            </a:r>
            <a:endParaRPr lang="en-US" altLang="tr-TR" sz="2400"/>
          </a:p>
        </p:txBody>
      </p:sp>
      <p:pic>
        <p:nvPicPr>
          <p:cNvPr id="31748" name="Picture 4" descr="Insecurelogo-eye-90x168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43475" y="2997201"/>
            <a:ext cx="2376488" cy="1273175"/>
          </a:xfr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Sorular</a:t>
            </a:r>
            <a:endParaRPr lang="tr-TR" dirty="0"/>
          </a:p>
        </p:txBody>
      </p:sp>
      <p:sp>
        <p:nvSpPr>
          <p:cNvPr id="3379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95000"/>
              <a:buFont typeface="Wingdings" panose="05000000000000000000" pitchFamily="2" charset="2"/>
              <a:buChar char="§"/>
              <a:defRPr sz="2400">
                <a:solidFill>
                  <a:srgbClr val="000066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Wingdings" panose="05000000000000000000" pitchFamily="2" charset="2"/>
              <a:buChar char="§"/>
              <a:defRPr sz="2200">
                <a:solidFill>
                  <a:srgbClr val="000066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95000"/>
              <a:buFont typeface="Wingdings" panose="05000000000000000000" pitchFamily="2" charset="2"/>
              <a:buChar char="§"/>
              <a:defRPr sz="2000">
                <a:solidFill>
                  <a:srgbClr val="000066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95000"/>
              <a:buFont typeface="Wingdings" panose="05000000000000000000" pitchFamily="2" charset="2"/>
              <a:buChar char="§"/>
              <a:defRPr sz="1600">
                <a:solidFill>
                  <a:srgbClr val="000066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95000"/>
              <a:buFont typeface="Wingdings" panose="05000000000000000000" pitchFamily="2" charset="2"/>
              <a:buChar char="§"/>
              <a:defRPr sz="1400">
                <a:solidFill>
                  <a:srgbClr val="000066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5000"/>
              <a:buFont typeface="Wingdings" panose="05000000000000000000" pitchFamily="2" charset="2"/>
              <a:buChar char="§"/>
              <a:defRPr sz="1400">
                <a:solidFill>
                  <a:srgbClr val="000066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5000"/>
              <a:buFont typeface="Wingdings" panose="05000000000000000000" pitchFamily="2" charset="2"/>
              <a:buChar char="§"/>
              <a:defRPr sz="1400">
                <a:solidFill>
                  <a:srgbClr val="000066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5000"/>
              <a:buFont typeface="Wingdings" panose="05000000000000000000" pitchFamily="2" charset="2"/>
              <a:buChar char="§"/>
              <a:defRPr sz="1400">
                <a:solidFill>
                  <a:srgbClr val="000066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5000"/>
              <a:buFont typeface="Wingdings" panose="05000000000000000000" pitchFamily="2" charset="2"/>
              <a:buChar char="§"/>
              <a:defRPr sz="1400">
                <a:solidFill>
                  <a:srgbClr val="000066"/>
                </a:solidFill>
                <a:latin typeface="Cambria" panose="020405030504060302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953F722-C617-4908-8BD4-54DFB5F602BC}" type="slidenum">
              <a:rPr lang="en-US" altLang="tr-TR" sz="1400">
                <a:solidFill>
                  <a:srgbClr val="C00000"/>
                </a:solidFill>
                <a:latin typeface="Rage Italic" panose="03070502040507070304" pitchFamily="66" charset="0"/>
                <a:ea typeface="Rage Italic" panose="03070502040507070304" pitchFamily="66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r>
              <a:rPr lang="tr-TR" altLang="tr-TR" sz="1400">
                <a:solidFill>
                  <a:srgbClr val="C00000"/>
                </a:solidFill>
                <a:latin typeface="Rage Italic" panose="03070502040507070304" pitchFamily="66" charset="0"/>
                <a:ea typeface="Rage Italic" panose="03070502040507070304" pitchFamily="66" charset="0"/>
              </a:rPr>
              <a:t>/  26</a:t>
            </a:r>
            <a:endParaRPr lang="en-US" altLang="tr-TR" sz="1400">
              <a:solidFill>
                <a:srgbClr val="C00000"/>
              </a:solidFill>
              <a:latin typeface="Rage Italic" panose="03070502040507070304" pitchFamily="66" charset="0"/>
              <a:ea typeface="Rage Italic" panose="03070502040507070304" pitchFamily="66" charset="0"/>
            </a:endParaRPr>
          </a:p>
        </p:txBody>
      </p:sp>
      <p:pic>
        <p:nvPicPr>
          <p:cNvPr id="33795" name="Picture 4" descr="MCj040426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75" y="2571751"/>
            <a:ext cx="3151188" cy="290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481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/>
              <a:t>[1] Bu sunumdaki bilgiler DAŞ R., Bilgi Sistemleri ve Güvenliği ders notlarından alınmıştır.</a:t>
            </a:r>
          </a:p>
          <a:p>
            <a:endParaRPr lang="tr-TR" altLang="tr-TR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Güvenlik Araçları</a:t>
            </a: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tr-TR" altLang="tr-TR" smtClean="0"/>
          </a:p>
          <a:p>
            <a:r>
              <a:rPr lang="tr-TR" altLang="tr-TR" smtClean="0"/>
              <a:t>Savunmadan çok “saldırı”ya yönelik araçlar.</a:t>
            </a:r>
          </a:p>
          <a:p>
            <a:endParaRPr lang="tr-TR" altLang="tr-TR" smtClean="0"/>
          </a:p>
          <a:p>
            <a:r>
              <a:rPr lang="tr-TR" altLang="tr-TR" smtClean="0"/>
              <a:t>Amaç, saldırganlardan önce sistemdeki açıkları ortaya çıkarıp gereken önlemleri almak.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err="1" smtClean="0"/>
              <a:t>Nmap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“Network Mapper”</a:t>
            </a:r>
          </a:p>
          <a:p>
            <a:r>
              <a:rPr lang="tr-TR" altLang="tr-TR" smtClean="0"/>
              <a:t>Ağ araştırması ve güvenlik denetlemesi yapan açık kaynaklı ücretsiz bir yazılım.</a:t>
            </a:r>
          </a:p>
          <a:p>
            <a:r>
              <a:rPr lang="tr-TR" altLang="tr-TR" smtClean="0"/>
              <a:t>Geniş ölçekli ağları taramak için tasarlanmıştır.</a:t>
            </a:r>
          </a:p>
          <a:p>
            <a:r>
              <a:rPr lang="tr-TR" altLang="tr-TR" smtClean="0"/>
              <a:t>Alışılmışın dışında IP paketleri göndererek tarama yapar.</a:t>
            </a:r>
            <a:endParaRPr lang="en-US" altLang="tr-TR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7815"/>
            <a:ext cx="10972800" cy="630906"/>
          </a:xfrm>
        </p:spPr>
        <p:txBody>
          <a:bodyPr/>
          <a:lstStyle/>
          <a:p>
            <a:pPr>
              <a:defRPr/>
            </a:pPr>
            <a:r>
              <a:rPr lang="tr-TR" dirty="0" err="1"/>
              <a:t>Nmap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51384" y="1124744"/>
            <a:ext cx="9721080" cy="2290763"/>
          </a:xfrm>
        </p:spPr>
        <p:txBody>
          <a:bodyPr/>
          <a:lstStyle/>
          <a:p>
            <a:r>
              <a:rPr lang="tr-TR" altLang="tr-TR" sz="2800" dirty="0"/>
              <a:t>Ağdaki canlı bilgisayarlar</a:t>
            </a:r>
          </a:p>
          <a:p>
            <a:r>
              <a:rPr lang="tr-TR" altLang="tr-TR" sz="2800" dirty="0"/>
              <a:t>Çalışan servisler (Uygulama adı ve versiyonu)</a:t>
            </a:r>
          </a:p>
          <a:p>
            <a:r>
              <a:rPr lang="tr-TR" altLang="tr-TR" sz="2800" dirty="0"/>
              <a:t>Koşulan işletim sistemi</a:t>
            </a:r>
          </a:p>
          <a:p>
            <a:r>
              <a:rPr lang="tr-TR" altLang="tr-TR" sz="2800" dirty="0"/>
              <a:t>Varsa kullanılan güvenlik duvarı</a:t>
            </a:r>
          </a:p>
          <a:p>
            <a:endParaRPr lang="en-US" altLang="tr-TR" sz="2800" dirty="0"/>
          </a:p>
        </p:txBody>
      </p:sp>
      <p:pic>
        <p:nvPicPr>
          <p:cNvPr id="13316" name="Picture 4" descr="nmap_bnr_euroboy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15680" y="3933056"/>
            <a:ext cx="4038600" cy="5175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7815"/>
            <a:ext cx="10972800" cy="558898"/>
          </a:xfrm>
        </p:spPr>
        <p:txBody>
          <a:bodyPr/>
          <a:lstStyle/>
          <a:p>
            <a:pPr>
              <a:defRPr/>
            </a:pPr>
            <a:r>
              <a:rPr lang="tr-TR" dirty="0" err="1" smtClean="0"/>
              <a:t>Nmap</a:t>
            </a:r>
            <a:r>
              <a:rPr lang="tr-TR" dirty="0" smtClean="0"/>
              <a:t> Görselleri</a:t>
            </a: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77705" y="1002110"/>
            <a:ext cx="8291513" cy="563562"/>
          </a:xfrm>
        </p:spPr>
        <p:txBody>
          <a:bodyPr/>
          <a:lstStyle/>
          <a:p>
            <a:r>
              <a:rPr lang="tr-TR" altLang="tr-TR" sz="2800" dirty="0"/>
              <a:t>www.insecure.org/nmap</a:t>
            </a:r>
            <a:endParaRPr lang="en-US" altLang="tr-TR" sz="2800" dirty="0"/>
          </a:p>
        </p:txBody>
      </p:sp>
      <p:pic>
        <p:nvPicPr>
          <p:cNvPr id="14340" name="Picture 4" descr="nmap-matrix2log-cropped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4072" y="1713637"/>
            <a:ext cx="3295650" cy="1619250"/>
          </a:xfrm>
          <a:noFill/>
        </p:spPr>
      </p:pic>
      <p:pic>
        <p:nvPicPr>
          <p:cNvPr id="14341" name="Picture 6" descr="nmap-matrixhax0r3c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96126" y="4143375"/>
            <a:ext cx="2714625" cy="1619250"/>
          </a:xfrm>
          <a:noFill/>
        </p:spPr>
      </p:pic>
      <p:pic>
        <p:nvPicPr>
          <p:cNvPr id="14342" name="Picture 8" descr="nmap-349-demovsca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456" y="2060848"/>
            <a:ext cx="4533900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7815"/>
            <a:ext cx="10972800" cy="702914"/>
          </a:xfrm>
        </p:spPr>
        <p:txBody>
          <a:bodyPr/>
          <a:lstStyle/>
          <a:p>
            <a:pPr>
              <a:defRPr/>
            </a:pPr>
            <a:r>
              <a:rPr lang="tr-TR" dirty="0" err="1"/>
              <a:t>Nessus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196752"/>
            <a:ext cx="8291513" cy="4530725"/>
          </a:xfrm>
        </p:spPr>
        <p:txBody>
          <a:bodyPr/>
          <a:lstStyle/>
          <a:p>
            <a:endParaRPr lang="tr-TR" altLang="tr-TR" sz="2800" dirty="0"/>
          </a:p>
          <a:p>
            <a:r>
              <a:rPr lang="tr-TR" altLang="tr-TR" sz="2800" dirty="0"/>
              <a:t>Güçlü, güncel ve ücretsiz bir uzaktan güvenlik taraması aracı.</a:t>
            </a:r>
          </a:p>
          <a:p>
            <a:endParaRPr lang="tr-TR" altLang="tr-TR" sz="2800" dirty="0"/>
          </a:p>
          <a:p>
            <a:r>
              <a:rPr lang="tr-TR" altLang="tr-TR" sz="2800" dirty="0"/>
              <a:t>Diğerlerinden en büyük farkı bilinen kurallara bağlı olmaması. (Örnek: web sunucusu 1234 numaralı portta çalışsa bile </a:t>
            </a:r>
            <a:r>
              <a:rPr lang="tr-TR" altLang="tr-TR" sz="2800" dirty="0" err="1"/>
              <a:t>nessus</a:t>
            </a:r>
            <a:r>
              <a:rPr lang="tr-TR" altLang="tr-TR" sz="2800" dirty="0"/>
              <a:t> onu bulup güvenlik taraması yapabiliyor.)</a:t>
            </a:r>
            <a:endParaRPr lang="en-US" altLang="tr-TR" sz="2800" dirty="0"/>
          </a:p>
        </p:txBody>
      </p:sp>
      <p:pic>
        <p:nvPicPr>
          <p:cNvPr id="15364" name="Picture 4" descr="mini_tnp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284999" y="1340768"/>
            <a:ext cx="1181100" cy="1143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7815"/>
            <a:ext cx="10972800" cy="630906"/>
          </a:xfrm>
        </p:spPr>
        <p:txBody>
          <a:bodyPr/>
          <a:lstStyle/>
          <a:p>
            <a:pPr>
              <a:defRPr/>
            </a:pPr>
            <a:r>
              <a:rPr lang="tr-TR" dirty="0" err="1"/>
              <a:t>Nessus</a:t>
            </a:r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95400" y="1124744"/>
            <a:ext cx="10225136" cy="4276725"/>
          </a:xfrm>
        </p:spPr>
        <p:txBody>
          <a:bodyPr/>
          <a:lstStyle/>
          <a:p>
            <a:r>
              <a:rPr lang="tr-TR" altLang="tr-TR" sz="2800" dirty="0"/>
              <a:t>Platform: Unix ve benzeri sistemler  </a:t>
            </a:r>
            <a:r>
              <a:rPr lang="tr-TR" altLang="tr-TR" sz="2800" dirty="0" smtClean="0"/>
              <a:t> </a:t>
            </a:r>
            <a:r>
              <a:rPr lang="tr-TR" altLang="tr-TR" sz="2800" dirty="0"/>
              <a:t>+ Windows</a:t>
            </a:r>
          </a:p>
          <a:p>
            <a:r>
              <a:rPr lang="tr-TR" altLang="tr-TR" sz="2800" dirty="0"/>
              <a:t>Çok çeşitli raporlama yetisi (</a:t>
            </a:r>
            <a:r>
              <a:rPr lang="en-US" altLang="tr-TR" sz="2800" dirty="0"/>
              <a:t>HTML, XML, </a:t>
            </a:r>
            <a:r>
              <a:rPr lang="en-US" altLang="tr-TR" sz="2800" dirty="0" err="1"/>
              <a:t>LaTeX</a:t>
            </a:r>
            <a:r>
              <a:rPr lang="en-US" altLang="tr-TR" sz="2800" dirty="0"/>
              <a:t>, and ASCII</a:t>
            </a:r>
            <a:r>
              <a:rPr lang="tr-TR" altLang="tr-TR" sz="2800" dirty="0"/>
              <a:t>)</a:t>
            </a:r>
          </a:p>
          <a:p>
            <a:r>
              <a:rPr lang="tr-TR" altLang="tr-TR" sz="2800" dirty="0"/>
              <a:t>Uyumlu ek (</a:t>
            </a:r>
            <a:r>
              <a:rPr lang="tr-TR" altLang="tr-TR" sz="2800" dirty="0" err="1"/>
              <a:t>plug</a:t>
            </a:r>
            <a:r>
              <a:rPr lang="tr-TR" altLang="tr-TR" sz="2800" dirty="0"/>
              <a:t>- in) yazılımları ve GTK </a:t>
            </a:r>
            <a:r>
              <a:rPr lang="tr-TR" altLang="tr-TR" sz="2800" dirty="0" err="1"/>
              <a:t>arayüzü</a:t>
            </a:r>
            <a:r>
              <a:rPr lang="tr-TR" altLang="tr-TR" sz="2800" dirty="0"/>
              <a:t> ile kullanışlı  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2800" dirty="0"/>
          </a:p>
          <a:p>
            <a:r>
              <a:rPr lang="tr-TR" altLang="tr-TR" sz="2800" dirty="0"/>
              <a:t>www.nessus.org</a:t>
            </a:r>
            <a:endParaRPr lang="en-US" alt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err="1" smtClean="0"/>
              <a:t>Nessus</a:t>
            </a:r>
            <a:r>
              <a:rPr lang="tr-TR" dirty="0" smtClean="0"/>
              <a:t> Görseli</a:t>
            </a:r>
            <a:endParaRPr lang="en-US" dirty="0"/>
          </a:p>
        </p:txBody>
      </p:sp>
      <p:pic>
        <p:nvPicPr>
          <p:cNvPr id="17411" name="Picture 7" descr="repor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83432" y="1268760"/>
            <a:ext cx="6264696" cy="4554004"/>
          </a:xfr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NMY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A62DA16B-5B78-4520-91B1-A01A8C52B1B4}" vid="{595F7DE9-C966-4C40-B197-7CFE51FE3C4F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</TotalTime>
  <Words>705</Words>
  <Application>Microsoft Office PowerPoint</Application>
  <PresentationFormat>Geniş ekran</PresentationFormat>
  <Paragraphs>114</Paragraphs>
  <Slides>25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31" baseType="lpstr">
      <vt:lpstr>Arial</vt:lpstr>
      <vt:lpstr>Calibri</vt:lpstr>
      <vt:lpstr>Rage Italic</vt:lpstr>
      <vt:lpstr>Times New Roman</vt:lpstr>
      <vt:lpstr>Wingdings</vt:lpstr>
      <vt:lpstr>NMYO</vt:lpstr>
      <vt:lpstr>Güvenlik Araçları</vt:lpstr>
      <vt:lpstr>Konu Başlıkları</vt:lpstr>
      <vt:lpstr>Güvenlik Araçları</vt:lpstr>
      <vt:lpstr>Nmap</vt:lpstr>
      <vt:lpstr>Nmap</vt:lpstr>
      <vt:lpstr>Nmap Görselleri</vt:lpstr>
      <vt:lpstr>Nessus</vt:lpstr>
      <vt:lpstr>Nessus</vt:lpstr>
      <vt:lpstr>Nessus Görseli</vt:lpstr>
      <vt:lpstr>Ethereal</vt:lpstr>
      <vt:lpstr>Ethereal</vt:lpstr>
      <vt:lpstr>Snort</vt:lpstr>
      <vt:lpstr>Snort</vt:lpstr>
      <vt:lpstr>tcpdump</vt:lpstr>
      <vt:lpstr>DSniff</vt:lpstr>
      <vt:lpstr>DSniff</vt:lpstr>
      <vt:lpstr>GFI LANguard </vt:lpstr>
      <vt:lpstr>GFI LANguard</vt:lpstr>
      <vt:lpstr>Ettercap</vt:lpstr>
      <vt:lpstr>John the Ripper</vt:lpstr>
      <vt:lpstr>ISS Internet Scanner</vt:lpstr>
      <vt:lpstr>tripwire</vt:lpstr>
      <vt:lpstr>Güvenlik Araçları</vt:lpstr>
      <vt:lpstr>Sorular</vt:lpstr>
      <vt:lpstr>Kaynaklar</vt:lpstr>
    </vt:vector>
  </TitlesOfParts>
  <Company>itu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</dc:title>
  <dc:creator/>
  <cp:lastModifiedBy>Ufuk Tanyeri</cp:lastModifiedBy>
  <cp:revision>73</cp:revision>
  <dcterms:created xsi:type="dcterms:W3CDTF">2004-04-05T22:16:35Z</dcterms:created>
  <dcterms:modified xsi:type="dcterms:W3CDTF">2020-02-06T18:40:08Z</dcterms:modified>
</cp:coreProperties>
</file>