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noFill/>
        </a:fill>
      </a:tcStyle>
    </a:wholeTbl>
    <a:band2H>
      <a:tcTxStyle b="def" i="def"/>
      <a:tcStyle>
        <a:tcBdr/>
        <a:fill>
          <a:solidFill>
            <a:srgbClr val="FFEBD2">
              <a:alpha val="48000"/>
            </a:srgbClr>
          </a:solidFill>
        </a:fill>
      </a:tcStyle>
    </a:band2H>
    <a:firstCo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Col>
    <a:la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254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lastRow>
    <a:fir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254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Row>
  </a:tblStyle>
  <a:tblStyle styleId="{C7B018BB-80A7-4F77-B60F-C8B233D01FF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noFill/>
        </a:fill>
      </a:tcStyle>
    </a:wholeTbl>
    <a:band2H>
      <a:tcTxStyle b="def" i="def"/>
      <a:tcStyle>
        <a:tcBdr/>
        <a:fill>
          <a:solidFill>
            <a:srgbClr val="76654F">
              <a:alpha val="20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3E231A"/>
              </a:solidFill>
              <a:prstDash val="solid"/>
              <a:miter lim="400000"/>
            </a:ln>
          </a:insideV>
        </a:tcBdr>
        <a:fill>
          <a:solidFill>
            <a:srgbClr val="9BA7B4">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firstRow>
  </a:tblStyle>
  <a:tblStyle styleId="{EEE7283C-3CF3-47DC-8721-378D4A62B22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wholeTbl>
    <a:band2H>
      <a:tcTxStyle b="def" i="def"/>
      <a:tcStyle>
        <a:tcBdr/>
        <a:fill>
          <a:solidFill>
            <a:srgbClr val="B1A596">
              <a:alpha val="20000"/>
            </a:srgbClr>
          </a:solidFill>
        </a:fill>
      </a:tcStyle>
    </a:band2H>
    <a:firstCol>
      <a:tcTxStyle b="off" i="off">
        <a:fontRef idx="minor">
          <a:srgbClr val="3E231A"/>
        </a:fontRef>
        <a:srgbClr val="3E231A"/>
      </a:tcTxStyle>
      <a:tcStyle>
        <a:tcBdr>
          <a:left>
            <a:ln w="12700" cap="flat">
              <a:solidFill>
                <a:srgbClr val="3D231A"/>
              </a:solidFill>
              <a:prstDash val="solid"/>
              <a:miter lim="400000"/>
            </a:ln>
          </a:left>
          <a:right>
            <a:ln w="12700" cap="flat">
              <a:solidFill>
                <a:srgbClr val="3D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CA581">
              <a:alpha val="50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254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solidFill>
            <a:srgbClr val="A56333">
              <a:alpha val="75000"/>
            </a:srgbClr>
          </a:solidFill>
        </a:fill>
      </a:tcStyle>
    </a:firstRow>
  </a:tblStyle>
  <a:tblStyle styleId="{CF821DB8-F4EB-4A41-A1BA-3FCAFE7338EE}"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C19B68">
              <a:alpha val="50000"/>
            </a:srgbClr>
          </a:solidFill>
        </a:fill>
      </a:tcStyle>
    </a:wholeTbl>
    <a:band2H>
      <a:tcTxStyle b="def" i="def"/>
      <a:tcStyle>
        <a:tcBdr/>
        <a:fill>
          <a:solidFill>
            <a:srgbClr val="C09B6C">
              <a:alpha val="26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45C39">
              <a:alpha val="8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A77A48">
              <a:alpha val="8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633E29">
              <a:alpha val="85000"/>
            </a:srgbClr>
          </a:solidFill>
        </a:fill>
      </a:tcStyle>
    </a:firstRow>
  </a:tblStyle>
  <a:tblStyle styleId="{33BA23B1-9221-436E-865A-0063620EA4FD}"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noFill/>
        </a:fill>
      </a:tcStyle>
    </a:wholeTbl>
    <a:band2H>
      <a:tcTxStyle b="def" i="def"/>
      <a:tcStyle>
        <a:tcBdr/>
        <a:fill>
          <a:solidFill>
            <a:srgbClr val="76654F">
              <a:alpha val="20000"/>
            </a:srgbClr>
          </a:solidFill>
        </a:fill>
      </a:tcStyle>
    </a:band2H>
    <a:firstCol>
      <a:tcTxStyle b="off" i="off">
        <a:fontRef idx="minor">
          <a:srgbClr val="3E231A"/>
        </a:fontRef>
        <a:srgbClr val="3E231A"/>
      </a:tcTxStyle>
      <a:tcStyle>
        <a:tcBdr>
          <a:left>
            <a:ln w="12700" cap="flat">
              <a:solidFill>
                <a:srgbClr val="828D8E"/>
              </a:solidFill>
              <a:prstDash val="solid"/>
              <a:miter lim="400000"/>
            </a:ln>
          </a:left>
          <a:right>
            <a:ln w="12700" cap="flat">
              <a:solidFill>
                <a:srgbClr val="828D8E"/>
              </a:solidFill>
              <a:prstDash val="solid"/>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solidFill>
            <a:srgbClr val="E6DFD8">
              <a:alpha val="61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E6DFD8">
              <a:alpha val="6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5D5E5F"/>
          </a:solidFill>
        </a:fill>
      </a:tcStyle>
    </a:firstRow>
  </a:tblStyle>
  <a:tblStyle styleId="{2708684C-4D16-4618-839F-0558EEFCDFE6}" styleName="">
    <a:tblBg/>
    <a:wholeTbl>
      <a:tcTxStyle b="off" i="off">
        <a:fontRef idx="minor">
          <a:srgbClr val="232323"/>
        </a:fontRef>
        <a:srgbClr val="232323"/>
      </a:tcTxStyle>
      <a:tcStyle>
        <a:tcBdr>
          <a:left>
            <a:ln w="12700" cap="flat">
              <a:solidFill>
                <a:srgbClr val="83867F"/>
              </a:solidFill>
              <a:custDash>
                <a:ds d="200000" sp="200000"/>
              </a:custDash>
              <a:miter lim="400000"/>
            </a:ln>
          </a:left>
          <a:right>
            <a:ln w="12700" cap="flat">
              <a:solidFill>
                <a:srgbClr val="83867F"/>
              </a:solidFill>
              <a:custDash>
                <a:ds d="200000" sp="200000"/>
              </a:custDash>
              <a:miter lim="400000"/>
            </a:ln>
          </a:right>
          <a:top>
            <a:ln w="12700" cap="flat">
              <a:solidFill>
                <a:srgbClr val="83867F"/>
              </a:solidFill>
              <a:custDash>
                <a:ds d="200000" sp="200000"/>
              </a:custDash>
              <a:miter lim="400000"/>
            </a:ln>
          </a:top>
          <a:bottom>
            <a:ln w="12700" cap="flat">
              <a:solidFill>
                <a:srgbClr val="83867F"/>
              </a:solidFill>
              <a:custDash>
                <a:ds d="200000" sp="200000"/>
              </a:custDash>
              <a:miter lim="400000"/>
            </a:ln>
          </a:bottom>
          <a:insideH>
            <a:ln w="12700" cap="flat">
              <a:solidFill>
                <a:srgbClr val="83867F"/>
              </a:solidFill>
              <a:custDash>
                <a:ds d="200000" sp="200000"/>
              </a:custDash>
              <a:miter lim="400000"/>
            </a:ln>
          </a:insideH>
          <a:insideV>
            <a:ln w="12700" cap="flat">
              <a:solidFill>
                <a:srgbClr val="83867F"/>
              </a:solidFill>
              <a:custDash>
                <a:ds d="200000" sp="200000"/>
              </a:custDash>
              <a:miter lim="400000"/>
            </a:ln>
          </a:insideV>
        </a:tcBdr>
        <a:fill>
          <a:noFill/>
        </a:fill>
      </a:tcStyle>
    </a:wholeTbl>
    <a:band2H>
      <a:tcTxStyle b="def" i="def"/>
      <a:tcStyle>
        <a:tcBdr/>
        <a:fill>
          <a:solidFill>
            <a:srgbClr val="76654F">
              <a:alpha val="20000"/>
            </a:srgbClr>
          </a:solidFill>
        </a:fill>
      </a:tcStyle>
    </a:band2H>
    <a:firstCol>
      <a:tcTxStyle b="off" i="off">
        <a:fontRef idx="minor">
          <a:srgbClr val="232323"/>
        </a:fontRef>
        <a:srgbClr val="232323"/>
      </a:tcTxStyle>
      <a:tcStyle>
        <a:tcBdr>
          <a:left>
            <a:ln w="12700" cap="flat">
              <a:noFill/>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232323"/>
        </a:fontRef>
        <a:srgbClr val="232323"/>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32323"/>
        </a:fontRef>
        <a:srgbClr val="232323"/>
      </a:tcTxStyle>
      <a:tcStyle>
        <a:tcBdr>
          <a:left>
            <a:ln w="12700" cap="flat">
              <a:noFill/>
              <a:miter lim="400000"/>
            </a:ln>
          </a:left>
          <a:right>
            <a:ln w="12700" cap="flat">
              <a:noFill/>
              <a:miter lim="400000"/>
            </a:ln>
          </a:right>
          <a:top>
            <a:ln w="12700" cap="flat">
              <a:noFill/>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Başlık ve Alt Ana Başlık">
    <p:spTree>
      <p:nvGrpSpPr>
        <p:cNvPr id="1" name=""/>
        <p:cNvGrpSpPr/>
        <p:nvPr/>
      </p:nvGrpSpPr>
      <p:grpSpPr>
        <a:xfrm>
          <a:off x="0" y="0"/>
          <a:ext cx="0" cy="0"/>
          <a:chOff x="0" y="0"/>
          <a:chExt cx="0" cy="0"/>
        </a:xfrm>
      </p:grpSpPr>
      <p:sp>
        <p:nvSpPr>
          <p:cNvPr id="11" name="Shape 11"/>
          <p:cNvSpPr/>
          <p:nvPr>
            <p:ph type="title"/>
          </p:nvPr>
        </p:nvSpPr>
        <p:spPr>
          <a:xfrm>
            <a:off x="1270000" y="1689100"/>
            <a:ext cx="10464800" cy="3467100"/>
          </a:xfrm>
          <a:prstGeom prst="rect">
            <a:avLst/>
          </a:prstGeom>
        </p:spPr>
        <p:txBody>
          <a:bodyPr anchor="b"/>
          <a:lstStyle>
            <a:lvl1pPr algn="ctr"/>
          </a:lstStyle>
          <a:p>
            <a:pPr/>
            <a:r>
              <a:t>Başlık Metni</a:t>
            </a:r>
          </a:p>
        </p:txBody>
      </p:sp>
      <p:sp>
        <p:nvSpPr>
          <p:cNvPr id="12" name="Shape 12"/>
          <p:cNvSpPr/>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pPr/>
            <a:r>
              <a:t>Gövde Düzeyi Bir</a:t>
            </a:r>
          </a:p>
          <a:p>
            <a:pPr lvl="1"/>
            <a:r>
              <a:t>Gövde Düzeyi İki</a:t>
            </a:r>
          </a:p>
          <a:p>
            <a:pPr lvl="2"/>
            <a:r>
              <a:t>Gövde Düzeyi Üç</a:t>
            </a:r>
          </a:p>
          <a:p>
            <a:pPr lvl="3"/>
            <a:r>
              <a:t>Gövde Düzeyi Dört</a:t>
            </a:r>
          </a:p>
          <a:p>
            <a:pPr lvl="4"/>
            <a:r>
              <a:t>Gövde Düzeyi Beş</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Alıntı">
    <p:spTree>
      <p:nvGrpSpPr>
        <p:cNvPr id="1" name=""/>
        <p:cNvGrpSpPr/>
        <p:nvPr/>
      </p:nvGrpSpPr>
      <p:grpSpPr>
        <a:xfrm>
          <a:off x="0" y="0"/>
          <a:ext cx="0" cy="0"/>
          <a:chOff x="0" y="0"/>
          <a:chExt cx="0" cy="0"/>
        </a:xfrm>
      </p:grpSpPr>
      <p:sp>
        <p:nvSpPr>
          <p:cNvPr id="93" name="Shape 93"/>
          <p:cNvSpPr/>
          <p:nvPr>
            <p:ph type="body" sz="quarter" idx="13"/>
          </p:nvPr>
        </p:nvSpPr>
        <p:spPr>
          <a:xfrm>
            <a:off x="1270000" y="4251769"/>
            <a:ext cx="10464800" cy="881762"/>
          </a:xfrm>
          <a:prstGeom prst="rect">
            <a:avLst/>
          </a:prstGeom>
        </p:spPr>
        <p:txBody>
          <a:bodyPr>
            <a:spAutoFit/>
          </a:bodyPr>
          <a:lstStyle>
            <a:lvl1pPr marL="0" indent="0" algn="ctr">
              <a:spcBef>
                <a:spcPts val="0"/>
              </a:spcBef>
              <a:buSzTx/>
              <a:buNone/>
            </a:lvl1pPr>
          </a:lstStyle>
          <a:p>
            <a:pPr/>
            <a:r>
              <a:t>“Buraya bir alıntı yazın.”</a:t>
            </a:r>
          </a:p>
        </p:txBody>
      </p:sp>
      <p:sp>
        <p:nvSpPr>
          <p:cNvPr id="94" name="Shape 94"/>
          <p:cNvSpPr/>
          <p:nvPr>
            <p:ph type="body" sz="quarter" idx="14"/>
          </p:nvPr>
        </p:nvSpPr>
        <p:spPr>
          <a:xfrm>
            <a:off x="1270000" y="6362700"/>
            <a:ext cx="10464800" cy="667767"/>
          </a:xfrm>
          <a:prstGeom prst="rect">
            <a:avLst/>
          </a:prstGeom>
        </p:spPr>
        <p:txBody>
          <a:bodyPr anchor="t">
            <a:spAutoFit/>
          </a:bodyPr>
          <a:lstStyle>
            <a:lvl1pPr marL="0" indent="0" algn="ctr">
              <a:spcBef>
                <a:spcPts val="0"/>
              </a:spcBef>
              <a:buSzTx/>
              <a:buNone/>
              <a:defRPr sz="2800"/>
            </a:lvl1pPr>
          </a:lstStyle>
          <a:p>
            <a:pPr/>
            <a:r>
              <a:t>–Johnny Appleseed</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ğraf">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oş">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ğraf - Yatay">
    <p:spTree>
      <p:nvGrpSpPr>
        <p:cNvPr id="1" name=""/>
        <p:cNvGrpSpPr/>
        <p:nvPr/>
      </p:nvGrpSpPr>
      <p:grpSpPr>
        <a:xfrm>
          <a:off x="0" y="0"/>
          <a:ext cx="0" cy="0"/>
          <a:chOff x="0" y="0"/>
          <a:chExt cx="0" cy="0"/>
        </a:xfrm>
      </p:grpSpPr>
      <p:sp>
        <p:nvSpPr>
          <p:cNvPr id="20" name="Shape 20"/>
          <p:cNvSpPr/>
          <p:nvPr>
            <p:ph type="pic" sz="half" idx="13"/>
          </p:nvPr>
        </p:nvSpPr>
        <p:spPr>
          <a:xfrm>
            <a:off x="1573807" y="1421425"/>
            <a:ext cx="9855201" cy="5143501"/>
          </a:xfrm>
          <a:prstGeom prst="rect">
            <a:avLst/>
          </a:prstGeom>
          <a:ln w="9525">
            <a:round/>
          </a:ln>
        </p:spPr>
        <p:txBody>
          <a:bodyPr lIns="91439" tIns="45719" rIns="91439" bIns="45719" anchor="t">
            <a:noAutofit/>
          </a:bodyPr>
          <a:lstStyle/>
          <a:p>
            <a:pPr/>
          </a:p>
        </p:txBody>
      </p:sp>
      <p:sp>
        <p:nvSpPr>
          <p:cNvPr id="21" name="Shape 21"/>
          <p:cNvSpPr/>
          <p:nvPr>
            <p:ph type="title"/>
          </p:nvPr>
        </p:nvSpPr>
        <p:spPr>
          <a:xfrm>
            <a:off x="1270000" y="6680200"/>
            <a:ext cx="10464800" cy="1270000"/>
          </a:xfrm>
          <a:prstGeom prst="rect">
            <a:avLst/>
          </a:prstGeom>
        </p:spPr>
        <p:txBody>
          <a:bodyPr anchor="b"/>
          <a:lstStyle>
            <a:lvl1pPr algn="ctr"/>
          </a:lstStyle>
          <a:p>
            <a:pPr/>
            <a:r>
              <a:t>Başlık Metni</a:t>
            </a:r>
          </a:p>
        </p:txBody>
      </p:sp>
      <p:sp>
        <p:nvSpPr>
          <p:cNvPr id="22" name="Shape 22"/>
          <p:cNvSpPr/>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pPr/>
            <a:r>
              <a:t>Gövde Düzeyi Bir</a:t>
            </a:r>
          </a:p>
          <a:p>
            <a:pPr lvl="1"/>
            <a:r>
              <a:t>Gövde Düzeyi İki</a:t>
            </a:r>
          </a:p>
          <a:p>
            <a:pPr lvl="2"/>
            <a:r>
              <a:t>Gövde Düzeyi Üç</a:t>
            </a:r>
          </a:p>
          <a:p>
            <a:pPr lvl="3"/>
            <a:r>
              <a:t>Gövde Düzeyi Dört</a:t>
            </a:r>
          </a:p>
          <a:p>
            <a:pPr lvl="4"/>
            <a:r>
              <a:t>Gövde Düzeyi Beş</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Başlık - Orta">
    <p:spTree>
      <p:nvGrpSpPr>
        <p:cNvPr id="1" name=""/>
        <p:cNvGrpSpPr/>
        <p:nvPr/>
      </p:nvGrpSpPr>
      <p:grpSpPr>
        <a:xfrm>
          <a:off x="0" y="0"/>
          <a:ext cx="0" cy="0"/>
          <a:chOff x="0" y="0"/>
          <a:chExt cx="0" cy="0"/>
        </a:xfrm>
      </p:grpSpPr>
      <p:sp>
        <p:nvSpPr>
          <p:cNvPr id="30" name="Shape 30"/>
          <p:cNvSpPr/>
          <p:nvPr>
            <p:ph type="title"/>
          </p:nvPr>
        </p:nvSpPr>
        <p:spPr>
          <a:xfrm>
            <a:off x="1270000" y="3289300"/>
            <a:ext cx="10464800" cy="3175000"/>
          </a:xfrm>
          <a:prstGeom prst="rect">
            <a:avLst/>
          </a:prstGeom>
        </p:spPr>
        <p:txBody>
          <a:bodyPr/>
          <a:lstStyle>
            <a:lvl1pPr algn="ctr"/>
          </a:lstStyle>
          <a:p>
            <a:pPr/>
            <a:r>
              <a:t>Başlık Metni</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ğraf - Düşey">
    <p:spTree>
      <p:nvGrpSpPr>
        <p:cNvPr id="1" name=""/>
        <p:cNvGrpSpPr/>
        <p:nvPr/>
      </p:nvGrpSpPr>
      <p:grpSpPr>
        <a:xfrm>
          <a:off x="0" y="0"/>
          <a:ext cx="0" cy="0"/>
          <a:chOff x="0" y="0"/>
          <a:chExt cx="0" cy="0"/>
        </a:xfrm>
      </p:grpSpPr>
      <p:sp>
        <p:nvSpPr>
          <p:cNvPr id="38" name="Shape 38"/>
          <p:cNvSpPr/>
          <p:nvPr>
            <p:ph type="pic" sz="half" idx="13"/>
          </p:nvPr>
        </p:nvSpPr>
        <p:spPr>
          <a:xfrm>
            <a:off x="6775450" y="1408083"/>
            <a:ext cx="4673600" cy="6972301"/>
          </a:xfrm>
          <a:prstGeom prst="rect">
            <a:avLst/>
          </a:prstGeom>
          <a:ln w="9525">
            <a:round/>
          </a:ln>
        </p:spPr>
        <p:txBody>
          <a:bodyPr lIns="91439" tIns="45719" rIns="91439" bIns="45719" anchor="t">
            <a:noAutofit/>
          </a:bodyPr>
          <a:lstStyle/>
          <a:p>
            <a:pPr/>
          </a:p>
        </p:txBody>
      </p:sp>
      <p:sp>
        <p:nvSpPr>
          <p:cNvPr id="39" name="Shape 39"/>
          <p:cNvSpPr/>
          <p:nvPr>
            <p:ph type="title"/>
          </p:nvPr>
        </p:nvSpPr>
        <p:spPr>
          <a:xfrm>
            <a:off x="965200" y="1397000"/>
            <a:ext cx="5600700" cy="4038600"/>
          </a:xfrm>
          <a:prstGeom prst="rect">
            <a:avLst/>
          </a:prstGeom>
        </p:spPr>
        <p:txBody>
          <a:bodyPr anchor="b"/>
          <a:lstStyle>
            <a:lvl1pPr algn="ctr">
              <a:defRPr sz="6800"/>
            </a:lvl1pPr>
          </a:lstStyle>
          <a:p>
            <a:pPr/>
            <a:r>
              <a:t>Başlık Metni</a:t>
            </a:r>
          </a:p>
        </p:txBody>
      </p:sp>
      <p:sp>
        <p:nvSpPr>
          <p:cNvPr id="40" name="Shape 40"/>
          <p:cNvSpPr/>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pPr/>
            <a:r>
              <a:t>Gövde Düzeyi Bir</a:t>
            </a:r>
          </a:p>
          <a:p>
            <a:pPr lvl="1"/>
            <a:r>
              <a:t>Gövde Düzeyi İki</a:t>
            </a:r>
          </a:p>
          <a:p>
            <a:pPr lvl="2"/>
            <a:r>
              <a:t>Gövde Düzeyi Üç</a:t>
            </a:r>
          </a:p>
          <a:p>
            <a:pPr lvl="3"/>
            <a:r>
              <a:t>Gövde Düzeyi Dört</a:t>
            </a:r>
          </a:p>
          <a:p>
            <a:pPr lvl="4"/>
            <a:r>
              <a:t>Gövde Düzeyi Beş</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Başlık - Üst">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lvl1pPr algn="ctr"/>
          </a:lstStyle>
          <a:p>
            <a:pPr/>
            <a:r>
              <a:t>Başlık Metni</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Başlık ve Maddeler">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lvl1pPr algn="ctr"/>
          </a:lstStyle>
          <a:p>
            <a:pPr/>
            <a:r>
              <a:t>Başlık Metni</a:t>
            </a:r>
          </a:p>
        </p:txBody>
      </p:sp>
      <p:sp>
        <p:nvSpPr>
          <p:cNvPr id="57" name="Shape 57"/>
          <p:cNvSpPr/>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Gövde Düzeyi Bir</a:t>
            </a:r>
          </a:p>
          <a:p>
            <a:pPr lvl="1"/>
            <a:r>
              <a:t>Gövde Düzeyi İki</a:t>
            </a:r>
          </a:p>
          <a:p>
            <a:pPr lvl="2"/>
            <a:r>
              <a:t>Gövde Düzeyi Üç</a:t>
            </a:r>
          </a:p>
          <a:p>
            <a:pPr lvl="3"/>
            <a:r>
              <a:t>Gövde Düzeyi Dört</a:t>
            </a:r>
          </a:p>
          <a:p>
            <a:pPr lvl="4"/>
            <a:r>
              <a:t>Gövde Düzeyi Beş</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aşlık, Maddeler ve Fotoğraf">
    <p:spTree>
      <p:nvGrpSpPr>
        <p:cNvPr id="1" name=""/>
        <p:cNvGrpSpPr/>
        <p:nvPr/>
      </p:nvGrpSpPr>
      <p:grpSpPr>
        <a:xfrm>
          <a:off x="0" y="0"/>
          <a:ext cx="0" cy="0"/>
          <a:chOff x="0" y="0"/>
          <a:chExt cx="0" cy="0"/>
        </a:xfrm>
      </p:grpSpPr>
      <p:sp>
        <p:nvSpPr>
          <p:cNvPr id="65" name="Shape 65"/>
          <p:cNvSpPr/>
          <p:nvPr>
            <p:ph type="pic" sz="half" idx="13"/>
          </p:nvPr>
        </p:nvSpPr>
        <p:spPr>
          <a:xfrm>
            <a:off x="6731000" y="2857500"/>
            <a:ext cx="5003800" cy="5588000"/>
          </a:xfrm>
          <a:prstGeom prst="rect">
            <a:avLst/>
          </a:prstGeom>
          <a:ln w="9525">
            <a:round/>
          </a:ln>
        </p:spPr>
        <p:txBody>
          <a:bodyPr lIns="91439" tIns="45719" rIns="91439" bIns="45719" anchor="t">
            <a:noAutofit/>
          </a:bodyPr>
          <a:lstStyle/>
          <a:p>
            <a:pPr/>
          </a:p>
        </p:txBody>
      </p:sp>
      <p:sp>
        <p:nvSpPr>
          <p:cNvPr id="66" name="Shape 66"/>
          <p:cNvSpPr/>
          <p:nvPr>
            <p:ph type="title"/>
          </p:nvPr>
        </p:nvSpPr>
        <p:spPr>
          <a:prstGeom prst="rect">
            <a:avLst/>
          </a:prstGeom>
        </p:spPr>
        <p:txBody>
          <a:bodyPr/>
          <a:lstStyle>
            <a:lvl1pPr algn="ctr"/>
          </a:lstStyle>
          <a:p>
            <a:pPr/>
            <a:r>
              <a:t>Başlık Metni</a:t>
            </a:r>
          </a:p>
        </p:txBody>
      </p:sp>
      <p:sp>
        <p:nvSpPr>
          <p:cNvPr id="67" name="Shape 67"/>
          <p:cNvSpPr/>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pPr/>
            <a:r>
              <a:t>Gövde Düzeyi Bir</a:t>
            </a:r>
          </a:p>
          <a:p>
            <a:pPr lvl="1"/>
            <a:r>
              <a:t>Gövde Düzeyi İki</a:t>
            </a:r>
          </a:p>
          <a:p>
            <a:pPr lvl="2"/>
            <a:r>
              <a:t>Gövde Düzeyi Üç</a:t>
            </a:r>
          </a:p>
          <a:p>
            <a:pPr lvl="3"/>
            <a:r>
              <a:t>Gövde Düzeyi Dört</a:t>
            </a:r>
          </a:p>
          <a:p>
            <a:pPr lvl="4"/>
            <a:r>
              <a:t>Gövde Düzeyi Beş</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Maddeler">
    <p:spTree>
      <p:nvGrpSpPr>
        <p:cNvPr id="1" name=""/>
        <p:cNvGrpSpPr/>
        <p:nvPr/>
      </p:nvGrpSpPr>
      <p:grpSpPr>
        <a:xfrm>
          <a:off x="0" y="0"/>
          <a:ext cx="0" cy="0"/>
          <a:chOff x="0" y="0"/>
          <a:chExt cx="0" cy="0"/>
        </a:xfrm>
      </p:grpSpPr>
      <p:sp>
        <p:nvSpPr>
          <p:cNvPr id="75" name="Shape 75"/>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Gövde Düzeyi Bir</a:t>
            </a:r>
          </a:p>
          <a:p>
            <a:pPr lvl="1"/>
            <a:r>
              <a:t>Gövde Düzeyi İki</a:t>
            </a:r>
          </a:p>
          <a:p>
            <a:pPr lvl="2"/>
            <a:r>
              <a:t>Gövde Düzeyi Üç</a:t>
            </a:r>
          </a:p>
          <a:p>
            <a:pPr lvl="3"/>
            <a:r>
              <a:t>Gövde Düzeyi Dört</a:t>
            </a:r>
          </a:p>
          <a:p>
            <a:pPr lvl="4"/>
            <a:r>
              <a:t>Gövde Düzeyi Beş</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ğraf - 3 Yukarı">
    <p:spTree>
      <p:nvGrpSpPr>
        <p:cNvPr id="1" name=""/>
        <p:cNvGrpSpPr/>
        <p:nvPr/>
      </p:nvGrpSpPr>
      <p:grpSpPr>
        <a:xfrm>
          <a:off x="0" y="0"/>
          <a:ext cx="0" cy="0"/>
          <a:chOff x="0" y="0"/>
          <a:chExt cx="0" cy="0"/>
        </a:xfrm>
      </p:grpSpPr>
      <p:sp>
        <p:nvSpPr>
          <p:cNvPr id="83" name="Shape 83"/>
          <p:cNvSpPr/>
          <p:nvPr>
            <p:ph type="pic" sz="quarter" idx="13"/>
          </p:nvPr>
        </p:nvSpPr>
        <p:spPr>
          <a:xfrm>
            <a:off x="7396540" y="812918"/>
            <a:ext cx="4660901" cy="2984501"/>
          </a:xfrm>
          <a:prstGeom prst="rect">
            <a:avLst/>
          </a:prstGeom>
          <a:ln w="9525">
            <a:round/>
          </a:ln>
        </p:spPr>
        <p:txBody>
          <a:bodyPr lIns="91439" tIns="45719" rIns="91439" bIns="45719" anchor="t">
            <a:noAutofit/>
          </a:bodyPr>
          <a:lstStyle/>
          <a:p>
            <a:pPr/>
          </a:p>
        </p:txBody>
      </p:sp>
      <p:sp>
        <p:nvSpPr>
          <p:cNvPr id="84" name="Shape 84"/>
          <p:cNvSpPr/>
          <p:nvPr>
            <p:ph type="pic" sz="quarter" idx="14"/>
          </p:nvPr>
        </p:nvSpPr>
        <p:spPr>
          <a:xfrm>
            <a:off x="7396540" y="4038718"/>
            <a:ext cx="4660901" cy="4864101"/>
          </a:xfrm>
          <a:prstGeom prst="rect">
            <a:avLst/>
          </a:prstGeom>
          <a:ln w="9525">
            <a:round/>
          </a:ln>
        </p:spPr>
        <p:txBody>
          <a:bodyPr lIns="91439" tIns="45719" rIns="91439" bIns="45719" anchor="t">
            <a:noAutofit/>
          </a:bodyPr>
          <a:lstStyle/>
          <a:p>
            <a:pPr/>
          </a:p>
        </p:txBody>
      </p:sp>
      <p:sp>
        <p:nvSpPr>
          <p:cNvPr id="85" name="Shape 85"/>
          <p:cNvSpPr/>
          <p:nvPr>
            <p:ph type="pic" sz="half" idx="15"/>
          </p:nvPr>
        </p:nvSpPr>
        <p:spPr>
          <a:xfrm>
            <a:off x="952500" y="825500"/>
            <a:ext cx="6197600" cy="8089900"/>
          </a:xfrm>
          <a:prstGeom prst="rect">
            <a:avLst/>
          </a:prstGeom>
          <a:ln w="9525">
            <a:round/>
          </a:ln>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body" idx="1"/>
          </p:nvPr>
        </p:nvSpPr>
        <p:spPr>
          <a:xfrm>
            <a:off x="1270000" y="1168400"/>
            <a:ext cx="10464800" cy="7416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a:r>
              <a:t>Gövde Düzeyi Bir</a:t>
            </a:r>
          </a:p>
          <a:p>
            <a:pPr lvl="1"/>
            <a:r>
              <a:t>Gövde Düzeyi İki</a:t>
            </a:r>
          </a:p>
          <a:p>
            <a:pPr lvl="2"/>
            <a:r>
              <a:t>Gövde Düzeyi Üç</a:t>
            </a:r>
          </a:p>
          <a:p>
            <a:pPr lvl="3"/>
            <a:r>
              <a:t>Gövde Düzeyi Dört</a:t>
            </a:r>
          </a:p>
          <a:p>
            <a:pPr lvl="4"/>
            <a:r>
              <a:t>Gövde Düzeyi Beş</a:t>
            </a:r>
          </a:p>
        </p:txBody>
      </p:sp>
      <p:sp>
        <p:nvSpPr>
          <p:cNvPr id="3" name="Shape 3"/>
          <p:cNvSpPr/>
          <p:nvPr>
            <p:ph type="title"/>
          </p:nvPr>
        </p:nvSpPr>
        <p:spPr>
          <a:xfrm>
            <a:off x="1270000" y="635000"/>
            <a:ext cx="10464800" cy="2108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Başlık Metni</a:t>
            </a:r>
          </a:p>
        </p:txBody>
      </p:sp>
      <p:sp>
        <p:nvSpPr>
          <p:cNvPr id="4" name="Shape 4"/>
          <p:cNvSpPr/>
          <p:nvPr>
            <p:ph type="sldNum" sz="quarter" idx="2"/>
          </p:nvPr>
        </p:nvSpPr>
        <p:spPr>
          <a:xfrm>
            <a:off x="6338018" y="9296400"/>
            <a:ext cx="322042" cy="466472"/>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1pPr>
      <a:lvl2pPr marL="0" marR="0" indent="2286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2pPr>
      <a:lvl3pPr marL="0" marR="0" indent="4572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3pPr>
      <a:lvl4pPr marL="0" marR="0" indent="6858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4pPr>
      <a:lvl5pPr marL="0" marR="0" indent="9144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5pPr>
      <a:lvl6pPr marL="0" marR="0" indent="11430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6pPr>
      <a:lvl7pPr marL="0" marR="0" indent="13716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7pPr>
      <a:lvl8pPr marL="0" marR="0" indent="16002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8pPr>
      <a:lvl9pPr marL="0" marR="0" indent="18288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9pPr>
    </p:titleStyle>
    <p:bodyStyle>
      <a:lvl1pPr marL="4699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1pPr>
      <a:lvl2pPr marL="9398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2pPr>
      <a:lvl3pPr marL="14097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3pPr>
      <a:lvl4pPr marL="18796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4pPr>
      <a:lvl5pPr marL="23495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5pPr>
      <a:lvl6pPr marL="28194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6pPr>
      <a:lvl7pPr marL="32893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7pPr>
      <a:lvl8pPr marL="37592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8pPr>
      <a:lvl9pPr marL="42291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prstGeom prst="rect">
            <a:avLst/>
          </a:prstGeom>
        </p:spPr>
        <p:txBody>
          <a:bodyPr/>
          <a:lstStyle/>
          <a:p>
            <a:pPr/>
            <a:r>
              <a:t>Kamu Yararı ve Araştırmacı Gazetecilik</a:t>
            </a:r>
          </a:p>
        </p:txBody>
      </p:sp>
      <p:sp>
        <p:nvSpPr>
          <p:cNvPr id="120" name="Shape 120"/>
          <p:cNvSpPr/>
          <p:nvPr>
            <p:ph type="subTitle" sz="quarter" idx="1"/>
          </p:nvPr>
        </p:nvSpPr>
        <p:spPr>
          <a:prstGeom prst="rect">
            <a:avLst/>
          </a:prstGeom>
        </p:spPr>
        <p:txBody>
          <a:bodyPr/>
          <a:lstStyle/>
          <a:p>
            <a:pPr/>
            <a:r>
              <a:t>Öğr. Gör. Gül Keçelioğlu</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prstGeom prst="rect">
            <a:avLst/>
          </a:prstGeom>
        </p:spPr>
        <p:txBody>
          <a:bodyPr/>
          <a:lstStyle/>
          <a:p>
            <a:pPr/>
            <a:r>
              <a:t>Kamu Yararı</a:t>
            </a:r>
          </a:p>
        </p:txBody>
      </p:sp>
      <p:sp>
        <p:nvSpPr>
          <p:cNvPr id="147" name="Shape 147"/>
          <p:cNvSpPr/>
          <p:nvPr>
            <p:ph type="body" idx="1"/>
          </p:nvPr>
        </p:nvSpPr>
        <p:spPr>
          <a:prstGeom prst="rect">
            <a:avLst/>
          </a:prstGeom>
        </p:spPr>
        <p:txBody>
          <a:bodyPr/>
          <a:lstStyle/>
          <a:p>
            <a:pPr marL="300736" indent="-300736" defTabSz="373887">
              <a:spcBef>
                <a:spcPts val="1900"/>
              </a:spcBef>
              <a:buBlip>
                <a:blip r:embed="rId2"/>
              </a:buBlip>
              <a:defRPr sz="2432"/>
            </a:pPr>
            <a:r>
              <a:t>Türk Anayasa Mahkemesi kamu yararını, “kişinin ve toplumun huzur ve refahını sağlamak” olarak tanımlamıştır. </a:t>
            </a:r>
          </a:p>
          <a:p>
            <a:pPr marL="300736" indent="-300736" defTabSz="373887">
              <a:spcBef>
                <a:spcPts val="1900"/>
              </a:spcBef>
              <a:buBlip>
                <a:blip r:embed="rId2"/>
              </a:buBlip>
              <a:defRPr sz="2432"/>
            </a:pPr>
            <a:r>
              <a:t>Kamu yararı topluluk, toplum ve devlet lehine bireysel veya topluluk yararından vazgeçmeyi gerektiren bir kavram olarak değerlendirilebilir.</a:t>
            </a:r>
          </a:p>
          <a:p>
            <a:pPr marL="300736" indent="-300736" defTabSz="373887">
              <a:spcBef>
                <a:spcPts val="1900"/>
              </a:spcBef>
              <a:buBlip>
                <a:blip r:embed="rId2"/>
              </a:buBlip>
              <a:defRPr sz="2432"/>
            </a:pPr>
            <a:r>
              <a:t>Topluluk, toplum ve devlet yararlarının çatışması durumunda da büyük olanın menfaatini koruma amaçlı olarak mahkeme kararlarında yargısal tercihte bulunma durumunu ifade eder.</a:t>
            </a:r>
          </a:p>
          <a:p>
            <a:pPr marL="300736" indent="-300736" defTabSz="373887">
              <a:spcBef>
                <a:spcPts val="1900"/>
              </a:spcBef>
              <a:buBlip>
                <a:blip r:embed="rId2"/>
              </a:buBlip>
              <a:defRPr sz="2432"/>
            </a:pPr>
            <a:r>
              <a:t>Kamu yararı kavramı anayasal yargıda ve akademik ortamda kamu menfaati olarak da kullanılır. Kamu menfaati genel iyi için kişisel haklardan vazgeçmeyi de içeren bir kavramdır.</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prstGeom prst="rect">
            <a:avLst/>
          </a:prstGeom>
        </p:spPr>
        <p:txBody>
          <a:bodyPr/>
          <a:lstStyle>
            <a:lvl1pPr defTabSz="455675">
              <a:defRPr sz="5615"/>
            </a:lvl1pPr>
          </a:lstStyle>
          <a:p>
            <a:pPr/>
            <a:r>
              <a:t>Kamu Yararı ve Araştırmacı Gazetecilik</a:t>
            </a:r>
          </a:p>
        </p:txBody>
      </p:sp>
      <p:sp>
        <p:nvSpPr>
          <p:cNvPr id="150" name="Shape 150"/>
          <p:cNvSpPr/>
          <p:nvPr>
            <p:ph type="body" idx="1"/>
          </p:nvPr>
        </p:nvSpPr>
        <p:spPr>
          <a:prstGeom prst="rect">
            <a:avLst/>
          </a:prstGeom>
        </p:spPr>
        <p:txBody>
          <a:bodyPr/>
          <a:lstStyle/>
          <a:p>
            <a:pPr marL="427609" indent="-427609" defTabSz="531622">
              <a:spcBef>
                <a:spcPts val="2700"/>
              </a:spcBef>
              <a:buBlip>
                <a:blip r:embed="rId2"/>
              </a:buBlip>
              <a:defRPr sz="3458"/>
            </a:pPr>
            <a:r>
              <a:t>Yargıçlar gerektiğinde kamu yararının korunması adına kişisel hakların ihlal edilmesini gözardı edebilir.</a:t>
            </a:r>
          </a:p>
          <a:p>
            <a:pPr marL="427609" indent="-427609" defTabSz="531622">
              <a:spcBef>
                <a:spcPts val="2700"/>
              </a:spcBef>
              <a:buBlip>
                <a:blip r:embed="rId2"/>
              </a:buBlip>
              <a:defRPr sz="3458"/>
            </a:pPr>
            <a:r>
              <a:t>Kimi zaman araştırmacı gazeteciler yüksek kamu yararı olduğunu düşündükleri durumlarda suç teşkil eden kimi bilgi ve belge toplama yöntemlerini kullanabilirler.</a:t>
            </a:r>
          </a:p>
          <a:p>
            <a:pPr marL="427609" indent="-427609" defTabSz="531622">
              <a:spcBef>
                <a:spcPts val="2700"/>
              </a:spcBef>
              <a:buBlip>
                <a:blip r:embed="rId2"/>
              </a:buBlip>
              <a:defRPr sz="3458"/>
            </a:pPr>
            <a:r>
              <a:t>Ancak bu yöntemleri kullanan gazetecilerin mahkum edilmeyeceklerinin garantisi yoktur.</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prstGeom prst="rect">
            <a:avLst/>
          </a:prstGeom>
        </p:spPr>
        <p:txBody>
          <a:bodyPr/>
          <a:lstStyle>
            <a:lvl1pPr defTabSz="391414">
              <a:defRPr sz="4824"/>
            </a:lvl1pPr>
          </a:lstStyle>
          <a:p>
            <a:pPr/>
            <a:r>
              <a:t>Araştırmacı Gazetecilik, Güç Çıkar Odakları, Gizlenen Bilgiler ve Kamu Yararı </a:t>
            </a:r>
          </a:p>
        </p:txBody>
      </p:sp>
      <p:sp>
        <p:nvSpPr>
          <p:cNvPr id="123" name="Shape 123"/>
          <p:cNvSpPr/>
          <p:nvPr>
            <p:ph type="body" idx="1"/>
          </p:nvPr>
        </p:nvSpPr>
        <p:spPr>
          <a:prstGeom prst="rect">
            <a:avLst/>
          </a:prstGeom>
        </p:spPr>
        <p:txBody>
          <a:bodyPr/>
          <a:lstStyle>
            <a:lvl1pPr>
              <a:buBlip>
                <a:blip r:embed="rId2"/>
              </a:buBlip>
            </a:lvl1pPr>
          </a:lstStyle>
          <a:p>
            <a:pPr/>
            <a:r>
              <a:t>“Araştırmacı Gazetecilik” kavramı yerine “Soruşturmacı Habercilik” kavramını öneren Haluk Şahin (2012: 25) soruşturmacı haberciliği “bir takım güç odaklarının bilinmesini istemedikleri ancak bilinmesinde kamu yararı bulunan olguları sistematik bir araştırmayla ve belgeleriyle ortaya sunmayı uğraş edinmiş habercilik dalı” olarak tanımlamaktadır. </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prstGeom prst="rect">
            <a:avLst/>
          </a:prstGeom>
        </p:spPr>
        <p:txBody>
          <a:bodyPr/>
          <a:lstStyle>
            <a:lvl1pPr defTabSz="391414">
              <a:defRPr sz="4824"/>
            </a:lvl1pPr>
          </a:lstStyle>
          <a:p>
            <a:pPr/>
            <a:r>
              <a:t>Araştırmacı Gazetecilik, Güç Çıkar Odakları, Gizlenen Bilgiler ve Kamu Yararı </a:t>
            </a:r>
          </a:p>
        </p:txBody>
      </p:sp>
      <p:sp>
        <p:nvSpPr>
          <p:cNvPr id="126" name="Shape 126"/>
          <p:cNvSpPr/>
          <p:nvPr>
            <p:ph type="body" idx="1"/>
          </p:nvPr>
        </p:nvSpPr>
        <p:spPr>
          <a:prstGeom prst="rect">
            <a:avLst/>
          </a:prstGeom>
        </p:spPr>
        <p:txBody>
          <a:bodyPr/>
          <a:lstStyle>
            <a:lvl1pPr>
              <a:buBlip>
                <a:blip r:embed="rId2"/>
              </a:buBlip>
            </a:lvl1pPr>
          </a:lstStyle>
          <a:p>
            <a:pPr/>
            <a:r>
              <a:t>Seyfettin Turhan da (1997: 28), araştırmacı gazetecilikle kasıtlı olarak gizlenmiş, gizli kalması için yasal ya da pratik önlemler alınmış, gizli kalmasından kamunun siyasal, sosyal, ekonomik zararlar gördüğü bir takım gerçeklerin gün ışığına çıkarılması ve neden olunan zararların gidirilmesinin amaçlandığını söylemektedir. </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prstGeom prst="rect">
            <a:avLst/>
          </a:prstGeom>
        </p:spPr>
        <p:txBody>
          <a:bodyPr/>
          <a:lstStyle>
            <a:lvl1pPr defTabSz="391414">
              <a:defRPr sz="4824"/>
            </a:lvl1pPr>
          </a:lstStyle>
          <a:p>
            <a:pPr/>
            <a:r>
              <a:t>Araştırmacı Gazetecilik, Güç Çıkar Odakları, Gizlenen Bilgiler ve Kamu Yararı </a:t>
            </a:r>
          </a:p>
        </p:txBody>
      </p:sp>
      <p:sp>
        <p:nvSpPr>
          <p:cNvPr id="129" name="Shape 129"/>
          <p:cNvSpPr/>
          <p:nvPr>
            <p:ph type="body" idx="1"/>
          </p:nvPr>
        </p:nvSpPr>
        <p:spPr>
          <a:prstGeom prst="rect">
            <a:avLst/>
          </a:prstGeom>
        </p:spPr>
        <p:txBody>
          <a:bodyPr/>
          <a:lstStyle>
            <a:lvl1pPr>
              <a:buBlip>
                <a:blip r:embed="rId2"/>
              </a:buBlip>
            </a:lvl1pPr>
          </a:lstStyle>
          <a:p>
            <a:pPr/>
            <a:r>
              <a:t>Araştırmacı gazetecilik ya da soruşturmacı habercilikte, daha önce de üzerinde durduğumuz gibi, bu türü diğer haber türlerinden ayırmak için kullanılan en önemli kriterlerden bir tanesi “güç odakları tarafından gizlenen bilgileri açığa çıkarmak” diğeri ise “kamu yararı”dır.</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p:nvPr>
        </p:nvSpPr>
        <p:spPr>
          <a:prstGeom prst="rect">
            <a:avLst/>
          </a:prstGeom>
        </p:spPr>
        <p:txBody>
          <a:bodyPr/>
          <a:lstStyle>
            <a:lvl1pPr defTabSz="391414">
              <a:defRPr sz="4824"/>
            </a:lvl1pPr>
          </a:lstStyle>
          <a:p>
            <a:pPr/>
            <a:r>
              <a:t>Bilgi-Belge toplamada etik olmayan kimi yöntemler ve kamu yararı</a:t>
            </a:r>
          </a:p>
        </p:txBody>
      </p:sp>
      <p:sp>
        <p:nvSpPr>
          <p:cNvPr id="132" name="Shape 132"/>
          <p:cNvSpPr/>
          <p:nvPr>
            <p:ph type="body" idx="1"/>
          </p:nvPr>
        </p:nvSpPr>
        <p:spPr>
          <a:prstGeom prst="rect">
            <a:avLst/>
          </a:prstGeom>
        </p:spPr>
        <p:txBody>
          <a:bodyPr/>
          <a:lstStyle>
            <a:lvl1pPr>
              <a:buBlip>
                <a:blip r:embed="rId2"/>
              </a:buBlip>
            </a:lvl1pPr>
          </a:lstStyle>
          <a:p>
            <a:pPr/>
            <a:r>
              <a:t>Araştırmacı gazeteciler güç odakları tarafından gizlenen ve kamu yararını zedelediği düşünülen kimi durumlarda kimlik gizlemek ya da başkasının kimliğine bürünmek, gizli kayıt yapmak, gizli kaynak (muhbir) kullanmak, çalıntı/sızıntı bilgileri kullanmak gibi etik açıdan uygun olmayan, tartışmalı bazı yöntemler kullanabilirler. </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prstGeom prst="rect">
            <a:avLst/>
          </a:prstGeom>
        </p:spPr>
        <p:txBody>
          <a:bodyPr/>
          <a:lstStyle/>
          <a:p>
            <a:pPr/>
            <a:r>
              <a:t>ABC Örneği</a:t>
            </a:r>
          </a:p>
        </p:txBody>
      </p:sp>
      <p:sp>
        <p:nvSpPr>
          <p:cNvPr id="135" name="Shape 135"/>
          <p:cNvSpPr/>
          <p:nvPr>
            <p:ph type="body" idx="1"/>
          </p:nvPr>
        </p:nvSpPr>
        <p:spPr>
          <a:prstGeom prst="rect">
            <a:avLst/>
          </a:prstGeom>
        </p:spPr>
        <p:txBody>
          <a:bodyPr/>
          <a:lstStyle/>
          <a:p>
            <a:pPr marL="319531" indent="-319531" defTabSz="397256">
              <a:spcBef>
                <a:spcPts val="2000"/>
              </a:spcBef>
              <a:buBlip>
                <a:blip r:embed="rId2"/>
              </a:buBlip>
              <a:defRPr sz="2584"/>
            </a:pPr>
            <a:r>
              <a:t>Amerika’da 1992 yılında ABC televizyonuna Food Lion isimli bir yiyecek şirketinin tüketicileri istismarı ile ilgili bir bilgi gelir. Şirkette et paketleri üzerindeki tarih etiketleri değiştirilerek son kullanma tarihi geçmiş ürünlerin tekrar reyonlara bırakıldığı iddiasını araştırmak üzere ABC iki muhabirini görevlendirir. Muhabirler şirkete iş başvurusu yaparak et paketleme servisinde işe başlarlar. Buradaki istismarı belgelerler.</a:t>
            </a:r>
          </a:p>
          <a:p>
            <a:pPr marL="319531" indent="-319531" defTabSz="397256">
              <a:spcBef>
                <a:spcPts val="2000"/>
              </a:spcBef>
              <a:buBlip>
                <a:blip r:embed="rId2"/>
              </a:buBlip>
              <a:defRPr sz="2584"/>
            </a:pPr>
            <a:r>
              <a:t>Şirket ABC’ye sahtecilik, izinsiz girme ve güveni kötüye kullanma suçlarından dava açar. Mahkeme ABC’nin şirkete 5.5 milyon dolar ödemesine karar verir.</a:t>
            </a:r>
          </a:p>
          <a:p>
            <a:pPr marL="319531" indent="-319531" defTabSz="397256">
              <a:spcBef>
                <a:spcPts val="2000"/>
              </a:spcBef>
              <a:buBlip>
                <a:blip r:embed="rId2"/>
              </a:buBlip>
              <a:defRPr sz="2584"/>
            </a:pPr>
            <a:r>
              <a:t>Ancak temyiz mahkemesi yüksek kamu yararı nedeniyle sahtecilik suçlamasını geri çevirir ve diğer suçlardan yayın kuruluşunun iki dolar ödemesine karar verir. </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prstGeom prst="rect">
            <a:avLst/>
          </a:prstGeom>
        </p:spPr>
        <p:txBody>
          <a:bodyPr/>
          <a:lstStyle/>
          <a:p>
            <a:pPr/>
            <a:r>
              <a:t>Özel Hayatın Gizliliğini İhlal</a:t>
            </a:r>
          </a:p>
        </p:txBody>
      </p:sp>
      <p:sp>
        <p:nvSpPr>
          <p:cNvPr id="138" name="Shape 138"/>
          <p:cNvSpPr/>
          <p:nvPr>
            <p:ph type="body" idx="1"/>
          </p:nvPr>
        </p:nvSpPr>
        <p:spPr>
          <a:prstGeom prst="rect">
            <a:avLst/>
          </a:prstGeom>
        </p:spPr>
        <p:txBody>
          <a:bodyPr/>
          <a:lstStyle/>
          <a:p>
            <a:pPr marL="418211" indent="-418211" defTabSz="519937">
              <a:spcBef>
                <a:spcPts val="2600"/>
              </a:spcBef>
              <a:buBlip>
                <a:blip r:embed="rId2"/>
              </a:buBlip>
              <a:defRPr sz="3382"/>
            </a:pPr>
            <a:r>
              <a:t>Araştırmacı gazetecilerin bilgi ve belge toplarken başvurdukları etik olmayan yollardan gizli kayıt vb. gibi yöntemler etik ve yasal açıdan en fazla tartışma yaratan yöntemlerdir. </a:t>
            </a:r>
          </a:p>
          <a:p>
            <a:pPr marL="418211" indent="-418211" defTabSz="519937">
              <a:spcBef>
                <a:spcPts val="2600"/>
              </a:spcBef>
              <a:buBlip>
                <a:blip r:embed="rId2"/>
              </a:buBlip>
              <a:defRPr sz="3382"/>
            </a:pPr>
            <a:r>
              <a:t>Gazeteciler bu yönteme kullanılacak başka bir yöntem yoksa son çare olarak başvururlar. </a:t>
            </a:r>
          </a:p>
          <a:p>
            <a:pPr marL="418211" indent="-418211" defTabSz="519937">
              <a:spcBef>
                <a:spcPts val="2600"/>
              </a:spcBef>
              <a:buBlip>
                <a:blip r:embed="rId2"/>
              </a:buBlip>
              <a:defRPr sz="3382"/>
            </a:pPr>
            <a:r>
              <a:t>Bu yöntemi kullananlar özel hayatın gizliliğini ihlal suçu işlemektedirler.</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prstGeom prst="rect">
            <a:avLst/>
          </a:prstGeom>
        </p:spPr>
        <p:txBody>
          <a:bodyPr/>
          <a:lstStyle/>
          <a:p>
            <a:pPr/>
            <a:r>
              <a:t>Özel Hayatın Gizliliğini İhlal</a:t>
            </a:r>
          </a:p>
        </p:txBody>
      </p:sp>
      <p:sp>
        <p:nvSpPr>
          <p:cNvPr id="141" name="Shape 141"/>
          <p:cNvSpPr/>
          <p:nvPr>
            <p:ph type="body" idx="1"/>
          </p:nvPr>
        </p:nvSpPr>
        <p:spPr>
          <a:prstGeom prst="rect">
            <a:avLst/>
          </a:prstGeom>
        </p:spPr>
        <p:txBody>
          <a:bodyPr/>
          <a:lstStyle/>
          <a:p>
            <a:pPr marL="319531" indent="-319531" defTabSz="397256">
              <a:spcBef>
                <a:spcPts val="2000"/>
              </a:spcBef>
              <a:buBlip>
                <a:blip r:embed="rId2"/>
              </a:buBlip>
              <a:defRPr sz="2584"/>
            </a:pPr>
            <a:r>
              <a:t>Güç odaklarının bilinmesini istemedikleri, gizledikleri kimi bilgilerin açığa çıkarılmasında kamu yararı olmayabilir. </a:t>
            </a:r>
          </a:p>
          <a:p>
            <a:pPr marL="319531" indent="-319531" defTabSz="397256">
              <a:spcBef>
                <a:spcPts val="2000"/>
              </a:spcBef>
              <a:buBlip>
                <a:blip r:embed="rId2"/>
              </a:buBlip>
              <a:defRPr sz="2584"/>
            </a:pPr>
            <a:r>
              <a:t>Ekonomik-politik seçkinlerin ya da başka güç ve çıkar çevrelerinin özel yaşamları çoğu zaman kamu açısından önemli değildir. Suç işlenmemiş, kamu kaynakları kötüye kullanılmamış, faaliyetlerinden dolayı sıradan yurttaşlar zarar görmemişse araştırmacı gazeteci güç odaklarının faaliyetlerini izleyemez. Özel yaşamını ihlal edemez.</a:t>
            </a:r>
          </a:p>
          <a:p>
            <a:pPr marL="319531" indent="-319531" defTabSz="397256">
              <a:spcBef>
                <a:spcPts val="2000"/>
              </a:spcBef>
              <a:buBlip>
                <a:blip r:embed="rId2"/>
              </a:buBlip>
              <a:defRPr sz="2584"/>
            </a:pPr>
            <a:r>
              <a:t>Özel yaşamın gizliliğini ihlal suçtur. Gazetecinin özel yaşamın gizliliğini ihlalinin tek istisnası açığa çıkarılmasında yüksek kamu yararı olan bilgi ya da belgeye başka şekilde ulaşamayacak olması olabilir.</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prstGeom prst="rect">
            <a:avLst/>
          </a:prstGeom>
        </p:spPr>
        <p:txBody>
          <a:bodyPr/>
          <a:lstStyle/>
          <a:p>
            <a:pPr/>
            <a:r>
              <a:t>Kamu Yararı</a:t>
            </a:r>
          </a:p>
        </p:txBody>
      </p:sp>
      <p:sp>
        <p:nvSpPr>
          <p:cNvPr id="144" name="Shape 144"/>
          <p:cNvSpPr/>
          <p:nvPr>
            <p:ph type="body" idx="1"/>
          </p:nvPr>
        </p:nvSpPr>
        <p:spPr>
          <a:prstGeom prst="rect">
            <a:avLst/>
          </a:prstGeom>
        </p:spPr>
        <p:txBody>
          <a:bodyPr/>
          <a:lstStyle/>
          <a:p>
            <a:pPr marL="366521" indent="-366521" defTabSz="455675">
              <a:spcBef>
                <a:spcPts val="2300"/>
              </a:spcBef>
              <a:buBlip>
                <a:blip r:embed="rId2"/>
              </a:buBlip>
              <a:defRPr sz="2964"/>
            </a:pPr>
            <a:r>
              <a:t>Peki “kamu yararı” nedir?</a:t>
            </a:r>
          </a:p>
          <a:p>
            <a:pPr marL="366521" indent="-366521" defTabSz="455675">
              <a:spcBef>
                <a:spcPts val="2300"/>
              </a:spcBef>
              <a:buBlip>
                <a:blip r:embed="rId2"/>
              </a:buBlip>
              <a:defRPr sz="2964"/>
            </a:pPr>
            <a:r>
              <a:t>Çeşitli bağlamlarda farklı şekillerde ele alınabilen ve her ne kadar belirsiz/esnek bir kavram olsa da kamu yararı, genel yarar ile birey yararı arasındaki adil denge ile ilgilidir.</a:t>
            </a:r>
          </a:p>
          <a:p>
            <a:pPr marL="366521" indent="-366521" defTabSz="455675">
              <a:spcBef>
                <a:spcPts val="2300"/>
              </a:spcBef>
              <a:buBlip>
                <a:blip r:embed="rId2"/>
              </a:buBlip>
              <a:defRPr sz="2964"/>
            </a:pPr>
            <a:r>
              <a:t>Kamu yararı, (common good of public/l’interet general) 1789 Fransız Devriminden sonra ortak iyilik (common good) kavramının yerini almıştır.</a:t>
            </a:r>
          </a:p>
          <a:p>
            <a:pPr marL="366521" indent="-366521" defTabSz="455675">
              <a:spcBef>
                <a:spcPts val="2300"/>
              </a:spcBef>
              <a:buBlip>
                <a:blip r:embed="rId2"/>
              </a:buBlip>
              <a:defRPr sz="2964"/>
            </a:pPr>
            <a:r>
              <a:t>İngiltere’de “public interest” olarak kullanılmaktadır.</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2.png"/></Relationships>

</file>

<file path=ppt/theme/_rels/theme2.xml.rels><?xml version="1.0" encoding="UTF-8" standalone="yes"?><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Parchment">
  <a:themeElements>
    <a:clrScheme name="Parchment">
      <a:dk1>
        <a:srgbClr val="3E231A"/>
      </a:dk1>
      <a:lt1>
        <a:srgbClr val="24383E"/>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Noteworthy Light"/>
        <a:ea typeface="Noteworthy Light"/>
        <a:cs typeface="Noteworthy Light"/>
      </a:majorFont>
      <a:minorFont>
        <a:latin typeface="Noteworthy Light"/>
        <a:ea typeface="Noteworthy Light"/>
        <a:cs typeface="Noteworthy Light"/>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76200" dist="12700" dir="5400000">
                <a:srgbClr val="000000">
                  <a:alpha val="50000"/>
                </a:srgbClr>
              </a:outerShdw>
            </a:effectLst>
            <a:uFillTx/>
            <a:latin typeface="+mn-lt"/>
            <a:ea typeface="+mn-ea"/>
            <a:cs typeface="+mn-cs"/>
            <a:sym typeface="Noteworthy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archment">
  <a:themeElements>
    <a:clrScheme name="Parchment">
      <a:dk1>
        <a:srgbClr val="000000"/>
      </a:dk1>
      <a:lt1>
        <a:srgbClr val="FFFFFF"/>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Noteworthy Light"/>
        <a:ea typeface="Noteworthy Light"/>
        <a:cs typeface="Noteworthy Light"/>
      </a:majorFont>
      <a:minorFont>
        <a:latin typeface="Noteworthy Light"/>
        <a:ea typeface="Noteworthy Light"/>
        <a:cs typeface="Noteworthy Light"/>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76200" dist="12700" dir="5400000">
                <a:srgbClr val="000000">
                  <a:alpha val="50000"/>
                </a:srgbClr>
              </a:outerShdw>
            </a:effectLst>
            <a:uFillTx/>
            <a:latin typeface="+mn-lt"/>
            <a:ea typeface="+mn-ea"/>
            <a:cs typeface="+mn-cs"/>
            <a:sym typeface="Noteworthy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