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5" r:id="rId7"/>
    <p:sldId id="266"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13.05.2020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GENÇ POLONYA DÖNEMİ EDEBİYATI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69528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Maria </a:t>
            </a:r>
            <a:r>
              <a:rPr lang="tr-TR" dirty="0" err="1"/>
              <a:t>Komornicka</a:t>
            </a:r>
            <a:endParaRPr lang="tr-TR" b="1" dirty="0"/>
          </a:p>
        </p:txBody>
      </p:sp>
      <p:sp>
        <p:nvSpPr>
          <p:cNvPr id="3" name="İçerik Yer Tutucusu 2"/>
          <p:cNvSpPr>
            <a:spLocks noGrp="1"/>
          </p:cNvSpPr>
          <p:nvPr>
            <p:ph idx="1"/>
          </p:nvPr>
        </p:nvSpPr>
        <p:spPr/>
        <p:txBody>
          <a:bodyPr>
            <a:normAutofit fontScale="77500" lnSpcReduction="20000"/>
          </a:bodyPr>
          <a:lstStyle/>
          <a:p>
            <a:r>
              <a:rPr lang="tr-TR" dirty="0"/>
              <a:t>Genç Polonya dönemi kadın şairlerin en başında, sıra dışı kişiliği ile Maria </a:t>
            </a:r>
            <a:r>
              <a:rPr lang="tr-TR" dirty="0" err="1"/>
              <a:t>Komornicka</a:t>
            </a:r>
            <a:r>
              <a:rPr lang="tr-TR" dirty="0"/>
              <a:t> (1876-1949) gelir. Soylu bir ailenin çocuğu olarak doğan </a:t>
            </a:r>
            <a:r>
              <a:rPr lang="tr-TR" dirty="0" err="1"/>
              <a:t>Komornicka</a:t>
            </a:r>
            <a:r>
              <a:rPr lang="tr-TR" dirty="0"/>
              <a:t>, 1892 yılında </a:t>
            </a:r>
            <a:r>
              <a:rPr lang="tr-TR" dirty="0" err="1"/>
              <a:t>Piotr</a:t>
            </a:r>
            <a:r>
              <a:rPr lang="tr-TR" dirty="0"/>
              <a:t> </a:t>
            </a:r>
            <a:r>
              <a:rPr lang="tr-TR" dirty="0" err="1"/>
              <a:t>Włast</a:t>
            </a:r>
            <a:r>
              <a:rPr lang="tr-TR" dirty="0"/>
              <a:t> ve Jan </a:t>
            </a:r>
            <a:r>
              <a:rPr lang="tr-TR" dirty="0" err="1"/>
              <a:t>Nałęcz</a:t>
            </a:r>
            <a:r>
              <a:rPr lang="tr-TR" dirty="0"/>
              <a:t> takma adlarıyla yayınladığı öykülerle sanat yaşamına başladı. Olağanüstü ilginç yaşam öyküsünü, seçkinler arasında Cambridge’de  gördüğü felsefe eğitimi biçimledi. Burada XIX. yüzyılın en gözde edebiyat akımları ile de tanışma olanağı da bulmuştu. </a:t>
            </a:r>
          </a:p>
          <a:p>
            <a:r>
              <a:rPr lang="tr-TR" dirty="0"/>
              <a:t> </a:t>
            </a:r>
          </a:p>
          <a:p>
            <a:r>
              <a:rPr lang="tr-TR" dirty="0"/>
              <a:t>1905 yılında eğitimini tamamlayıp Polonya’ya dönen </a:t>
            </a:r>
            <a:r>
              <a:rPr lang="tr-TR" dirty="0" err="1"/>
              <a:t>Komornicka</a:t>
            </a:r>
            <a:r>
              <a:rPr lang="tr-TR" dirty="0"/>
              <a:t>, 1905’deki devrimci hareketlere de katıldı. Ne yazık ki iki yıl sonra, kadınlığını reddetmeye başlayan yazar, kendisini erkek yazarlarla özdeşleştirdi. Neredeyse yaşamının sonuna kadar bu biçimde, hasta olarak yaşadı.</a:t>
            </a:r>
          </a:p>
          <a:p>
            <a:endParaRPr lang="tr-TR" dirty="0" smtClean="0"/>
          </a:p>
        </p:txBody>
      </p:sp>
    </p:spTree>
    <p:extLst>
      <p:ext uri="{BB962C8B-B14F-4D97-AF65-F5344CB8AC3E}">
        <p14:creationId xmlns:p14="http://schemas.microsoft.com/office/powerpoint/2010/main" val="931010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fontScale="62500" lnSpcReduction="20000"/>
          </a:bodyPr>
          <a:lstStyle/>
          <a:p>
            <a:r>
              <a:rPr lang="tr-TR" dirty="0"/>
              <a:t>1894 yayımlanan ilk öyküleri “Karalamalar”  (</a:t>
            </a:r>
            <a:r>
              <a:rPr lang="tr-TR" dirty="0" err="1"/>
              <a:t>Szkice</a:t>
            </a:r>
            <a:r>
              <a:rPr lang="tr-TR" dirty="0"/>
              <a:t>), dönemin bir programını yansıtıyordu. Sanatçı bu öykülerinde, yüzeysel kentsoylu yaşamla çatışma altında olan hastalıklı, sinirli ancak yetenekli bireyi, başka bir deyişle </a:t>
            </a:r>
            <a:r>
              <a:rPr lang="tr-TR" dirty="0" err="1"/>
              <a:t>dekadentizm</a:t>
            </a:r>
            <a:r>
              <a:rPr lang="tr-TR" dirty="0"/>
              <a:t> sorunsalını yansıtır. Daha sonraki öyküleri, süre gelen toplumsal ilişkiler ve kent soylu sınıfın merkantilist bir bağlantıyla gittikçe güçlenen durumunu irdeliyordu.</a:t>
            </a:r>
          </a:p>
          <a:p>
            <a:r>
              <a:rPr lang="tr-TR" dirty="0"/>
              <a:t> </a:t>
            </a:r>
          </a:p>
          <a:p>
            <a:r>
              <a:rPr lang="tr-TR" dirty="0"/>
              <a:t>En önemli eseri, </a:t>
            </a:r>
            <a:r>
              <a:rPr lang="tr-TR" dirty="0" err="1"/>
              <a:t>Władysław</a:t>
            </a:r>
            <a:r>
              <a:rPr lang="tr-TR" dirty="0"/>
              <a:t> </a:t>
            </a:r>
            <a:r>
              <a:rPr lang="tr-TR" dirty="0" err="1"/>
              <a:t>Nałkowski</a:t>
            </a:r>
            <a:r>
              <a:rPr lang="tr-TR" dirty="0"/>
              <a:t> ve </a:t>
            </a:r>
            <a:r>
              <a:rPr lang="tr-TR" dirty="0" err="1"/>
              <a:t>Cezary</a:t>
            </a:r>
            <a:r>
              <a:rPr lang="tr-TR" dirty="0"/>
              <a:t> </a:t>
            </a:r>
            <a:r>
              <a:rPr lang="tr-TR" dirty="0" err="1"/>
              <a:t>Jellenta</a:t>
            </a:r>
            <a:r>
              <a:rPr lang="tr-TR" dirty="0"/>
              <a:t> ile birlikte yazdığı “Ulaklar” (</a:t>
            </a:r>
            <a:r>
              <a:rPr lang="tr-TR" dirty="0" err="1"/>
              <a:t>Forpoczty</a:t>
            </a:r>
            <a:r>
              <a:rPr lang="tr-TR" dirty="0"/>
              <a:t>) adlı eseridir. Bu kitapta, polemikler, köşe yazıları, şiirler ve tiyatro eserlerinden bölümler yer alıyordu. Bu değişik  türlerdeki eserlerin ortak savı, insanlığın ve uygarlığının yolunun, gerçek toplumsal yaşama yabancılaşmış sanatçılar ve entelektüeller tarafından belirleneceğiydi. “Ulaklar”, sanatçıların sıradan insan çöplüklerinden kıyaslanmayacak ölçüde yüksek seviyede oldukları düşüncesi ile bitiyordu</a:t>
            </a:r>
            <a:r>
              <a:rPr lang="tr-TR" dirty="0" smtClean="0"/>
              <a:t>.</a:t>
            </a:r>
            <a:r>
              <a:rPr lang="tr-TR" dirty="0"/>
              <a:t> </a:t>
            </a:r>
            <a:r>
              <a:rPr lang="tr-TR" dirty="0"/>
              <a:t>1900 yılında, </a:t>
            </a:r>
            <a:r>
              <a:rPr lang="tr-TR" dirty="0" err="1"/>
              <a:t>Komornicka</a:t>
            </a:r>
            <a:r>
              <a:rPr lang="tr-TR" dirty="0"/>
              <a:t>, “Masallar” (</a:t>
            </a:r>
            <a:r>
              <a:rPr lang="tr-TR" dirty="0" err="1"/>
              <a:t>Baśnie</a:t>
            </a:r>
            <a:r>
              <a:rPr lang="tr-TR" dirty="0"/>
              <a:t>) adlı eserini yazdı Daha sonraki birkaç yıl içinde “</a:t>
            </a:r>
            <a:r>
              <a:rPr lang="tr-TR" dirty="0" err="1"/>
              <a:t>Życie</a:t>
            </a:r>
            <a:r>
              <a:rPr lang="tr-TR" dirty="0"/>
              <a:t>” ve “</a:t>
            </a:r>
            <a:r>
              <a:rPr lang="tr-TR" dirty="0" err="1"/>
              <a:t>Chimera</a:t>
            </a:r>
            <a:r>
              <a:rPr lang="tr-TR" dirty="0"/>
              <a:t>” dergilerinde şiirleri yayımlandı.</a:t>
            </a:r>
          </a:p>
          <a:p>
            <a:endParaRPr lang="tr-TR" dirty="0"/>
          </a:p>
        </p:txBody>
      </p:sp>
    </p:spTree>
    <p:extLst>
      <p:ext uri="{BB962C8B-B14F-4D97-AF65-F5344CB8AC3E}">
        <p14:creationId xmlns:p14="http://schemas.microsoft.com/office/powerpoint/2010/main" val="3285809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Şiirsel eserlerine, yaptığı edebiyat eleştirileri de eşlik ediyordu. Yorumlar ve değerlendirmeleri daha sonraki yıllarda da onaylanmıştır. En başarılı eleştirileri içinde,  </a:t>
            </a:r>
            <a:r>
              <a:rPr lang="tr-TR" dirty="0" err="1"/>
              <a:t>Żeromski’nin</a:t>
            </a:r>
            <a:r>
              <a:rPr lang="tr-TR" dirty="0"/>
              <a:t> “</a:t>
            </a:r>
            <a:r>
              <a:rPr lang="tr-TR" dirty="0" err="1"/>
              <a:t>Küller”i</a:t>
            </a:r>
            <a:r>
              <a:rPr lang="tr-TR" dirty="0"/>
              <a:t> (</a:t>
            </a:r>
            <a:r>
              <a:rPr lang="tr-TR" dirty="0" err="1"/>
              <a:t>Popioły</a:t>
            </a:r>
            <a:r>
              <a:rPr lang="tr-TR" dirty="0"/>
              <a:t>), </a:t>
            </a:r>
            <a:r>
              <a:rPr lang="tr-TR" dirty="0" err="1"/>
              <a:t>Berent’in</a:t>
            </a:r>
            <a:r>
              <a:rPr lang="tr-TR" dirty="0"/>
              <a:t> “</a:t>
            </a:r>
            <a:r>
              <a:rPr lang="tr-TR" dirty="0" err="1"/>
              <a:t>Çürük”ü</a:t>
            </a:r>
            <a:r>
              <a:rPr lang="tr-TR" dirty="0"/>
              <a:t> (</a:t>
            </a:r>
            <a:r>
              <a:rPr lang="tr-TR" dirty="0" err="1"/>
              <a:t>Próchno</a:t>
            </a:r>
            <a:r>
              <a:rPr lang="tr-TR" dirty="0"/>
              <a:t>),  </a:t>
            </a:r>
            <a:r>
              <a:rPr lang="tr-TR" dirty="0" err="1"/>
              <a:t>Reymont’un</a:t>
            </a:r>
            <a:r>
              <a:rPr lang="tr-TR" dirty="0"/>
              <a:t> “</a:t>
            </a:r>
            <a:r>
              <a:rPr lang="tr-TR" dirty="0" err="1"/>
              <a:t>Köylüler”i</a:t>
            </a:r>
            <a:r>
              <a:rPr lang="tr-TR" dirty="0"/>
              <a:t> (</a:t>
            </a:r>
            <a:r>
              <a:rPr lang="tr-TR" dirty="0" err="1"/>
              <a:t>Chłopi</a:t>
            </a:r>
            <a:r>
              <a:rPr lang="tr-TR" dirty="0"/>
              <a:t>) ve estetik mükemmelliği ile hepsinin önünde yer alan. </a:t>
            </a:r>
            <a:r>
              <a:rPr lang="tr-TR" dirty="0" err="1"/>
              <a:t>Irzykowski’nin</a:t>
            </a:r>
            <a:r>
              <a:rPr lang="tr-TR" dirty="0"/>
              <a:t> “</a:t>
            </a:r>
            <a:r>
              <a:rPr lang="tr-TR" dirty="0" err="1"/>
              <a:t>Pałuba”sı</a:t>
            </a:r>
            <a:r>
              <a:rPr lang="tr-TR" dirty="0"/>
              <a:t> için yazdığı eleştiriler gelir. </a:t>
            </a:r>
            <a:endParaRPr lang="tr-TR" dirty="0" smtClean="0"/>
          </a:p>
          <a:p>
            <a:r>
              <a:rPr lang="tr-TR" dirty="0"/>
              <a:t>Yazarın dünya görüşü, yaşantısı ile çatışan bir biçimde </a:t>
            </a:r>
            <a:r>
              <a:rPr lang="tr-TR" dirty="0" err="1"/>
              <a:t>Przybyszewski’nin</a:t>
            </a:r>
            <a:r>
              <a:rPr lang="tr-TR" dirty="0"/>
              <a:t> “sanat </a:t>
            </a:r>
            <a:r>
              <a:rPr lang="tr-TR" dirty="0" err="1"/>
              <a:t>sanat</a:t>
            </a:r>
            <a:r>
              <a:rPr lang="tr-TR" dirty="0"/>
              <a:t> içindir” sloganına aykırıdır. Sanatı ve sanatçıları, toplumsal ve ulusal sorunlarla doğrudan bağlantılı görür. Buna en iyi örneği de 1905 devrimine katılmakla vermiştir</a:t>
            </a:r>
            <a:r>
              <a:rPr lang="tr-TR" dirty="0" smtClean="0"/>
              <a:t>.</a:t>
            </a:r>
            <a:r>
              <a:rPr lang="tr-TR" dirty="0"/>
              <a:t> </a:t>
            </a:r>
          </a:p>
          <a:p>
            <a:r>
              <a:rPr lang="tr-TR" dirty="0"/>
              <a:t>Hastalığından dolayı çok sayıda şiir yazmamış olmasına karşın, şiirinin sıra dışı karakteri erken ekspresyonizmin karakterini taşır.</a:t>
            </a:r>
          </a:p>
          <a:p>
            <a:endParaRPr lang="tr-TR" dirty="0"/>
          </a:p>
        </p:txBody>
      </p:sp>
    </p:spTree>
    <p:extLst>
      <p:ext uri="{BB962C8B-B14F-4D97-AF65-F5344CB8AC3E}">
        <p14:creationId xmlns:p14="http://schemas.microsoft.com/office/powerpoint/2010/main" val="2805476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47500" lnSpcReduction="20000"/>
          </a:bodyPr>
          <a:lstStyle/>
          <a:p>
            <a:r>
              <a:rPr lang="tr-TR" dirty="0"/>
              <a:t>Dört Yol Ağzında</a:t>
            </a:r>
          </a:p>
          <a:p>
            <a:r>
              <a:rPr lang="tr-TR" dirty="0"/>
              <a:t>­­_ Nereye böyle çıplak ruh,?</a:t>
            </a:r>
          </a:p>
          <a:p>
            <a:r>
              <a:rPr lang="tr-TR" dirty="0"/>
              <a:t>_ Yıldız fırtınasından kaftan sırtında.</a:t>
            </a:r>
          </a:p>
          <a:p>
            <a:r>
              <a:rPr lang="tr-TR" dirty="0"/>
              <a:t>_Yalnızsın ha? _ Çürüyor son cesetlerin paramparça gövdeleri rüzgarda.</a:t>
            </a:r>
          </a:p>
          <a:p>
            <a:r>
              <a:rPr lang="tr-TR" dirty="0"/>
              <a:t>_Nereden ?  _ Çiçek, kokuyor dans ediyor, parlıyor ölümün bataklığında.</a:t>
            </a:r>
          </a:p>
          <a:p>
            <a:r>
              <a:rPr lang="tr-TR" dirty="0"/>
              <a:t>_Aç mısın?  _İçimi yediler akbabaların arzuları. </a:t>
            </a:r>
          </a:p>
          <a:p>
            <a:r>
              <a:rPr lang="tr-TR" dirty="0"/>
              <a:t>_Kaçıyor musun?  _Kovalıyor uçurumlardan beni soğuk ve kör bakışları.</a:t>
            </a:r>
          </a:p>
          <a:p>
            <a:r>
              <a:rPr lang="tr-TR" dirty="0"/>
              <a:t>_Üzülmeden gidiyorsun ha? _ Ağlamazlar çocukların böyle bir anaya.</a:t>
            </a:r>
          </a:p>
          <a:p>
            <a:r>
              <a:rPr lang="tr-TR" dirty="0"/>
              <a:t>_Dönecek misin? _ Sendeki ay düşsel korularda parlardı,</a:t>
            </a:r>
          </a:p>
          <a:p>
            <a:r>
              <a:rPr lang="tr-TR" dirty="0"/>
              <a:t>Ve göğsün  aydınlatırken tüm acıların </a:t>
            </a:r>
            <a:r>
              <a:rPr lang="tr-TR" dirty="0" err="1"/>
              <a:t>parlaklıyla</a:t>
            </a:r>
            <a:r>
              <a:rPr lang="tr-TR" dirty="0"/>
              <a:t>. </a:t>
            </a:r>
          </a:p>
          <a:p>
            <a:r>
              <a:rPr lang="tr-TR" dirty="0"/>
              <a:t>_Dursana biraz. _Boş tarlalar yakıyor ayaklarımı.</a:t>
            </a:r>
          </a:p>
          <a:p>
            <a:r>
              <a:rPr lang="tr-TR" dirty="0"/>
              <a:t>_Ellerini </a:t>
            </a:r>
            <a:r>
              <a:rPr lang="tr-TR" dirty="0" err="1"/>
              <a:t>tutayım._Gözlerin</a:t>
            </a:r>
            <a:r>
              <a:rPr lang="tr-TR" dirty="0"/>
              <a:t> tıslıyor yılan gibi. </a:t>
            </a:r>
          </a:p>
          <a:p>
            <a:r>
              <a:rPr lang="tr-TR" dirty="0"/>
              <a:t>_Güzelsin. _ Yaşamadın mı,  güzellik çürüyor kişideki.  </a:t>
            </a:r>
          </a:p>
          <a:p>
            <a:r>
              <a:rPr lang="tr-TR" dirty="0"/>
              <a:t>_Gelsene eski yuvana. Ateşi yaktım çırayla.</a:t>
            </a:r>
          </a:p>
          <a:p>
            <a:r>
              <a:rPr lang="tr-TR" dirty="0"/>
              <a:t>_Ateşinin dumanı ve kurt ulumaları yakın nasıl da.</a:t>
            </a:r>
          </a:p>
          <a:p>
            <a:r>
              <a:rPr lang="tr-TR" dirty="0"/>
              <a:t>_Bizimsin sen. – Belki, bir zamanlar. Bu gün özgür, yalnız ve başıma buyruğum, </a:t>
            </a:r>
          </a:p>
          <a:p>
            <a:r>
              <a:rPr lang="tr-TR" dirty="0"/>
              <a:t>                                                                                                                         ne  ki.</a:t>
            </a:r>
          </a:p>
          <a:p>
            <a:r>
              <a:rPr lang="tr-TR" dirty="0"/>
              <a:t> </a:t>
            </a:r>
          </a:p>
          <a:p>
            <a:r>
              <a:rPr lang="tr-TR" dirty="0"/>
              <a:t> </a:t>
            </a:r>
          </a:p>
          <a:p>
            <a:endParaRPr lang="tr-TR" dirty="0"/>
          </a:p>
        </p:txBody>
      </p:sp>
    </p:spTree>
    <p:extLst>
      <p:ext uri="{BB962C8B-B14F-4D97-AF65-F5344CB8AC3E}">
        <p14:creationId xmlns:p14="http://schemas.microsoft.com/office/powerpoint/2010/main" val="172317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Polonyalı dekadanların en sevdikleri motiflerin başında gelen ruhu  intihara özendirme ve şeytanın hizmetine verme düşüncesi, bu şiirde de karşımıza çıkıyor. Ama farklı bir biçimde. ‘Çıplak ruh’ deyimi, </a:t>
            </a:r>
            <a:r>
              <a:rPr lang="tr-TR" dirty="0" err="1"/>
              <a:t>Przybyszewski’nin</a:t>
            </a:r>
            <a:r>
              <a:rPr lang="tr-TR" dirty="0"/>
              <a:t> kullandığı bir deyimdir. Özgür kalmış, tüm tutku ve arzularından arınmış olan bir ruhtur burada sözü edilen. </a:t>
            </a:r>
            <a:r>
              <a:rPr lang="tr-TR" dirty="0" err="1"/>
              <a:t>Komornicka</a:t>
            </a:r>
            <a:r>
              <a:rPr lang="tr-TR" dirty="0"/>
              <a:t>, ortaçağ diyalog formunu kullanarak yazmış, şiirini. Ay tanrıçası, geceye ve karanlığa egemen olan, büyü ve sihri elinde tutan, kara güçler ecesi </a:t>
            </a:r>
            <a:r>
              <a:rPr lang="tr-TR" dirty="0" err="1"/>
              <a:t>Hekate’nin</a:t>
            </a:r>
            <a:r>
              <a:rPr lang="tr-TR" dirty="0"/>
              <a:t> yerinin bir kavşak, dört yol ağzı olduğu var sayılır. Şiirde </a:t>
            </a:r>
            <a:r>
              <a:rPr lang="tr-TR" dirty="0" err="1"/>
              <a:t>Hekate</a:t>
            </a:r>
            <a:r>
              <a:rPr lang="tr-TR" dirty="0"/>
              <a:t> veya ölümle ‘çıplak </a:t>
            </a:r>
            <a:r>
              <a:rPr lang="tr-TR" dirty="0" err="1"/>
              <a:t>ruh’un</a:t>
            </a:r>
            <a:r>
              <a:rPr lang="tr-TR" dirty="0"/>
              <a:t> yaptığı konuşmayı görürüz. Sanatçının ‘çıplak </a:t>
            </a:r>
            <a:r>
              <a:rPr lang="tr-TR" dirty="0" err="1"/>
              <a:t>ruh’u</a:t>
            </a:r>
            <a:r>
              <a:rPr lang="tr-TR" dirty="0"/>
              <a:t> ne gerçek ne de metafizik dünyada kendisine yer bulamaz. </a:t>
            </a:r>
            <a:r>
              <a:rPr lang="tr-TR" dirty="0" err="1"/>
              <a:t>Komornicka’nın</a:t>
            </a:r>
            <a:r>
              <a:rPr lang="tr-TR" dirty="0"/>
              <a:t> burada </a:t>
            </a:r>
            <a:r>
              <a:rPr lang="tr-TR" dirty="0" err="1"/>
              <a:t>Nietzschvari</a:t>
            </a:r>
            <a:r>
              <a:rPr lang="tr-TR" dirty="0"/>
              <a:t>  bir düşünceyle ruha baktığı ortadadır. Sanatçının ruhu ne bedeni ile var olduğu gerçek dünyaya  ne de metafizik dünyaya aittir. Çekilen tüm acılar ve sonuçsuz kalan arayışlar, şiirin sonunda sanatçının özgür kalmış ruhunun tek başına bir değer olduğu ve bunun için de ‘sürü insanından’ farklı bir yerde bulunduğu kanısına varıyor.</a:t>
            </a:r>
          </a:p>
          <a:p>
            <a:endParaRPr lang="tr-TR" dirty="0"/>
          </a:p>
        </p:txBody>
      </p:sp>
    </p:spTree>
    <p:extLst>
      <p:ext uri="{BB962C8B-B14F-4D97-AF65-F5344CB8AC3E}">
        <p14:creationId xmlns:p14="http://schemas.microsoft.com/office/powerpoint/2010/main" val="306250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fontScale="77500" lnSpcReduction="20000"/>
          </a:bodyPr>
          <a:lstStyle/>
          <a:p>
            <a:r>
              <a:rPr lang="tr-TR" dirty="0"/>
              <a:t>Ölüm, bu ruhu baştan çıkarmak ve şeytana yaklaştırmak için elinden geleni yapıyor</a:t>
            </a:r>
            <a:r>
              <a:rPr lang="tr-TR"/>
              <a:t>. </a:t>
            </a:r>
            <a:r>
              <a:rPr lang="tr-TR" smtClean="0"/>
              <a:t>Ona </a:t>
            </a:r>
            <a:r>
              <a:rPr lang="tr-TR" dirty="0"/>
              <a:t>tutkularını ve yaşama ait duygularını anımsatıyor. Ama ‘iyinin ve kötünün ötesinde’ olan özgür ruh, hiçbir şeye bağlı olmadığını açıklıyor. ‘İyinin ve kötünün </a:t>
            </a:r>
            <a:r>
              <a:rPr lang="tr-TR" dirty="0" err="1"/>
              <a:t>ötesi’nde</a:t>
            </a:r>
            <a:r>
              <a:rPr lang="tr-TR" dirty="0"/>
              <a:t> olmak ne demektir? Bunu Nietzsche, sürü insanının moral değer yargılarının insan gerçeğine aykırı olduğunu göstermek ve yeni bir değerlendirmenin gerekliliğini ortaya çıkarmak için öngörmüş</a:t>
            </a:r>
            <a:r>
              <a:rPr lang="tr-TR" dirty="0" smtClean="0"/>
              <a:t>. </a:t>
            </a:r>
            <a:r>
              <a:rPr lang="tr-TR" dirty="0"/>
              <a:t> </a:t>
            </a:r>
          </a:p>
          <a:p>
            <a:r>
              <a:rPr lang="tr-TR" dirty="0"/>
              <a:t> 	Şiirde ekspresyonist tablolar vardır. ‘Yıldız fırtınasından kaftan’, ‘akbabaların arzuları’, ‘tüm acıların </a:t>
            </a:r>
            <a:r>
              <a:rPr lang="tr-TR" dirty="0" err="1"/>
              <a:t>parlaklığı’,’düşsel</a:t>
            </a:r>
            <a:r>
              <a:rPr lang="tr-TR" dirty="0"/>
              <a:t> korular’  gibi söz sanatlarına rastlanır. Ama en çok dikkati çeken şey, özgün şiirde yer alan ustaca yerleştirilmiş uyaklardır.</a:t>
            </a:r>
          </a:p>
          <a:p>
            <a:endParaRPr lang="tr-TR" dirty="0"/>
          </a:p>
        </p:txBody>
      </p:sp>
    </p:spTree>
    <p:extLst>
      <p:ext uri="{BB962C8B-B14F-4D97-AF65-F5344CB8AC3E}">
        <p14:creationId xmlns:p14="http://schemas.microsoft.com/office/powerpoint/2010/main" val="3701721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smtClean="0"/>
              <a:t>Taluy</a:t>
            </a:r>
            <a:r>
              <a:rPr lang="tr-TR" dirty="0" smtClean="0"/>
              <a:t> Yüce, Neşe – </a:t>
            </a:r>
            <a:r>
              <a:rPr lang="tr-TR" dirty="0" err="1" smtClean="0"/>
              <a:t>Ewa</a:t>
            </a:r>
            <a:r>
              <a:rPr lang="tr-TR" dirty="0" smtClean="0"/>
              <a:t> </a:t>
            </a:r>
            <a:r>
              <a:rPr lang="tr-TR" dirty="0" err="1" smtClean="0"/>
              <a:t>Odachowska</a:t>
            </a:r>
            <a:r>
              <a:rPr lang="tr-TR" dirty="0" smtClean="0"/>
              <a:t> </a:t>
            </a:r>
            <a:r>
              <a:rPr lang="pl-PL" dirty="0" smtClean="0"/>
              <a:t>Żielińska</a:t>
            </a:r>
            <a:r>
              <a:rPr lang="tr-TR" dirty="0" smtClean="0"/>
              <a:t>. Genç Polonya Dönemi Edebiyatı. Ankara: Kültür Yay., 2004.</a:t>
            </a:r>
            <a:endParaRPr lang="tr-TR" dirty="0"/>
          </a:p>
        </p:txBody>
      </p:sp>
    </p:spTree>
    <p:extLst>
      <p:ext uri="{BB962C8B-B14F-4D97-AF65-F5344CB8AC3E}">
        <p14:creationId xmlns:p14="http://schemas.microsoft.com/office/powerpoint/2010/main" val="93565890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2107</TotalTime>
  <Words>669</Words>
  <Application>Microsoft Office PowerPoint</Application>
  <PresentationFormat>Ekran Gösterisi (4:3)</PresentationFormat>
  <Paragraphs>35</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GENÇ POLONYA DÖNEMİ EDEBİYATI</vt:lpstr>
      <vt:lpstr>Maria Komornicka</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GENÇ POLONYA DÖNEMİ EDEBİYATI</dc:title>
  <dc:creator>nevra vardal</dc:creator>
  <cp:lastModifiedBy>nevra vardal</cp:lastModifiedBy>
  <cp:revision>37</cp:revision>
  <dcterms:created xsi:type="dcterms:W3CDTF">2020-05-12T16:08:52Z</dcterms:created>
  <dcterms:modified xsi:type="dcterms:W3CDTF">2020-05-14T18:29:34Z</dcterms:modified>
</cp:coreProperties>
</file>