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7" r:id="rId3"/>
    <p:sldId id="258" r:id="rId4"/>
    <p:sldId id="259" r:id="rId5"/>
    <p:sldId id="260" r:id="rId6"/>
    <p:sldId id="261" r:id="rId7"/>
    <p:sldId id="262" r:id="rId8"/>
    <p:sldId id="263" r:id="rId9"/>
    <p:sldId id="264" r:id="rId10"/>
    <p:sldId id="265" r:id="rId11"/>
    <p:sldId id="266" r:id="rId12"/>
    <p:sldId id="267" r:id="rId13"/>
    <p:sldId id="272" r:id="rId14"/>
    <p:sldId id="273" r:id="rId15"/>
    <p:sldId id="274" r:id="rId16"/>
    <p:sldId id="275" r:id="rId17"/>
    <p:sldId id="277" r:id="rId18"/>
    <p:sldId id="276"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05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16.02.2020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16.02.2020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Başlık"/>
          <p:cNvSpPr>
            <a:spLocks noGrp="1"/>
          </p:cNvSpPr>
          <p:nvPr>
            <p:ph type="ctrTitle"/>
          </p:nvPr>
        </p:nvSpPr>
        <p:spPr>
          <a:xfrm>
            <a:off x="685800" y="3111103"/>
            <a:ext cx="7772400" cy="1470025"/>
          </a:xfrm>
        </p:spPr>
        <p:txBody>
          <a:bodyPr>
            <a:normAutofit fontScale="90000"/>
          </a:bodyPr>
          <a:lstStyle/>
          <a:p>
            <a:r>
              <a:rPr lang="tr-TR" sz="3600" dirty="0" smtClean="0">
                <a:effectLst>
                  <a:outerShdw blurRad="38100" dist="38100" dir="2700000" algn="tl">
                    <a:srgbClr val="000000">
                      <a:alpha val="43137"/>
                    </a:srgbClr>
                  </a:outerShdw>
                </a:effectLst>
                <a:latin typeface="Times New Roman" pitchFamily="18" charset="0"/>
                <a:cs typeface="Times New Roman" pitchFamily="18" charset="0"/>
              </a:rPr>
              <a:t>T.C.</a:t>
            </a:r>
            <a:br>
              <a:rPr lang="tr-TR" sz="3600" dirty="0" smtClean="0">
                <a:effectLst>
                  <a:outerShdw blurRad="38100" dist="38100" dir="2700000" algn="tl">
                    <a:srgbClr val="000000">
                      <a:alpha val="43137"/>
                    </a:srgbClr>
                  </a:outerShdw>
                </a:effectLst>
                <a:latin typeface="Times New Roman" pitchFamily="18" charset="0"/>
                <a:cs typeface="Times New Roman" pitchFamily="18" charset="0"/>
              </a:rPr>
            </a:br>
            <a:r>
              <a:rPr lang="tr-TR" sz="3600" dirty="0" smtClean="0">
                <a:effectLst>
                  <a:outerShdw blurRad="38100" dist="38100" dir="2700000" algn="tl">
                    <a:srgbClr val="000000">
                      <a:alpha val="43137"/>
                    </a:srgbClr>
                  </a:outerShdw>
                </a:effectLst>
                <a:latin typeface="Times New Roman" pitchFamily="18" charset="0"/>
                <a:cs typeface="Times New Roman" pitchFamily="18" charset="0"/>
              </a:rPr>
              <a:t>ANKARA ÜNİVERSİTESİ</a:t>
            </a:r>
            <a:br>
              <a:rPr lang="tr-TR" sz="3600" dirty="0" smtClean="0">
                <a:effectLst>
                  <a:outerShdw blurRad="38100" dist="38100" dir="2700000" algn="tl">
                    <a:srgbClr val="000000">
                      <a:alpha val="43137"/>
                    </a:srgbClr>
                  </a:outerShdw>
                </a:effectLst>
                <a:latin typeface="Times New Roman" pitchFamily="18" charset="0"/>
                <a:cs typeface="Times New Roman" pitchFamily="18" charset="0"/>
              </a:rPr>
            </a:br>
            <a:r>
              <a:rPr lang="tr-TR"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effectLst>
                  <a:outerShdw blurRad="38100" dist="38100" dir="2700000" algn="tl">
                    <a:srgbClr val="000000">
                      <a:alpha val="43137"/>
                    </a:srgbClr>
                  </a:outerShdw>
                </a:effectLst>
                <a:latin typeface="Times New Roman" pitchFamily="18" charset="0"/>
                <a:cs typeface="Times New Roman" pitchFamily="18" charset="0"/>
              </a:rPr>
            </a:br>
            <a: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t>BEYPAZARI  MESLEK YÜKSEK OKULU</a:t>
            </a:r>
            <a:b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br>
            <a: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t>MODA TASARIMI</a:t>
            </a:r>
            <a:b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br>
            <a: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br>
            <a: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br>
            <a: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br>
            <a: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sz="3100" dirty="0" smtClean="0">
                <a:effectLst>
                  <a:outerShdw blurRad="38100" dist="38100" dir="2700000" algn="tl">
                    <a:srgbClr val="000000">
                      <a:alpha val="43137"/>
                    </a:srgbClr>
                  </a:outerShdw>
                </a:effectLst>
                <a:latin typeface="Times New Roman" pitchFamily="18" charset="0"/>
                <a:cs typeface="Times New Roman" pitchFamily="18" charset="0"/>
              </a:rPr>
            </a:br>
            <a:r>
              <a:rPr lang="tr-TR" sz="3600" dirty="0" smtClean="0">
                <a:effectLst>
                  <a:outerShdw blurRad="38100" dist="38100" dir="2700000" algn="tl">
                    <a:srgbClr val="000000">
                      <a:alpha val="43137"/>
                    </a:srgbClr>
                  </a:outerShdw>
                </a:effectLst>
                <a:latin typeface="Times New Roman" pitchFamily="18" charset="0"/>
                <a:cs typeface="Times New Roman" pitchFamily="18" charset="0"/>
              </a:rPr>
              <a:t>Ders 	: Giysi Üretimi ve Teknolojileri</a:t>
            </a:r>
            <a:r>
              <a:rPr lang="tr-TR"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effectLst>
                  <a:outerShdw blurRad="38100" dist="38100" dir="2700000" algn="tl">
                    <a:srgbClr val="000000">
                      <a:alpha val="43137"/>
                    </a:srgbClr>
                  </a:outerShdw>
                </a:effectLst>
                <a:latin typeface="Times New Roman" pitchFamily="18" charset="0"/>
                <a:cs typeface="Times New Roman" pitchFamily="18" charset="0"/>
              </a:rPr>
            </a:br>
            <a:r>
              <a:rPr lang="tr-TR"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effectLst>
                  <a:outerShdw blurRad="38100" dist="38100" dir="2700000" algn="tl">
                    <a:srgbClr val="000000">
                      <a:alpha val="43137"/>
                    </a:srgbClr>
                  </a:outerShdw>
                </a:effectLst>
                <a:latin typeface="Times New Roman" pitchFamily="18" charset="0"/>
                <a:cs typeface="Times New Roman" pitchFamily="18" charset="0"/>
              </a:rPr>
            </a:br>
            <a:r>
              <a:rPr lang="tr-TR" dirty="0" smtClean="0">
                <a:effectLst>
                  <a:outerShdw blurRad="38100" dist="38100" dir="2700000" algn="tl">
                    <a:srgbClr val="000000">
                      <a:alpha val="43137"/>
                    </a:srgbClr>
                  </a:outerShdw>
                </a:effectLst>
                <a:latin typeface="Times New Roman" pitchFamily="18" charset="0"/>
                <a:cs typeface="Times New Roman" pitchFamily="18" charset="0"/>
              </a:rPr>
              <a:t/>
            </a:r>
            <a:br>
              <a:rPr lang="tr-TR" dirty="0" smtClean="0">
                <a:effectLst>
                  <a:outerShdw blurRad="38100" dist="38100" dir="2700000" algn="tl">
                    <a:srgbClr val="000000">
                      <a:alpha val="43137"/>
                    </a:srgbClr>
                  </a:outerShdw>
                </a:effectLst>
                <a:latin typeface="Times New Roman" pitchFamily="18" charset="0"/>
                <a:cs typeface="Times New Roman" pitchFamily="18" charset="0"/>
              </a:rPr>
            </a:br>
            <a:endParaRPr lang="tr-TR"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32925" t="14391" r="33869" b="954"/>
          <a:stretch>
            <a:fillRect/>
          </a:stretch>
        </p:blipFill>
        <p:spPr bwMode="auto">
          <a:xfrm>
            <a:off x="2179675" y="0"/>
            <a:ext cx="4784651"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32925" t="15375" r="33869" b="954"/>
          <a:stretch>
            <a:fillRect/>
          </a:stretch>
        </p:blipFill>
        <p:spPr bwMode="auto">
          <a:xfrm>
            <a:off x="2159732" y="-1"/>
            <a:ext cx="4824536" cy="683475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32925" t="16360" r="33869" b="4891"/>
          <a:stretch>
            <a:fillRect/>
          </a:stretch>
        </p:blipFill>
        <p:spPr bwMode="auto">
          <a:xfrm>
            <a:off x="2006715" y="17240"/>
            <a:ext cx="5130570" cy="684076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1143000"/>
          </a:xfrm>
        </p:spPr>
        <p:txBody>
          <a:bodyPr>
            <a:normAutofit fontScale="90000"/>
          </a:bodyPr>
          <a:lstStyle/>
          <a:p>
            <a:r>
              <a:rPr lang="tr-TR" b="1" dirty="0" smtClean="0">
                <a:effectLst>
                  <a:outerShdw blurRad="38100" dist="38100" dir="2700000" algn="tl">
                    <a:srgbClr val="000000">
                      <a:alpha val="43137"/>
                    </a:srgbClr>
                  </a:outerShdw>
                </a:effectLst>
              </a:rPr>
              <a:t>ELBİSE SON ÜTÜ VE SON KONTROLÜ </a:t>
            </a:r>
            <a:endParaRPr lang="tr-TR" b="1" dirty="0">
              <a:effectLst>
                <a:outerShdw blurRad="38100" dist="38100" dir="2700000" algn="tl">
                  <a:srgbClr val="000000">
                    <a:alpha val="43137"/>
                  </a:srgbClr>
                </a:outerShdw>
              </a:effectLst>
            </a:endParaRPr>
          </a:p>
        </p:txBody>
      </p:sp>
      <p:pic>
        <p:nvPicPr>
          <p:cNvPr id="11266" name="Picture 2"/>
          <p:cNvPicPr>
            <a:picLocks noGrp="1" noChangeAspect="1" noChangeArrowheads="1"/>
          </p:cNvPicPr>
          <p:nvPr>
            <p:ph idx="1"/>
          </p:nvPr>
        </p:nvPicPr>
        <p:blipFill>
          <a:blip r:embed="rId2" cstate="print"/>
          <a:srcRect l="18693" t="34043" r="19587" b="8681"/>
          <a:stretch>
            <a:fillRect/>
          </a:stretch>
        </p:blipFill>
        <p:spPr bwMode="auto">
          <a:xfrm>
            <a:off x="733814" y="2708920"/>
            <a:ext cx="7676373" cy="4005064"/>
          </a:xfrm>
          <a:prstGeom prst="rect">
            <a:avLst/>
          </a:prstGeom>
          <a:noFill/>
          <a:ln w="9525">
            <a:noFill/>
            <a:miter lim="800000"/>
            <a:headEnd/>
            <a:tailEnd/>
          </a:ln>
        </p:spPr>
      </p:pic>
      <p:sp>
        <p:nvSpPr>
          <p:cNvPr id="5" name="4 Dikdörtgen"/>
          <p:cNvSpPr/>
          <p:nvPr/>
        </p:nvSpPr>
        <p:spPr>
          <a:xfrm>
            <a:off x="683568" y="1196752"/>
            <a:ext cx="7344816" cy="1569660"/>
          </a:xfrm>
          <a:prstGeom prst="rect">
            <a:avLst/>
          </a:prstGeom>
        </p:spPr>
        <p:txBody>
          <a:bodyPr wrap="square">
            <a:spAutoFit/>
          </a:bodyPr>
          <a:lstStyle/>
          <a:p>
            <a:r>
              <a:rPr lang="tr-TR" sz="2400" b="1" dirty="0" smtClean="0"/>
              <a:t>Elbise Son Ütü İşlemleri </a:t>
            </a:r>
          </a:p>
          <a:p>
            <a:endParaRPr lang="tr-TR" sz="2400" dirty="0" smtClean="0"/>
          </a:p>
          <a:p>
            <a:r>
              <a:rPr lang="tr-TR" sz="2400" dirty="0" smtClean="0"/>
              <a:t>Elbisenin son ütüsü aşağıdaki sıralama doğrultusunda yapılacaktır.</a:t>
            </a:r>
            <a:endParaRPr lang="tr-T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18654"/>
            <a:ext cx="8229600" cy="562074"/>
          </a:xfrm>
        </p:spPr>
        <p:txBody>
          <a:bodyPr>
            <a:normAutofit fontScale="90000"/>
          </a:bodyPr>
          <a:lstStyle/>
          <a:p>
            <a:r>
              <a:rPr lang="tr-TR" b="1" dirty="0" smtClean="0"/>
              <a:t>Elbise Son Kontrol İşlemleri</a:t>
            </a:r>
            <a:br>
              <a:rPr lang="tr-TR" b="1" dirty="0" smtClean="0"/>
            </a:br>
            <a:endParaRPr lang="tr-TR" dirty="0"/>
          </a:p>
        </p:txBody>
      </p:sp>
      <p:sp>
        <p:nvSpPr>
          <p:cNvPr id="3" name="2 İçerik Yer Tutucusu"/>
          <p:cNvSpPr>
            <a:spLocks noGrp="1"/>
          </p:cNvSpPr>
          <p:nvPr>
            <p:ph idx="1"/>
          </p:nvPr>
        </p:nvSpPr>
        <p:spPr>
          <a:xfrm>
            <a:off x="251520" y="764705"/>
            <a:ext cx="8712968" cy="2088231"/>
          </a:xfrm>
        </p:spPr>
        <p:txBody>
          <a:bodyPr>
            <a:normAutofit/>
          </a:bodyPr>
          <a:lstStyle/>
          <a:p>
            <a:pPr marL="0" indent="360363">
              <a:buNone/>
            </a:pPr>
            <a:r>
              <a:rPr lang="tr-TR" sz="2000" b="1" dirty="0" smtClean="0"/>
              <a:t>Duruş Formu Kontrolü</a:t>
            </a:r>
          </a:p>
          <a:p>
            <a:pPr marL="0" indent="360363">
              <a:buNone/>
            </a:pPr>
            <a:r>
              <a:rPr lang="tr-TR" sz="2000" dirty="0" smtClean="0"/>
              <a:t>Elbise uygun bedendeki bir kişiye giydirilir. Bedene uyumu kontrol edilir. Kupların, yan dikişlerin yerinde olup olmadığı kontrol edilir. Yakanın düzgünlüğüne, ön ve arka bedenin duruşuna bakılır. Problem varsa belirlenerek düzeltmeye gidilir.</a:t>
            </a:r>
            <a:endParaRPr lang="tr-TR" sz="2000" dirty="0"/>
          </a:p>
        </p:txBody>
      </p:sp>
      <p:pic>
        <p:nvPicPr>
          <p:cNvPr id="12290" name="Picture 2"/>
          <p:cNvPicPr>
            <a:picLocks noChangeAspect="1" noChangeArrowheads="1"/>
          </p:cNvPicPr>
          <p:nvPr/>
        </p:nvPicPr>
        <p:blipFill>
          <a:blip r:embed="rId2" cstate="print"/>
          <a:srcRect/>
          <a:stretch>
            <a:fillRect/>
          </a:stretch>
        </p:blipFill>
        <p:spPr bwMode="auto">
          <a:xfrm>
            <a:off x="2555776" y="2276872"/>
            <a:ext cx="2965640" cy="2088232"/>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2555776" y="4314399"/>
            <a:ext cx="2952328" cy="207885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260648"/>
            <a:ext cx="8229600" cy="4525963"/>
          </a:xfrm>
        </p:spPr>
        <p:txBody>
          <a:bodyPr>
            <a:normAutofit/>
          </a:bodyPr>
          <a:lstStyle/>
          <a:p>
            <a:pPr marL="0" indent="360363">
              <a:buNone/>
            </a:pPr>
            <a:r>
              <a:rPr lang="tr-TR" sz="2400" b="1" dirty="0" smtClean="0"/>
              <a:t>Ölçü Kontrolü</a:t>
            </a:r>
          </a:p>
          <a:p>
            <a:pPr marL="0" indent="360363">
              <a:buNone/>
            </a:pPr>
            <a:r>
              <a:rPr lang="tr-TR" sz="2400" dirty="0" smtClean="0"/>
              <a:t>Elbise düz bir yere yerleştirilir ve ölçüleri alınır. Yuvarlak yerler giysinin formuna göre ölçülmelidir. Bitmiş elbise ölçülere tamamen uygun olmalıdır veya kalite niteliklerinde belirtilen toleranslar dikkate alınarak kontroller gerçekleştirilmelidir.</a:t>
            </a:r>
            <a:endParaRPr lang="tr-TR" sz="2400" dirty="0"/>
          </a:p>
        </p:txBody>
      </p:sp>
      <p:pic>
        <p:nvPicPr>
          <p:cNvPr id="13314" name="Picture 2"/>
          <p:cNvPicPr>
            <a:picLocks noChangeAspect="1" noChangeArrowheads="1"/>
          </p:cNvPicPr>
          <p:nvPr/>
        </p:nvPicPr>
        <p:blipFill>
          <a:blip r:embed="rId2" cstate="print"/>
          <a:srcRect l="16322" t="38016" r="17819" b="16704"/>
          <a:stretch>
            <a:fillRect/>
          </a:stretch>
        </p:blipFill>
        <p:spPr bwMode="auto">
          <a:xfrm>
            <a:off x="323528" y="2852936"/>
            <a:ext cx="8568952" cy="331236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279301"/>
            <a:ext cx="8229600" cy="4525963"/>
          </a:xfrm>
        </p:spPr>
        <p:txBody>
          <a:bodyPr>
            <a:normAutofit/>
          </a:bodyPr>
          <a:lstStyle/>
          <a:p>
            <a:pPr marL="0" indent="360363">
              <a:buNone/>
            </a:pPr>
            <a:r>
              <a:rPr lang="tr-TR" sz="2800" b="1" dirty="0" smtClean="0"/>
              <a:t>Malzeme Uyum Kontrolü </a:t>
            </a:r>
          </a:p>
          <a:p>
            <a:pPr marL="0" indent="360363">
              <a:buNone/>
            </a:pPr>
            <a:endParaRPr lang="tr-TR" sz="2800" dirty="0" smtClean="0"/>
          </a:p>
          <a:p>
            <a:pPr marL="0" indent="360363">
              <a:buNone/>
            </a:pPr>
            <a:r>
              <a:rPr lang="tr-TR" sz="2800" dirty="0" smtClean="0"/>
              <a:t>Malzeme uyum kontrolünde aşağıdaki özellikler dikkate alınarak kontroller yapılmalıdır.</a:t>
            </a:r>
          </a:p>
          <a:p>
            <a:pPr marL="0" indent="360363">
              <a:buNone/>
            </a:pPr>
            <a:r>
              <a:rPr lang="tr-TR" sz="2800" dirty="0" smtClean="0"/>
              <a:t> Tela cinsinin kumaşa uygunluğu </a:t>
            </a:r>
          </a:p>
          <a:p>
            <a:pPr marL="0" indent="360363">
              <a:buNone/>
            </a:pPr>
            <a:r>
              <a:rPr lang="tr-TR" sz="2800" dirty="0" smtClean="0"/>
              <a:t> İpliğin sağlamlığı ve renk uyumu </a:t>
            </a:r>
          </a:p>
          <a:p>
            <a:pPr marL="0" indent="360363">
              <a:buNone/>
            </a:pPr>
            <a:r>
              <a:rPr lang="tr-TR" sz="2800" dirty="0" smtClean="0"/>
              <a:t> Düğmenin kumaşa ve modele uygunluğu </a:t>
            </a:r>
          </a:p>
          <a:p>
            <a:pPr marL="0" indent="360363">
              <a:buNone/>
            </a:pPr>
            <a:r>
              <a:rPr lang="tr-TR" sz="2800" dirty="0" smtClean="0"/>
              <a:t> Harçların kumaşa ve modele uyumu</a:t>
            </a:r>
            <a:endParaRPr lang="tr-TR"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t>Elbisede Kritikler Doğrultusunda Düzeltme İşlemleri </a:t>
            </a:r>
            <a:endParaRPr lang="tr-TR" b="1" dirty="0"/>
          </a:p>
        </p:txBody>
      </p:sp>
      <p:sp>
        <p:nvSpPr>
          <p:cNvPr id="3" name="2 İçerik Yer Tutucusu"/>
          <p:cNvSpPr>
            <a:spLocks noGrp="1"/>
          </p:cNvSpPr>
          <p:nvPr>
            <p:ph idx="1"/>
          </p:nvPr>
        </p:nvSpPr>
        <p:spPr/>
        <p:txBody>
          <a:bodyPr>
            <a:normAutofit fontScale="62500" lnSpcReduction="20000"/>
          </a:bodyPr>
          <a:lstStyle/>
          <a:p>
            <a:pPr marL="0" indent="360363">
              <a:buNone/>
            </a:pPr>
            <a:r>
              <a:rPr lang="tr-TR" b="1" dirty="0" smtClean="0"/>
              <a:t>Kalıpta Düzeltme </a:t>
            </a:r>
          </a:p>
          <a:p>
            <a:pPr marL="0" indent="360363">
              <a:buNone/>
            </a:pPr>
            <a:r>
              <a:rPr lang="tr-TR" dirty="0" smtClean="0"/>
              <a:t>Elbiseyi mankene veya kişiye giydirildikten sonra çıkan ölçü değişiklikleri için kalıpta elbise boyu, kol boyu, yaka formu, omuz ölçüsü, kup yerleri, pens boyları, yeri ve dikiş payları gibi değişiklikler yapılabilir. </a:t>
            </a:r>
          </a:p>
          <a:p>
            <a:pPr marL="0" indent="360363">
              <a:buNone/>
            </a:pPr>
            <a:endParaRPr lang="tr-TR" dirty="0" smtClean="0"/>
          </a:p>
          <a:p>
            <a:pPr marL="0" indent="360363">
              <a:buNone/>
            </a:pPr>
            <a:r>
              <a:rPr lang="tr-TR" b="1" dirty="0" smtClean="0"/>
              <a:t>Malzemede Değişiklik </a:t>
            </a:r>
          </a:p>
          <a:p>
            <a:pPr marL="0" indent="360363">
              <a:buNone/>
            </a:pPr>
            <a:r>
              <a:rPr lang="tr-TR" dirty="0" smtClean="0"/>
              <a:t>Malzeme uyum kontrolü sonucunda kumaş, tela, iplik, süsleme harcı gibi malzemelerde uyumsuzluk görülebilir. Bu gibi durumlarda elbise modeline uygun kumaş ve malzeme seçerek problem giderilmelidir. </a:t>
            </a:r>
          </a:p>
          <a:p>
            <a:pPr marL="0" indent="360363">
              <a:buNone/>
            </a:pPr>
            <a:endParaRPr lang="tr-TR" dirty="0" smtClean="0"/>
          </a:p>
          <a:p>
            <a:pPr marL="0" indent="360363">
              <a:buNone/>
            </a:pPr>
            <a:r>
              <a:rPr lang="tr-TR" b="1" dirty="0" smtClean="0"/>
              <a:t>Dikiş Tekniklerinde Değişiklik </a:t>
            </a:r>
          </a:p>
          <a:p>
            <a:pPr marL="0" indent="360363">
              <a:buNone/>
            </a:pPr>
            <a:r>
              <a:rPr lang="tr-TR" dirty="0" smtClean="0"/>
              <a:t>Dikimde kullanılan teknikler modele ya da kumaşa uymayabilir. Böyle durumlarda tekniklerde değişiklik yapılmalıdır.</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Kaynakça</a:t>
            </a:r>
            <a:endParaRPr lang="tr-TR" dirty="0"/>
          </a:p>
        </p:txBody>
      </p:sp>
      <p:sp>
        <p:nvSpPr>
          <p:cNvPr id="3" name="2 İçerik Yer Tutucusu"/>
          <p:cNvSpPr>
            <a:spLocks noGrp="1"/>
          </p:cNvSpPr>
          <p:nvPr>
            <p:ph idx="1"/>
          </p:nvPr>
        </p:nvSpPr>
        <p:spPr/>
        <p:txBody>
          <a:bodyPr>
            <a:normAutofit fontScale="92500"/>
          </a:bodyPr>
          <a:lstStyle/>
          <a:p>
            <a:pPr marL="0" indent="360363">
              <a:buNone/>
            </a:pPr>
            <a:r>
              <a:rPr lang="tr-TR" dirty="0" smtClean="0"/>
              <a:t>BAYRAKTAR, Fatma, </a:t>
            </a:r>
            <a:r>
              <a:rPr lang="tr-TR" b="1" dirty="0" smtClean="0"/>
              <a:t>Giyim, Sim Matbaası, Ankara, 1993</a:t>
            </a:r>
          </a:p>
          <a:p>
            <a:pPr marL="0" indent="360363">
              <a:buNone/>
            </a:pPr>
            <a:r>
              <a:rPr lang="tr-TR" b="1" dirty="0" smtClean="0"/>
              <a:t>BURDA DERGİSİ Ağustos – 2000</a:t>
            </a:r>
          </a:p>
          <a:p>
            <a:pPr marL="0" indent="360363">
              <a:buNone/>
            </a:pPr>
            <a:r>
              <a:rPr lang="tr-TR" dirty="0" smtClean="0"/>
              <a:t>Rüştü </a:t>
            </a:r>
            <a:r>
              <a:rPr lang="tr-TR" dirty="0" err="1" smtClean="0"/>
              <a:t>Uzel</a:t>
            </a:r>
            <a:r>
              <a:rPr lang="tr-TR" dirty="0" smtClean="0"/>
              <a:t> Anadolu Hazır Giyim, Deri Hazır Giyim Meslek Lisesi, Türk-Alman Teknik İşbirliği Projesi, </a:t>
            </a:r>
            <a:r>
              <a:rPr lang="tr-TR" b="1" dirty="0" smtClean="0"/>
              <a:t>Tekstil Uygulama, İstanbul, 1994</a:t>
            </a:r>
          </a:p>
          <a:p>
            <a:pPr marL="0" indent="360363">
              <a:buNone/>
            </a:pPr>
            <a:r>
              <a:rPr lang="tr-TR" dirty="0" smtClean="0"/>
              <a:t>YAKARTEPE, Mehmet, Zerrin YAKARTEPE, </a:t>
            </a:r>
            <a:r>
              <a:rPr lang="tr-TR" b="1" dirty="0" smtClean="0"/>
              <a:t>Tekstil ve Konfeksiyon Ansiklopedisi-Cilt11( J-K), Tekstil ve Konfeksiyon Araştırma Merkezi, </a:t>
            </a:r>
            <a:r>
              <a:rPr lang="tr-TR" dirty="0" smtClean="0"/>
              <a:t>İstanbul, 1993</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1. ELBİSE KESİMİ </a:t>
            </a:r>
            <a:endParaRPr lang="tr-TR" b="1" dirty="0"/>
          </a:p>
        </p:txBody>
      </p:sp>
      <p:sp>
        <p:nvSpPr>
          <p:cNvPr id="3" name="2 İçerik Yer Tutucusu"/>
          <p:cNvSpPr>
            <a:spLocks noGrp="1"/>
          </p:cNvSpPr>
          <p:nvPr>
            <p:ph idx="1"/>
          </p:nvPr>
        </p:nvSpPr>
        <p:spPr/>
        <p:txBody>
          <a:bodyPr/>
          <a:lstStyle/>
          <a:p>
            <a:r>
              <a:rPr lang="tr-TR" b="1" dirty="0" smtClean="0"/>
              <a:t>Model Analizi </a:t>
            </a:r>
          </a:p>
          <a:p>
            <a:endParaRPr lang="tr-TR" dirty="0" smtClean="0"/>
          </a:p>
          <a:p>
            <a:pPr indent="196850">
              <a:buNone/>
            </a:pPr>
            <a:r>
              <a:rPr lang="tr-TR" dirty="0" smtClean="0"/>
              <a:t>Kesim için model analizi yaparken elbise model özelliği değerlendirilir. Hazırlanmış kalıpların parça sayılarının tam ve doğru olduğu kontrol edilir. Kullanılacak ana ve yardımcı malzemenin dokuma ve desen özellikleri değerlendirilir. </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0712" t="14391" r="32208" b="-31"/>
          <a:stretch>
            <a:fillRect/>
          </a:stretch>
        </p:blipFill>
        <p:spPr bwMode="auto">
          <a:xfrm>
            <a:off x="2031641" y="72008"/>
            <a:ext cx="5080719" cy="659735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8640"/>
            <a:ext cx="8229600" cy="5937523"/>
          </a:xfrm>
        </p:spPr>
        <p:txBody>
          <a:bodyPr>
            <a:normAutofit/>
          </a:bodyPr>
          <a:lstStyle/>
          <a:p>
            <a:pPr>
              <a:buNone/>
            </a:pPr>
            <a:r>
              <a:rPr lang="tr-TR" sz="2000" b="1" dirty="0" smtClean="0"/>
              <a:t>Elbise Kumaşını Kesime Hazırlama İşlemleri</a:t>
            </a:r>
          </a:p>
          <a:p>
            <a:pPr marL="0" indent="539750">
              <a:buNone/>
            </a:pPr>
            <a:r>
              <a:rPr lang="tr-TR" sz="1800" dirty="0" smtClean="0"/>
              <a:t>Kumaşlar dikilirken ve dikildikten sonra yıkamadan ya da buharlı ütü ile ütülemeden</a:t>
            </a:r>
          </a:p>
          <a:p>
            <a:pPr marL="0" indent="0">
              <a:buNone/>
            </a:pPr>
            <a:r>
              <a:rPr lang="tr-TR" sz="1800" dirty="0" smtClean="0"/>
              <a:t>kaynaklanan çekmeler olur. Bunu önlemek için, kumaşı kesmeden önce yoğun buharlı ütü ile ütüleyiniz. </a:t>
            </a:r>
          </a:p>
          <a:p>
            <a:pPr>
              <a:buNone/>
            </a:pPr>
            <a:r>
              <a:rPr lang="tr-TR" sz="2000" b="1" dirty="0" smtClean="0"/>
              <a:t>Kalıbı Kumaşa Yerleştirme İşlemleri.</a:t>
            </a:r>
            <a:endParaRPr lang="tr-TR" sz="2000" dirty="0"/>
          </a:p>
        </p:txBody>
      </p:sp>
      <p:pic>
        <p:nvPicPr>
          <p:cNvPr id="2050" name="Picture 2"/>
          <p:cNvPicPr>
            <a:picLocks noChangeAspect="1" noChangeArrowheads="1"/>
          </p:cNvPicPr>
          <p:nvPr/>
        </p:nvPicPr>
        <p:blipFill>
          <a:blip r:embed="rId2" cstate="print"/>
          <a:srcRect l="27944" t="24235" r="28335" b="9813"/>
          <a:stretch>
            <a:fillRect/>
          </a:stretch>
        </p:blipFill>
        <p:spPr bwMode="auto">
          <a:xfrm>
            <a:off x="2123728" y="2204864"/>
            <a:ext cx="5400600" cy="458025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3517" t="29156" r="24460" b="7844"/>
          <a:stretch>
            <a:fillRect/>
          </a:stretch>
        </p:blipFill>
        <p:spPr bwMode="auto">
          <a:xfrm>
            <a:off x="0" y="332656"/>
            <a:ext cx="9095511" cy="61926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6838" t="16360" r="27781" b="6250"/>
          <a:stretch>
            <a:fillRect/>
          </a:stretch>
        </p:blipFill>
        <p:spPr bwMode="auto">
          <a:xfrm>
            <a:off x="1223628" y="404664"/>
            <a:ext cx="6696744" cy="6420684"/>
          </a:xfrm>
          <a:prstGeom prst="rect">
            <a:avLst/>
          </a:prstGeom>
          <a:noFill/>
          <a:ln w="9525">
            <a:noFill/>
            <a:miter lim="800000"/>
            <a:headEnd/>
            <a:tailEnd/>
          </a:ln>
        </p:spPr>
      </p:pic>
      <p:sp>
        <p:nvSpPr>
          <p:cNvPr id="3" name="2 Dikdörtgen"/>
          <p:cNvSpPr/>
          <p:nvPr/>
        </p:nvSpPr>
        <p:spPr>
          <a:xfrm>
            <a:off x="3331740" y="116632"/>
            <a:ext cx="2536464" cy="400110"/>
          </a:xfrm>
          <a:prstGeom prst="rect">
            <a:avLst/>
          </a:prstGeom>
        </p:spPr>
        <p:txBody>
          <a:bodyPr wrap="none" anchor="ctr">
            <a:spAutoFit/>
          </a:bodyPr>
          <a:lstStyle/>
          <a:p>
            <a:r>
              <a:rPr lang="tr-TR" sz="2000" b="1" dirty="0" smtClean="0"/>
              <a:t>Elbise Kesim İşlemleri </a:t>
            </a:r>
            <a:endParaRPr lang="tr-TR"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3555" t="39984" r="14226" b="7844"/>
          <a:stretch>
            <a:fillRect/>
          </a:stretch>
        </p:blipFill>
        <p:spPr bwMode="auto">
          <a:xfrm>
            <a:off x="277125" y="548680"/>
            <a:ext cx="8687363" cy="3528392"/>
          </a:xfrm>
          <a:prstGeom prst="rect">
            <a:avLst/>
          </a:prstGeom>
          <a:noFill/>
          <a:ln w="9525">
            <a:noFill/>
            <a:miter lim="800000"/>
            <a:headEnd/>
            <a:tailEnd/>
          </a:ln>
        </p:spPr>
      </p:pic>
      <p:sp>
        <p:nvSpPr>
          <p:cNvPr id="3" name="2 Dikdörtgen"/>
          <p:cNvSpPr/>
          <p:nvPr/>
        </p:nvSpPr>
        <p:spPr>
          <a:xfrm>
            <a:off x="2300759" y="116632"/>
            <a:ext cx="4593693" cy="461665"/>
          </a:xfrm>
          <a:prstGeom prst="rect">
            <a:avLst/>
          </a:prstGeom>
        </p:spPr>
        <p:txBody>
          <a:bodyPr wrap="none" anchor="ctr">
            <a:spAutoFit/>
          </a:bodyPr>
          <a:lstStyle/>
          <a:p>
            <a:r>
              <a:rPr lang="tr-TR" sz="2400" b="1" dirty="0" smtClean="0"/>
              <a:t>Yardımcı Malzeme Kesim </a:t>
            </a:r>
            <a:r>
              <a:rPr lang="tr-TR" sz="2400" b="1" dirty="0" err="1" smtClean="0"/>
              <a:t>Işlemleri</a:t>
            </a:r>
            <a:r>
              <a:rPr lang="tr-TR" sz="2400" b="1" dirty="0" smtClean="0"/>
              <a:t> </a:t>
            </a:r>
            <a:endParaRPr lang="tr-TR" sz="2400" b="1" dirty="0"/>
          </a:p>
        </p:txBody>
      </p:sp>
      <p:pic>
        <p:nvPicPr>
          <p:cNvPr id="5123" name="Picture 3"/>
          <p:cNvPicPr>
            <a:picLocks noChangeAspect="1" noChangeArrowheads="1"/>
          </p:cNvPicPr>
          <p:nvPr/>
        </p:nvPicPr>
        <p:blipFill>
          <a:blip r:embed="rId3" cstate="print"/>
          <a:srcRect l="40038" t="24407" r="41145" b="6688"/>
          <a:stretch>
            <a:fillRect/>
          </a:stretch>
        </p:blipFill>
        <p:spPr bwMode="auto">
          <a:xfrm rot="16200000">
            <a:off x="3419872" y="2852936"/>
            <a:ext cx="2448272" cy="50405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30712" t="16360" r="32208" b="-30"/>
          <a:stretch>
            <a:fillRect/>
          </a:stretch>
        </p:blipFill>
        <p:spPr bwMode="auto">
          <a:xfrm>
            <a:off x="2411760" y="0"/>
            <a:ext cx="5405718" cy="6858000"/>
          </a:xfrm>
          <a:prstGeom prst="rect">
            <a:avLst/>
          </a:prstGeom>
          <a:noFill/>
          <a:ln w="9525">
            <a:noFill/>
            <a:miter lim="800000"/>
            <a:headEnd/>
            <a:tailEnd/>
          </a:ln>
        </p:spPr>
      </p:pic>
      <p:sp>
        <p:nvSpPr>
          <p:cNvPr id="3" name="2 Dikdörtgen"/>
          <p:cNvSpPr/>
          <p:nvPr/>
        </p:nvSpPr>
        <p:spPr>
          <a:xfrm>
            <a:off x="1115616" y="1268760"/>
            <a:ext cx="738664" cy="4290597"/>
          </a:xfrm>
          <a:prstGeom prst="rect">
            <a:avLst/>
          </a:prstGeom>
        </p:spPr>
        <p:txBody>
          <a:bodyPr vert="vert270" wrap="none">
            <a:spAutoFit/>
          </a:bodyPr>
          <a:lstStyle/>
          <a:p>
            <a:pPr algn="ctr"/>
            <a:r>
              <a:rPr lang="tr-TR" sz="3600" b="1" dirty="0" smtClean="0">
                <a:effectLst>
                  <a:outerShdw blurRad="38100" dist="38100" dir="2700000" algn="tl">
                    <a:srgbClr val="000000">
                      <a:alpha val="43137"/>
                    </a:srgbClr>
                  </a:outerShdw>
                </a:effectLst>
              </a:rPr>
              <a:t>Elbise Dikim İşlemleri </a:t>
            </a:r>
            <a:endParaRPr lang="tr-TR" sz="3600" b="1" dirty="0">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30712" t="15375" r="32208" b="-1015"/>
          <a:stretch>
            <a:fillRect/>
          </a:stretch>
        </p:blipFill>
        <p:spPr bwMode="auto">
          <a:xfrm>
            <a:off x="1931276" y="0"/>
            <a:ext cx="5281448"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380</Words>
  <Application>Microsoft Office PowerPoint</Application>
  <PresentationFormat>Ekran Gösterisi (4:3)</PresentationFormat>
  <Paragraphs>42</Paragraphs>
  <Slides>18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Calibri</vt:lpstr>
      <vt:lpstr>Times New Roman</vt:lpstr>
      <vt:lpstr>Ofis Teması</vt:lpstr>
      <vt:lpstr>T.C. ANKARA ÜNİVERSİTESİ  BEYPAZARI  MESLEK YÜKSEK OKULU MODA TASARIMI     Ders  : Giysi Üretimi ve Teknolojileri   </vt:lpstr>
      <vt:lpstr>1. ELBİSE KESİMİ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ELBİSE SON ÜTÜ VE SON KONTROLÜ </vt:lpstr>
      <vt:lpstr>Elbise Son Kontrol İşlemleri </vt:lpstr>
      <vt:lpstr>PowerPoint Sunusu</vt:lpstr>
      <vt:lpstr>PowerPoint Sunusu</vt:lpstr>
      <vt:lpstr>Elbisede Kritikler Doğrultusunda Düzeltme İşlemleri </vt:lpstr>
      <vt:lpstr>Kaynakça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Dilek ilerde</dc:creator>
  <cp:lastModifiedBy>mehtap uğur</cp:lastModifiedBy>
  <cp:revision>5</cp:revision>
  <dcterms:created xsi:type="dcterms:W3CDTF">2020-02-16T12:20:16Z</dcterms:created>
  <dcterms:modified xsi:type="dcterms:W3CDTF">2020-02-16T17:41:35Z</dcterms:modified>
</cp:coreProperties>
</file>