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D7D8C8D-1AB9-4C1E-8D68-95E8143C25FB}"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989947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7D8C8D-1AB9-4C1E-8D68-95E8143C25FB}"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2098845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7D8C8D-1AB9-4C1E-8D68-95E8143C25FB}"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3340087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D7D8C8D-1AB9-4C1E-8D68-95E8143C25FB}"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1090482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D7D8C8D-1AB9-4C1E-8D68-95E8143C25FB}" type="datetimeFigureOut">
              <a:rPr lang="tr-TR" smtClean="0"/>
              <a:t>12.05.2020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561977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D7D8C8D-1AB9-4C1E-8D68-95E8143C25FB}"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572623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D7D8C8D-1AB9-4C1E-8D68-95E8143C25FB}" type="datetimeFigureOut">
              <a:rPr lang="tr-TR" smtClean="0"/>
              <a:t>12.05.2020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3580358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D7D8C8D-1AB9-4C1E-8D68-95E8143C25FB}" type="datetimeFigureOut">
              <a:rPr lang="tr-TR" smtClean="0"/>
              <a:t>12.05.2020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1688767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D7D8C8D-1AB9-4C1E-8D68-95E8143C25FB}" type="datetimeFigureOut">
              <a:rPr lang="tr-TR" smtClean="0"/>
              <a:t>12.05.2020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3089412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D7D8C8D-1AB9-4C1E-8D68-95E8143C25FB}"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868986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D7D8C8D-1AB9-4C1E-8D68-95E8143C25FB}" type="datetimeFigureOut">
              <a:rPr lang="tr-TR" smtClean="0"/>
              <a:t>12.05.2020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21707E-7646-4A60-90F9-08156464160C}" type="slidenum">
              <a:rPr lang="tr-TR" smtClean="0"/>
              <a:t>‹#›</a:t>
            </a:fld>
            <a:endParaRPr lang="tr-TR"/>
          </a:p>
        </p:txBody>
      </p:sp>
    </p:spTree>
    <p:extLst>
      <p:ext uri="{BB962C8B-B14F-4D97-AF65-F5344CB8AC3E}">
        <p14:creationId xmlns:p14="http://schemas.microsoft.com/office/powerpoint/2010/main" val="3713277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D8C8D-1AB9-4C1E-8D68-95E8143C25FB}" type="datetimeFigureOut">
              <a:rPr lang="tr-TR" smtClean="0"/>
              <a:t>12.05.2020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21707E-7646-4A60-90F9-08156464160C}" type="slidenum">
              <a:rPr lang="tr-TR" smtClean="0"/>
              <a:t>‹#›</a:t>
            </a:fld>
            <a:endParaRPr lang="tr-TR"/>
          </a:p>
        </p:txBody>
      </p:sp>
    </p:spTree>
    <p:extLst>
      <p:ext uri="{BB962C8B-B14F-4D97-AF65-F5344CB8AC3E}">
        <p14:creationId xmlns:p14="http://schemas.microsoft.com/office/powerpoint/2010/main" val="2455184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565564"/>
            <a:ext cx="9144000" cy="3692236"/>
          </a:xfrm>
        </p:spPr>
        <p:txBody>
          <a:bodyPr>
            <a:normAutofit/>
          </a:bodyPr>
          <a:lstStyle/>
          <a:p>
            <a:r>
              <a:rPr lang="hu-HU" sz="6600" dirty="0" smtClean="0"/>
              <a:t>KÓDEX</a:t>
            </a:r>
            <a:endParaRPr lang="tr-TR" sz="6600" dirty="0"/>
          </a:p>
        </p:txBody>
      </p:sp>
    </p:spTree>
    <p:extLst>
      <p:ext uri="{BB962C8B-B14F-4D97-AF65-F5344CB8AC3E}">
        <p14:creationId xmlns:p14="http://schemas.microsoft.com/office/powerpoint/2010/main" val="2432393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dirty="0" smtClean="0"/>
              <a:t>Hacimli, kitap boyutunda, çoğunlukla dini içerikli eserle</a:t>
            </a:r>
            <a:r>
              <a:rPr lang="hu-HU" dirty="0" smtClean="0"/>
              <a:t>r</a:t>
            </a:r>
            <a:r>
              <a:rPr lang="tr-TR" dirty="0" smtClean="0"/>
              <a:t> </a:t>
            </a:r>
            <a:r>
              <a:rPr lang="tr-TR" b="1" i="1" dirty="0" smtClean="0"/>
              <a:t>k</a:t>
            </a:r>
            <a:r>
              <a:rPr lang="hu-HU" b="1" i="1" dirty="0" smtClean="0"/>
              <a:t>ó</a:t>
            </a:r>
            <a:r>
              <a:rPr lang="tr-TR" b="1" i="1" dirty="0" err="1" smtClean="0"/>
              <a:t>dex</a:t>
            </a:r>
            <a:r>
              <a:rPr lang="tr-TR" b="1" dirty="0" smtClean="0"/>
              <a:t> </a:t>
            </a:r>
            <a:r>
              <a:rPr lang="tr-TR" dirty="0" smtClean="0"/>
              <a:t>olarak adlandırılmaktadır. Bunların içinde çok sayıda Latince eser vardır. Özellikle 15. yüzyılda Latince yazmaların yanı sıra Macarca yazılmış dini eserler de ortaya çıkmıştır. Dil tarihi açısından Macarca eserler son derece önemlidir. Macar dili tarihi içinde </a:t>
            </a:r>
            <a:r>
              <a:rPr lang="hu-HU" i="1" dirty="0" smtClean="0"/>
              <a:t>ó</a:t>
            </a:r>
            <a:r>
              <a:rPr lang="tr-TR" i="1" dirty="0" err="1" smtClean="0"/>
              <a:t>magyar</a:t>
            </a:r>
            <a:r>
              <a:rPr lang="tr-TR" i="1" dirty="0" smtClean="0"/>
              <a:t> </a:t>
            </a:r>
            <a:r>
              <a:rPr lang="tr-TR" dirty="0" smtClean="0"/>
              <a:t>ve </a:t>
            </a:r>
            <a:r>
              <a:rPr lang="tr-TR" i="1" dirty="0" err="1" smtClean="0"/>
              <a:t>közep</a:t>
            </a:r>
            <a:r>
              <a:rPr lang="tr-TR" i="1" dirty="0" smtClean="0"/>
              <a:t> </a:t>
            </a:r>
            <a:r>
              <a:rPr lang="tr-TR" i="1" dirty="0" err="1" smtClean="0"/>
              <a:t>magyar</a:t>
            </a:r>
            <a:r>
              <a:rPr lang="tr-TR" i="1" dirty="0" smtClean="0"/>
              <a:t> </a:t>
            </a:r>
            <a:r>
              <a:rPr lang="tr-TR" dirty="0" smtClean="0"/>
              <a:t>olarak adlandırılan dönemlerdeki eserler dil tarihi açısından önemlidir. </a:t>
            </a:r>
            <a:endParaRPr lang="tr-TR" dirty="0"/>
          </a:p>
        </p:txBody>
      </p:sp>
    </p:spTree>
    <p:extLst>
      <p:ext uri="{BB962C8B-B14F-4D97-AF65-F5344CB8AC3E}">
        <p14:creationId xmlns:p14="http://schemas.microsoft.com/office/powerpoint/2010/main" val="1784646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15. yüzyılın ikinci yarısını ve 16. yüzyılın ilk çeyreğini Macarca yazılmış dini içerikli kitap boyutundaki el yazmaları o kadar belirgin </a:t>
            </a:r>
            <a:r>
              <a:rPr lang="tr-TR" dirty="0" err="1" smtClean="0"/>
              <a:t>bi</a:t>
            </a:r>
            <a:r>
              <a:rPr lang="hu-HU" dirty="0" smtClean="0"/>
              <a:t>r</a:t>
            </a:r>
            <a:r>
              <a:rPr lang="tr-TR" dirty="0" smtClean="0"/>
              <a:t> şekilde dil ve edebiyata yansımıştır ki bu döneme </a:t>
            </a:r>
            <a:r>
              <a:rPr lang="tr-TR" i="1" dirty="0" smtClean="0"/>
              <a:t>Kodeksler </a:t>
            </a:r>
            <a:r>
              <a:rPr lang="tr-TR" i="1" dirty="0" smtClean="0"/>
              <a:t>Dönemi </a:t>
            </a:r>
            <a:r>
              <a:rPr lang="tr-TR" dirty="0" smtClean="0"/>
              <a:t>denmektedir. </a:t>
            </a:r>
            <a:r>
              <a:rPr lang="tr-TR" dirty="0" smtClean="0"/>
              <a:t>Kodekslerde </a:t>
            </a:r>
            <a:r>
              <a:rPr lang="tr-TR" dirty="0" smtClean="0"/>
              <a:t>dini metinler içinde sınıflandırma yapılabilir. Bunların başında İncil’den bölümler, dualar, ilahiler, dini efsanelerden söz eden öyküler, manastır kuralları gelmektedir. Latinceden yapılmış bu çevirilerin bir kısmı serbest çeviri, bir kısmı edebi çeviridir. Bu çeviriler Macarca üzerinde (cümle yapısında </a:t>
            </a:r>
            <a:r>
              <a:rPr lang="tr-TR" dirty="0" err="1" smtClean="0"/>
              <a:t>vs</a:t>
            </a:r>
            <a:r>
              <a:rPr lang="tr-TR" dirty="0" smtClean="0"/>
              <a:t>) etkisi fazladır. Gelişme dönemindeki Macarca üzerinde Latincenin etkisi olmuştur. </a:t>
            </a:r>
          </a:p>
          <a:p>
            <a:pPr marL="0" indent="0">
              <a:buNone/>
            </a:pPr>
            <a:endParaRPr lang="tr-TR" dirty="0"/>
          </a:p>
        </p:txBody>
      </p:sp>
    </p:spTree>
    <p:extLst>
      <p:ext uri="{BB962C8B-B14F-4D97-AF65-F5344CB8AC3E}">
        <p14:creationId xmlns:p14="http://schemas.microsoft.com/office/powerpoint/2010/main" val="1673606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Kodekslerin </a:t>
            </a:r>
            <a:r>
              <a:rPr lang="tr-TR" dirty="0" smtClean="0"/>
              <a:t>yazarları din adamlarıdır. Bunlar manastırda yaşayan rahipler ve keşişlerdir. Çoğu zaman birbirinden habersiz yapılan çeviriler nedeniyle bir konunun farklı yerlerde, farklı kişilerce değişik şekillerde anlatılması da söz konusudur. </a:t>
            </a:r>
            <a:r>
              <a:rPr lang="tr-TR" dirty="0" smtClean="0"/>
              <a:t>Kodekslerin </a:t>
            </a:r>
            <a:r>
              <a:rPr lang="tr-TR" dirty="0" smtClean="0"/>
              <a:t>sayısı 50 civarındadır ve bunların küçük bir kısmı 15. yüzyılın ikinci yarısında, büyük bir kısmı ise 16. yüzyılın başlarında yazılmıştır.</a:t>
            </a:r>
            <a:endParaRPr lang="tr-TR" dirty="0"/>
          </a:p>
        </p:txBody>
      </p:sp>
    </p:spTree>
    <p:extLst>
      <p:ext uri="{BB962C8B-B14F-4D97-AF65-F5344CB8AC3E}">
        <p14:creationId xmlns:p14="http://schemas.microsoft.com/office/powerpoint/2010/main" val="1228410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İlk </a:t>
            </a:r>
            <a:r>
              <a:rPr lang="tr-TR" dirty="0" smtClean="0"/>
              <a:t>kodeks 15</a:t>
            </a:r>
            <a:r>
              <a:rPr lang="tr-TR" dirty="0" smtClean="0"/>
              <a:t>. yüzyıldan kalma </a:t>
            </a:r>
            <a:r>
              <a:rPr lang="tr-TR" b="1" dirty="0" err="1" smtClean="0"/>
              <a:t>Jokai</a:t>
            </a:r>
            <a:r>
              <a:rPr lang="hu-HU" b="1" dirty="0" smtClean="0"/>
              <a:t>-Kó</a:t>
            </a:r>
            <a:r>
              <a:rPr lang="tr-TR" b="1" dirty="0" err="1" smtClean="0"/>
              <a:t>dex</a:t>
            </a:r>
            <a:r>
              <a:rPr lang="tr-TR" dirty="0" err="1" smtClean="0"/>
              <a:t>’tir</a:t>
            </a:r>
            <a:r>
              <a:rPr lang="tr-TR" dirty="0" smtClean="0"/>
              <a:t>. Günümüzdeki el yazması Buda Sarayı manastırında 1448’de kaleme alınmış bir kopyadır. Eser Aziz </a:t>
            </a:r>
            <a:r>
              <a:rPr lang="tr-TR" dirty="0" err="1" smtClean="0"/>
              <a:t>Ferenc’in</a:t>
            </a:r>
            <a:r>
              <a:rPr lang="tr-TR" dirty="0" smtClean="0"/>
              <a:t> hayatını anlatması açısından önemlidir. </a:t>
            </a:r>
            <a:r>
              <a:rPr lang="tr-TR" u="sng" dirty="0" smtClean="0"/>
              <a:t>Bu eser Macarca yazılmış ilk kitaptır</a:t>
            </a:r>
            <a:r>
              <a:rPr lang="tr-TR" dirty="0" smtClean="0"/>
              <a:t>. </a:t>
            </a:r>
          </a:p>
          <a:p>
            <a:pPr marL="0" indent="0">
              <a:buNone/>
            </a:pPr>
            <a:endParaRPr lang="tr-TR" dirty="0"/>
          </a:p>
        </p:txBody>
      </p:sp>
    </p:spTree>
    <p:extLst>
      <p:ext uri="{BB962C8B-B14F-4D97-AF65-F5344CB8AC3E}">
        <p14:creationId xmlns:p14="http://schemas.microsoft.com/office/powerpoint/2010/main" val="2215662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u="sng" dirty="0" smtClean="0"/>
              <a:t>İlk Macarca İncil çevirisi </a:t>
            </a:r>
            <a:r>
              <a:rPr lang="tr-TR" dirty="0" smtClean="0"/>
              <a:t>üç </a:t>
            </a:r>
            <a:r>
              <a:rPr lang="tr-TR" dirty="0" smtClean="0"/>
              <a:t>kodekste </a:t>
            </a:r>
            <a:r>
              <a:rPr lang="tr-TR" dirty="0" smtClean="0"/>
              <a:t>(</a:t>
            </a:r>
            <a:r>
              <a:rPr lang="tr-TR" dirty="0" err="1" smtClean="0"/>
              <a:t>Bécsi</a:t>
            </a:r>
            <a:r>
              <a:rPr lang="tr-TR" dirty="0" smtClean="0"/>
              <a:t>, </a:t>
            </a:r>
            <a:r>
              <a:rPr lang="tr-TR" dirty="0" err="1" smtClean="0"/>
              <a:t>Müncheni</a:t>
            </a:r>
            <a:r>
              <a:rPr lang="tr-TR" dirty="0" smtClean="0"/>
              <a:t> ve </a:t>
            </a:r>
            <a:r>
              <a:rPr lang="tr-TR" dirty="0" err="1" smtClean="0"/>
              <a:t>Apor</a:t>
            </a:r>
            <a:r>
              <a:rPr lang="tr-TR" dirty="0" smtClean="0"/>
              <a:t>) muhafaza edilmiş olup bu </a:t>
            </a:r>
            <a:r>
              <a:rPr lang="tr-TR" dirty="0" smtClean="0"/>
              <a:t>kodekslerin </a:t>
            </a:r>
            <a:r>
              <a:rPr lang="tr-TR" dirty="0" smtClean="0"/>
              <a:t>hepsi </a:t>
            </a:r>
            <a:r>
              <a:rPr lang="tr-TR" b="1" dirty="0" err="1" smtClean="0"/>
              <a:t>Huszita</a:t>
            </a:r>
            <a:r>
              <a:rPr lang="tr-TR" b="1" dirty="0" smtClean="0"/>
              <a:t> </a:t>
            </a:r>
            <a:r>
              <a:rPr lang="tr-TR" b="1" dirty="0" err="1" smtClean="0"/>
              <a:t>Biblia</a:t>
            </a:r>
            <a:r>
              <a:rPr lang="tr-TR" b="1" dirty="0" smtClean="0"/>
              <a:t> </a:t>
            </a:r>
            <a:r>
              <a:rPr lang="tr-TR" dirty="0" smtClean="0"/>
              <a:t>olarak adlandırılır. Güney Macaristan’da 1440’lı yıllarda dini hareketin başladığı sırada yazılmıştır. Ancak eserin orijinali 15. yüzyılda kaybolmuş ve günümüze kopyaları gelmiştir. Bu eserde kançılarya yazım kuralının dışında yeni bir Macarca yazım sistemi kullanılmıştır. Bu yeni yazım sistemi Cizvit özelliği taşımaktadır.  </a:t>
            </a:r>
          </a:p>
          <a:p>
            <a:pPr marL="0" indent="0">
              <a:buNone/>
            </a:pPr>
            <a:endParaRPr lang="tr-TR" dirty="0"/>
          </a:p>
        </p:txBody>
      </p:sp>
    </p:spTree>
    <p:extLst>
      <p:ext uri="{BB962C8B-B14F-4D97-AF65-F5344CB8AC3E}">
        <p14:creationId xmlns:p14="http://schemas.microsoft.com/office/powerpoint/2010/main" val="179983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27462352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351</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8</cp:revision>
  <dcterms:created xsi:type="dcterms:W3CDTF">2020-05-01T12:30:03Z</dcterms:created>
  <dcterms:modified xsi:type="dcterms:W3CDTF">2020-05-12T04:21:47Z</dcterms:modified>
</cp:coreProperties>
</file>