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22"/>
  </p:notesMasterIdLst>
  <p:handoutMasterIdLst>
    <p:handoutMasterId r:id="rId23"/>
  </p:handoutMasterIdLst>
  <p:sldIdLst>
    <p:sldId id="291" r:id="rId2"/>
    <p:sldId id="296" r:id="rId3"/>
    <p:sldId id="313" r:id="rId4"/>
    <p:sldId id="314" r:id="rId5"/>
    <p:sldId id="315" r:id="rId6"/>
    <p:sldId id="316" r:id="rId7"/>
    <p:sldId id="317" r:id="rId8"/>
    <p:sldId id="318" r:id="rId9"/>
    <p:sldId id="301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00" r:id="rId18"/>
    <p:sldId id="310" r:id="rId19"/>
    <p:sldId id="311" r:id="rId20"/>
    <p:sldId id="312" r:id="rId21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9E14DAF-25A7-49DA-BD38-FE76219F5B1B}" type="slidenum">
              <a:rPr lang="tr-TR"/>
              <a:pPr/>
              <a:t>‹#›</a:t>
            </a:fld>
            <a:endParaRPr lang="tr-TR">
              <a:latin typeface="Arial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Tur" charset="-94"/>
              </a:defRPr>
            </a:lvl1pPr>
          </a:lstStyle>
          <a:p>
            <a:endParaRPr 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BC2ECB-3FDC-41E3-839A-3B876EF82E67}" type="slidenum">
              <a:rPr lang="tr-TR"/>
              <a:pPr/>
              <a:t>‹#›</a:t>
            </a:fld>
            <a:endParaRPr lang="tr-TR">
              <a:latin typeface="Arial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5CB3-61DA-4266-8F70-378C2C0B0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5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57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1061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09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89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52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507A-C22B-462E-9B17-1EB927F515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2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7484-E0F5-4D73-BB62-986ECDAAF5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77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B0CAF-4D1C-4E34-B3D3-EB6CE65BE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73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BF530-55B0-4E7D-89BE-2E9C563026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4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1325-7D32-43B7-9E56-E61E633148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9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F0236-E947-4C63-A0C5-F45D317E77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4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ECF57-9784-48E3-9D28-0F4F6DB0F8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3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3D0DA-1813-4487-9C6A-FF5E116029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39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E5512-2454-491E-916C-A35A7D91A6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7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6ADD607-5718-4BFF-93B8-A4FB26F9A0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73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B-309 BİYOKİMYA I </a:t>
            </a:r>
            <a:endParaRPr lang="en-US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XII.HAFTA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tr-TR" sz="4000" dirty="0" err="1" smtClean="0"/>
              <a:t>Piruvat</a:t>
            </a:r>
            <a:r>
              <a:rPr lang="tr-TR" sz="4000" dirty="0" smtClean="0"/>
              <a:t> </a:t>
            </a:r>
            <a:r>
              <a:rPr lang="tr-TR" sz="4000" dirty="0" err="1" smtClean="0"/>
              <a:t>kinazın</a:t>
            </a:r>
            <a:r>
              <a:rPr lang="tr-TR" sz="4000" dirty="0" smtClean="0"/>
              <a:t> düzenlenmesi,</a:t>
            </a:r>
          </a:p>
          <a:p>
            <a:endParaRPr lang="tr-TR" sz="4000" dirty="0" smtClean="0"/>
          </a:p>
          <a:p>
            <a:r>
              <a:rPr lang="tr-TR" sz="4000" dirty="0" err="1" smtClean="0"/>
              <a:t>Allosterik</a:t>
            </a:r>
            <a:r>
              <a:rPr lang="tr-TR" sz="4000" dirty="0" smtClean="0"/>
              <a:t> düzenlenme ve </a:t>
            </a:r>
            <a:r>
              <a:rPr lang="tr-TR" sz="4000" dirty="0" err="1" smtClean="0"/>
              <a:t>kovalent</a:t>
            </a:r>
            <a:r>
              <a:rPr lang="tr-TR" sz="4000" dirty="0" smtClean="0"/>
              <a:t> modifikasyonlar,</a:t>
            </a:r>
          </a:p>
          <a:p>
            <a:endParaRPr lang="tr-TR" sz="4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tr-TR" sz="4000" dirty="0" smtClean="0"/>
              <a:t>Bir hücre içinde gerçekleşen  enzim </a:t>
            </a:r>
            <a:r>
              <a:rPr lang="tr-TR" sz="4000" dirty="0" err="1" smtClean="0"/>
              <a:t>katalizli</a:t>
            </a:r>
            <a:r>
              <a:rPr lang="tr-TR" sz="4000" dirty="0" smtClean="0"/>
              <a:t> tepkimelerin kontrol altında bulunması gerekmektedir.</a:t>
            </a:r>
          </a:p>
          <a:p>
            <a:r>
              <a:rPr lang="tr-TR" sz="4000" dirty="0" smtClean="0"/>
              <a:t>Yapılan çalışmalar, </a:t>
            </a:r>
            <a:r>
              <a:rPr lang="tr-TR" sz="4000" dirty="0" err="1" smtClean="0"/>
              <a:t>metabolik</a:t>
            </a:r>
            <a:r>
              <a:rPr lang="tr-TR" sz="4000" dirty="0" smtClean="0"/>
              <a:t> yoldaki denetimin birkaç enzim tarafından yapıldığını göstermektedir.</a:t>
            </a:r>
          </a:p>
          <a:p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3663725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tr-TR" sz="4000" dirty="0" err="1" smtClean="0"/>
              <a:t>Glikoliz</a:t>
            </a:r>
            <a:r>
              <a:rPr lang="tr-TR" sz="4000" dirty="0" smtClean="0"/>
              <a:t> ve </a:t>
            </a:r>
            <a:r>
              <a:rPr lang="tr-TR" sz="4000" dirty="0" err="1" smtClean="0"/>
              <a:t>glukoneogenez</a:t>
            </a:r>
            <a:r>
              <a:rPr lang="tr-TR" sz="4000" dirty="0" smtClean="0"/>
              <a:t>, </a:t>
            </a:r>
            <a:r>
              <a:rPr lang="tr-TR" sz="4000" dirty="0" err="1" smtClean="0"/>
              <a:t>geridönüşümlü</a:t>
            </a:r>
            <a:r>
              <a:rPr lang="tr-TR" sz="4000" dirty="0" smtClean="0"/>
              <a:t> reaksiyonlarla </a:t>
            </a:r>
            <a:r>
              <a:rPr lang="tr-TR" sz="4000" dirty="0" err="1" smtClean="0"/>
              <a:t>katalizlenen</a:t>
            </a:r>
            <a:r>
              <a:rPr lang="tr-TR" sz="4000" dirty="0" smtClean="0"/>
              <a:t> yedi ortak enzimi kullanmaktadır.</a:t>
            </a:r>
          </a:p>
          <a:p>
            <a:r>
              <a:rPr lang="tr-TR" sz="4000" dirty="0" smtClean="0"/>
              <a:t>Üç basamakta ,yer alan </a:t>
            </a:r>
            <a:r>
              <a:rPr lang="tr-TR" sz="4000" dirty="0" err="1" smtClean="0"/>
              <a:t>geridönüşümsüz</a:t>
            </a:r>
            <a:r>
              <a:rPr lang="tr-TR" sz="4000" dirty="0" smtClean="0"/>
              <a:t> tepkimelerle hem </a:t>
            </a:r>
            <a:r>
              <a:rPr lang="tr-TR" sz="4000" dirty="0" err="1" smtClean="0"/>
              <a:t>glikoliz</a:t>
            </a:r>
            <a:r>
              <a:rPr lang="tr-TR" sz="4000" dirty="0" smtClean="0"/>
              <a:t> hem de </a:t>
            </a:r>
            <a:r>
              <a:rPr lang="tr-TR" sz="4000" dirty="0" err="1" smtClean="0"/>
              <a:t>glukoneogenez</a:t>
            </a:r>
            <a:r>
              <a:rPr lang="tr-TR" sz="4000" dirty="0" smtClean="0"/>
              <a:t> denetlenmektedir.</a:t>
            </a:r>
          </a:p>
        </p:txBody>
      </p:sp>
    </p:spTree>
    <p:extLst>
      <p:ext uri="{BB962C8B-B14F-4D97-AF65-F5344CB8AC3E}">
        <p14:creationId xmlns:p14="http://schemas.microsoft.com/office/powerpoint/2010/main" val="3497552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10000"/>
          </a:bodyPr>
          <a:lstStyle/>
          <a:p>
            <a:r>
              <a:rPr lang="tr-TR" sz="4000" dirty="0" smtClean="0"/>
              <a:t>Karaciğerde bulunan </a:t>
            </a:r>
            <a:r>
              <a:rPr lang="tr-TR" sz="4000" dirty="0" err="1" smtClean="0"/>
              <a:t>glukokinazın</a:t>
            </a:r>
            <a:r>
              <a:rPr lang="tr-TR" sz="4000" dirty="0" smtClean="0"/>
              <a:t> (</a:t>
            </a:r>
            <a:r>
              <a:rPr lang="tr-TR" sz="4000" dirty="0" err="1" smtClean="0"/>
              <a:t>heksokinaz</a:t>
            </a:r>
            <a:r>
              <a:rPr lang="tr-TR" sz="4000" dirty="0" smtClean="0"/>
              <a:t> IV) kinetik özellikleri enzimin görevini belirlemektedir.</a:t>
            </a:r>
          </a:p>
          <a:p>
            <a:r>
              <a:rPr lang="tr-TR" sz="4000" dirty="0" smtClean="0"/>
              <a:t>Kan </a:t>
            </a:r>
            <a:r>
              <a:rPr lang="tr-TR" sz="4000" dirty="0" err="1" smtClean="0"/>
              <a:t>glukozu</a:t>
            </a:r>
            <a:r>
              <a:rPr lang="tr-TR" sz="4000" dirty="0" smtClean="0"/>
              <a:t> düşük olduğu zaman kana </a:t>
            </a:r>
            <a:r>
              <a:rPr lang="tr-TR" sz="4000" dirty="0" err="1" smtClean="0"/>
              <a:t>glukoz</a:t>
            </a:r>
            <a:r>
              <a:rPr lang="tr-TR" sz="4000" dirty="0" smtClean="0"/>
              <a:t> salmak ve kan </a:t>
            </a:r>
            <a:r>
              <a:rPr lang="tr-TR" sz="4000" dirty="0" err="1" smtClean="0"/>
              <a:t>glukoz</a:t>
            </a:r>
            <a:r>
              <a:rPr lang="tr-TR" sz="4000" dirty="0" smtClean="0"/>
              <a:t> konsantrasyonu yükseldiğinde ise kandan </a:t>
            </a:r>
            <a:r>
              <a:rPr lang="tr-TR" sz="4000" dirty="0" err="1" smtClean="0"/>
              <a:t>glukozu</a:t>
            </a:r>
            <a:r>
              <a:rPr lang="tr-TR" sz="4000" dirty="0" smtClean="0"/>
              <a:t> alarak </a:t>
            </a:r>
            <a:r>
              <a:rPr lang="tr-TR" sz="4000" dirty="0" err="1" smtClean="0"/>
              <a:t>metabolize</a:t>
            </a:r>
            <a:r>
              <a:rPr lang="tr-TR" sz="4000" dirty="0" smtClean="0"/>
              <a:t> eder.</a:t>
            </a:r>
          </a:p>
          <a:p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3901102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4000" dirty="0" smtClean="0"/>
              <a:t>Fosfofryktokinaz-1 enzimi ATP ve </a:t>
            </a:r>
            <a:r>
              <a:rPr lang="tr-TR" sz="4000" dirty="0" err="1" smtClean="0"/>
              <a:t>sitrat</a:t>
            </a:r>
            <a:r>
              <a:rPr lang="tr-TR" sz="4000" dirty="0" smtClean="0"/>
              <a:t> tarafından </a:t>
            </a:r>
            <a:r>
              <a:rPr lang="tr-TR" sz="4000" dirty="0" err="1"/>
              <a:t>a</a:t>
            </a:r>
            <a:r>
              <a:rPr lang="tr-TR" sz="4000" dirty="0" err="1" smtClean="0"/>
              <a:t>llosterik</a:t>
            </a:r>
            <a:r>
              <a:rPr lang="tr-TR" sz="4000" dirty="0" smtClean="0"/>
              <a:t> olarak düzenlenmektedir,</a:t>
            </a:r>
          </a:p>
          <a:p>
            <a:r>
              <a:rPr lang="tr-TR" sz="4000" dirty="0" err="1" smtClean="0"/>
              <a:t>Fruktoz</a:t>
            </a:r>
            <a:r>
              <a:rPr lang="tr-TR" sz="4000" dirty="0" smtClean="0"/>
              <a:t> 2,6-bifosfat, fosfofruktokinaz-1 in </a:t>
            </a:r>
            <a:r>
              <a:rPr lang="tr-TR" sz="4000" dirty="0" err="1" smtClean="0"/>
              <a:t>allosterik</a:t>
            </a:r>
            <a:r>
              <a:rPr lang="tr-TR" sz="4000" dirty="0" smtClean="0"/>
              <a:t> modülatörü yani </a:t>
            </a:r>
            <a:r>
              <a:rPr lang="tr-TR" sz="4000" dirty="0" err="1" smtClean="0"/>
              <a:t>aktivitörüdür</a:t>
            </a:r>
            <a:r>
              <a:rPr lang="tr-TR" sz="4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4373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000" dirty="0" err="1" smtClean="0"/>
              <a:t>Piruvat</a:t>
            </a:r>
            <a:r>
              <a:rPr lang="tr-TR" sz="4000" dirty="0" smtClean="0"/>
              <a:t> </a:t>
            </a:r>
            <a:r>
              <a:rPr lang="tr-TR" sz="4000" dirty="0" err="1" smtClean="0"/>
              <a:t>kinaz</a:t>
            </a:r>
            <a:r>
              <a:rPr lang="tr-TR" sz="4000" dirty="0" smtClean="0"/>
              <a:t> </a:t>
            </a:r>
            <a:r>
              <a:rPr lang="tr-TR" sz="4000" dirty="0" err="1" smtClean="0"/>
              <a:t>allosterik</a:t>
            </a:r>
            <a:r>
              <a:rPr lang="tr-TR" sz="4000" dirty="0" smtClean="0"/>
              <a:t> olarak ATP tarafından </a:t>
            </a:r>
            <a:r>
              <a:rPr lang="tr-TR" sz="4000" dirty="0" err="1" smtClean="0"/>
              <a:t>inhibe</a:t>
            </a:r>
            <a:r>
              <a:rPr lang="tr-TR" sz="4000" dirty="0" smtClean="0"/>
              <a:t> edilir ve karaciğer </a:t>
            </a:r>
            <a:r>
              <a:rPr lang="tr-TR" sz="4000" dirty="0" err="1" smtClean="0"/>
              <a:t>izozimi</a:t>
            </a:r>
            <a:r>
              <a:rPr lang="tr-TR" sz="4000" dirty="0" smtClean="0"/>
              <a:t> siklik AMP- bağımlı </a:t>
            </a:r>
            <a:r>
              <a:rPr lang="tr-TR" sz="4000" dirty="0" err="1" smtClean="0"/>
              <a:t>fosforillenme</a:t>
            </a:r>
            <a:r>
              <a:rPr lang="tr-TR" sz="4000" dirty="0" smtClean="0"/>
              <a:t> ile baskılanmaktadır.</a:t>
            </a:r>
          </a:p>
          <a:p>
            <a:r>
              <a:rPr lang="tr-TR" sz="4000" dirty="0" err="1" smtClean="0"/>
              <a:t>Glukoneogenez</a:t>
            </a:r>
            <a:r>
              <a:rPr lang="tr-TR" sz="4000" dirty="0" smtClean="0"/>
              <a:t>, </a:t>
            </a:r>
            <a:r>
              <a:rPr lang="tr-TR" sz="4000" dirty="0" err="1" smtClean="0"/>
              <a:t>piruvat</a:t>
            </a:r>
            <a:r>
              <a:rPr lang="tr-TR" sz="4000" dirty="0" smtClean="0"/>
              <a:t> </a:t>
            </a:r>
            <a:r>
              <a:rPr lang="tr-TR" sz="4000" dirty="0" err="1" smtClean="0"/>
              <a:t>karboksilaz</a:t>
            </a:r>
            <a:r>
              <a:rPr lang="tr-TR" sz="4000" dirty="0" smtClean="0"/>
              <a:t> (</a:t>
            </a:r>
            <a:r>
              <a:rPr lang="tr-TR" sz="4000" dirty="0" err="1" smtClean="0"/>
              <a:t>asetil-KoA</a:t>
            </a:r>
            <a:r>
              <a:rPr lang="tr-TR" sz="4000" dirty="0" smtClean="0"/>
              <a:t> tarafından</a:t>
            </a:r>
          </a:p>
          <a:p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2351596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000" dirty="0"/>
              <a:t>a</a:t>
            </a:r>
            <a:r>
              <a:rPr lang="tr-TR" sz="4000" dirty="0" smtClean="0"/>
              <a:t>ktifleştirilir) </a:t>
            </a:r>
            <a:r>
              <a:rPr lang="tr-TR" sz="4000" dirty="0" err="1" smtClean="0"/>
              <a:t>fruktoz</a:t>
            </a:r>
            <a:r>
              <a:rPr lang="tr-TR" sz="4000" dirty="0" smtClean="0"/>
              <a:t> 1,6 </a:t>
            </a:r>
            <a:r>
              <a:rPr lang="tr-TR" sz="4000" dirty="0" err="1" smtClean="0"/>
              <a:t>bifosfataz</a:t>
            </a:r>
            <a:r>
              <a:rPr lang="tr-TR" sz="4000" dirty="0" smtClean="0"/>
              <a:t> (früktoz 2,6 </a:t>
            </a:r>
            <a:r>
              <a:rPr lang="tr-TR" sz="4000" dirty="0" err="1" smtClean="0"/>
              <a:t>bifosfat</a:t>
            </a:r>
            <a:r>
              <a:rPr lang="tr-TR" sz="4000" dirty="0" smtClean="0"/>
              <a:t> ve AMP tarafından baskılanır) ile düzenlenmektedir.</a:t>
            </a:r>
          </a:p>
          <a:p>
            <a:r>
              <a:rPr lang="tr-TR" sz="4000" dirty="0" smtClean="0"/>
              <a:t>Her iki yol da karşılıklı olarak </a:t>
            </a:r>
            <a:r>
              <a:rPr lang="tr-TR" sz="4000" dirty="0" err="1" smtClean="0"/>
              <a:t>allosterik</a:t>
            </a:r>
            <a:r>
              <a:rPr lang="tr-TR" sz="4000" dirty="0" smtClean="0"/>
              <a:t> olarak düzenlenmektedir.</a:t>
            </a:r>
          </a:p>
          <a:p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44959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457200" y="1285861"/>
            <a:ext cx="8229600" cy="392909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endParaRPr lang="tr-TR" sz="3600" dirty="0" smtClean="0"/>
          </a:p>
          <a:p>
            <a:pPr>
              <a:lnSpc>
                <a:spcPct val="150000"/>
              </a:lnSpc>
            </a:pPr>
            <a:r>
              <a:rPr lang="tr-TR" sz="3600" dirty="0" smtClean="0"/>
              <a:t>GLİKOLİZ VE GLUKONEOGENEZİN BİRLİKTE KONTROLÜ İLE İLGİLİ METABOLİK DÜZENLEMELER </a:t>
            </a:r>
            <a:r>
              <a:rPr lang="tr-TR" sz="3600" smtClean="0"/>
              <a:t>AÇIKLANARAK TARTIŞILACAKTIR.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85786" y="285728"/>
            <a:ext cx="7772400" cy="17367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KAYNAKÇA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Başlıca Kaynak</a:t>
            </a:r>
            <a:r>
              <a:rPr lang="tr-TR" dirty="0" smtClean="0"/>
              <a:t>: </a:t>
            </a:r>
            <a:r>
              <a:rPr lang="tr-TR" dirty="0" err="1" smtClean="0"/>
              <a:t>Lehnınger</a:t>
            </a:r>
            <a:r>
              <a:rPr lang="tr-TR" dirty="0" smtClean="0"/>
              <a:t> </a:t>
            </a:r>
            <a:r>
              <a:rPr lang="tr-TR" dirty="0" smtClean="0"/>
              <a:t>Biyokimyanın İlkeleri, </a:t>
            </a:r>
            <a:r>
              <a:rPr lang="tr-TR" dirty="0" err="1" smtClean="0"/>
              <a:t>Davıd</a:t>
            </a:r>
            <a:r>
              <a:rPr lang="tr-TR" dirty="0" smtClean="0"/>
              <a:t> </a:t>
            </a:r>
            <a:r>
              <a:rPr lang="tr-TR" dirty="0" err="1" smtClean="0"/>
              <a:t>L.Nelson</a:t>
            </a:r>
            <a:r>
              <a:rPr lang="tr-TR" dirty="0" smtClean="0"/>
              <a:t>, </a:t>
            </a:r>
            <a:r>
              <a:rPr lang="tr-TR" dirty="0" err="1" smtClean="0"/>
              <a:t>Mıchael</a:t>
            </a:r>
            <a:r>
              <a:rPr lang="tr-TR" dirty="0" smtClean="0"/>
              <a:t> </a:t>
            </a:r>
            <a:r>
              <a:rPr lang="tr-TR" dirty="0" smtClean="0"/>
              <a:t>M. </a:t>
            </a:r>
            <a:r>
              <a:rPr lang="tr-TR" dirty="0" err="1" smtClean="0"/>
              <a:t>Cox</a:t>
            </a:r>
            <a:r>
              <a:rPr lang="tr-TR" dirty="0" smtClean="0"/>
              <a:t>, Beşinci Baskıdan Çeviri, Çeviri Editörü; Y. Murat Elçin, </a:t>
            </a:r>
            <a:r>
              <a:rPr lang="tr-TR" dirty="0" err="1" smtClean="0"/>
              <a:t>Palme</a:t>
            </a:r>
            <a:r>
              <a:rPr lang="tr-TR" dirty="0" smtClean="0"/>
              <a:t> Yayıncılık, 2013.</a:t>
            </a:r>
          </a:p>
          <a:p>
            <a:pPr algn="just"/>
            <a:endParaRPr lang="tr-T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38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28728" y="714356"/>
            <a:ext cx="6400800" cy="513875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en-US" dirty="0" smtClean="0"/>
              <a:t>Principles of Biochemistry, H. R. Horton, L. A. Moran, K. G. </a:t>
            </a:r>
            <a:r>
              <a:rPr lang="en-US" dirty="0" err="1" smtClean="0"/>
              <a:t>Scrimgeour</a:t>
            </a:r>
            <a:r>
              <a:rPr lang="en-US" dirty="0" smtClean="0"/>
              <a:t>, M. D. Perry, J. D. </a:t>
            </a:r>
            <a:r>
              <a:rPr lang="en-US" dirty="0" err="1" smtClean="0"/>
              <a:t>Rawn</a:t>
            </a:r>
            <a:r>
              <a:rPr lang="en-US" dirty="0" smtClean="0"/>
              <a:t>, Pearson </a:t>
            </a:r>
            <a:r>
              <a:rPr lang="en-US" dirty="0" err="1" smtClean="0"/>
              <a:t>Prentis</a:t>
            </a:r>
            <a:r>
              <a:rPr lang="en-US" dirty="0" smtClean="0"/>
              <a:t> Hall, 2006.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Color</a:t>
            </a:r>
            <a:r>
              <a:rPr lang="tr-TR" dirty="0" smtClean="0"/>
              <a:t> Atlas of </a:t>
            </a:r>
            <a:r>
              <a:rPr lang="tr-TR" dirty="0" err="1" smtClean="0"/>
              <a:t>Bıochemıstry</a:t>
            </a:r>
            <a:r>
              <a:rPr lang="tr-TR" dirty="0" smtClean="0"/>
              <a:t>, J. </a:t>
            </a:r>
            <a:r>
              <a:rPr lang="tr-TR" dirty="0" err="1" smtClean="0"/>
              <a:t>Koolman</a:t>
            </a:r>
            <a:r>
              <a:rPr lang="tr-TR" dirty="0" smtClean="0"/>
              <a:t>, K. H. </a:t>
            </a:r>
            <a:r>
              <a:rPr lang="tr-TR" dirty="0" err="1" smtClean="0"/>
              <a:t>Roehm</a:t>
            </a:r>
            <a:r>
              <a:rPr lang="tr-TR" dirty="0" smtClean="0"/>
              <a:t>, </a:t>
            </a:r>
            <a:r>
              <a:rPr lang="tr-TR" dirty="0" err="1" smtClean="0"/>
              <a:t>Georg</a:t>
            </a:r>
            <a:r>
              <a:rPr lang="tr-TR" dirty="0" smtClean="0"/>
              <a:t> </a:t>
            </a:r>
            <a:r>
              <a:rPr lang="tr-TR" dirty="0" err="1" smtClean="0"/>
              <a:t>Thıeme</a:t>
            </a:r>
            <a:r>
              <a:rPr lang="tr-TR" dirty="0" smtClean="0"/>
              <a:t> </a:t>
            </a:r>
            <a:r>
              <a:rPr lang="tr-TR" dirty="0" err="1" smtClean="0"/>
              <a:t>Verlag</a:t>
            </a:r>
            <a:r>
              <a:rPr lang="tr-TR" dirty="0" smtClean="0"/>
              <a:t>, 2005.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66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ONİKİNCİ HAFTA  DERS İÇERİĞİ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4000" b="1" dirty="0" smtClean="0"/>
              <a:t>METABOLİK YOLLARIN DÜZENLENMESİ;</a:t>
            </a:r>
          </a:p>
          <a:p>
            <a:endParaRPr lang="tr-TR" sz="4000" b="1" dirty="0" smtClean="0"/>
          </a:p>
          <a:p>
            <a:r>
              <a:rPr lang="tr-TR" sz="4000" b="1" dirty="0" err="1" smtClean="0"/>
              <a:t>Glikolitik</a:t>
            </a:r>
            <a:r>
              <a:rPr lang="tr-TR" sz="4000" b="1" dirty="0" smtClean="0"/>
              <a:t> yol ve </a:t>
            </a:r>
            <a:r>
              <a:rPr lang="tr-TR" sz="4000" b="1" dirty="0" err="1" smtClean="0"/>
              <a:t>Glukoneogenez</a:t>
            </a:r>
            <a:r>
              <a:rPr lang="tr-TR" sz="4000" b="1" dirty="0" smtClean="0"/>
              <a:t> yollarının düzenlenmesini sağlayan enzimler,</a:t>
            </a:r>
            <a:endParaRPr lang="tr-TR" sz="4000" dirty="0" smtClean="0"/>
          </a:p>
          <a:p>
            <a:endParaRPr lang="tr-TR" b="1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0042"/>
            <a:ext cx="6400800" cy="5138758"/>
          </a:xfrm>
        </p:spPr>
        <p:txBody>
          <a:bodyPr/>
          <a:lstStyle/>
          <a:p>
            <a:pPr algn="just"/>
            <a:r>
              <a:rPr lang="tr-TR" dirty="0" err="1" smtClean="0"/>
              <a:t>Harper’s</a:t>
            </a:r>
            <a:r>
              <a:rPr lang="tr-TR" dirty="0" smtClean="0"/>
              <a:t> </a:t>
            </a:r>
            <a:r>
              <a:rPr lang="tr-TR" dirty="0" err="1" smtClean="0"/>
              <a:t>Illustrated</a:t>
            </a:r>
            <a:r>
              <a:rPr lang="tr-TR" dirty="0" smtClean="0"/>
              <a:t> </a:t>
            </a:r>
            <a:r>
              <a:rPr lang="tr-TR" dirty="0" err="1" smtClean="0"/>
              <a:t>Bıochemıstry</a:t>
            </a:r>
            <a:r>
              <a:rPr lang="tr-TR" dirty="0" smtClean="0"/>
              <a:t>, R. K. </a:t>
            </a:r>
            <a:r>
              <a:rPr lang="tr-TR" dirty="0" err="1" smtClean="0"/>
              <a:t>Murray</a:t>
            </a:r>
            <a:r>
              <a:rPr lang="tr-TR" dirty="0" smtClean="0"/>
              <a:t>, D. K. </a:t>
            </a:r>
            <a:r>
              <a:rPr lang="tr-TR" dirty="0" err="1" smtClean="0"/>
              <a:t>Granner</a:t>
            </a:r>
            <a:r>
              <a:rPr lang="tr-TR" dirty="0" smtClean="0"/>
              <a:t>, P. A. </a:t>
            </a:r>
            <a:r>
              <a:rPr lang="tr-TR" dirty="0" err="1" smtClean="0"/>
              <a:t>Mayes</a:t>
            </a:r>
            <a:r>
              <a:rPr lang="tr-TR" dirty="0" smtClean="0"/>
              <a:t>, V. W. </a:t>
            </a:r>
            <a:r>
              <a:rPr lang="tr-TR" dirty="0" err="1" smtClean="0"/>
              <a:t>Rodwell</a:t>
            </a:r>
            <a:r>
              <a:rPr lang="tr-TR" dirty="0" smtClean="0"/>
              <a:t>, </a:t>
            </a:r>
            <a:r>
              <a:rPr lang="tr-TR" dirty="0" err="1" smtClean="0"/>
              <a:t>Lange</a:t>
            </a:r>
            <a:r>
              <a:rPr lang="tr-TR" dirty="0" smtClean="0"/>
              <a:t> </a:t>
            </a:r>
            <a:r>
              <a:rPr lang="tr-TR" dirty="0" err="1" smtClean="0"/>
              <a:t>Medıcal</a:t>
            </a:r>
            <a:r>
              <a:rPr lang="tr-TR" dirty="0" smtClean="0"/>
              <a:t> </a:t>
            </a:r>
            <a:r>
              <a:rPr lang="tr-TR" dirty="0" err="1" smtClean="0"/>
              <a:t>Books</a:t>
            </a:r>
            <a:r>
              <a:rPr lang="tr-TR" dirty="0" smtClean="0"/>
              <a:t>/</a:t>
            </a:r>
            <a:r>
              <a:rPr lang="tr-TR" dirty="0" err="1" smtClean="0"/>
              <a:t>McGraw-Hıll</a:t>
            </a:r>
            <a:r>
              <a:rPr lang="tr-TR" dirty="0" smtClean="0"/>
              <a:t> </a:t>
            </a:r>
            <a:r>
              <a:rPr lang="tr-TR" dirty="0" err="1" smtClean="0"/>
              <a:t>Medıcal</a:t>
            </a:r>
            <a:r>
              <a:rPr lang="tr-TR" dirty="0" smtClean="0"/>
              <a:t> </a:t>
            </a:r>
            <a:r>
              <a:rPr lang="tr-TR" dirty="0" err="1" smtClean="0"/>
              <a:t>Publıshıng</a:t>
            </a:r>
            <a:r>
              <a:rPr lang="tr-TR" dirty="0" smtClean="0"/>
              <a:t> </a:t>
            </a:r>
            <a:r>
              <a:rPr lang="tr-TR" dirty="0" err="1" smtClean="0"/>
              <a:t>Dıvısıon</a:t>
            </a:r>
            <a:r>
              <a:rPr lang="tr-TR" dirty="0" smtClean="0"/>
              <a:t>, 2003.</a:t>
            </a:r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Basic Concepts in Biochemistry, A Student’s Survival Guide, H. F. Gilbert, McGraw-Hill Health </a:t>
            </a:r>
            <a:r>
              <a:rPr lang="en-US" dirty="0" err="1" smtClean="0"/>
              <a:t>Proffesions</a:t>
            </a:r>
            <a:r>
              <a:rPr lang="en-US" dirty="0" smtClean="0"/>
              <a:t> Division, 2000.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86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FK-2/FBPase-2 control of glycolysis and gluconeogenic pathway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416824" cy="5183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95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ole of 6-phosphofructo-2-kinase (PFK-2)/fructose 1,6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64704"/>
            <a:ext cx="705678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1043608" y="5013176"/>
            <a:ext cx="72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>
                <a:solidFill>
                  <a:srgbClr val="FF0000"/>
                </a:solidFill>
              </a:rPr>
              <a:t>https://www.google.com/url?sa=i&amp;url=https%3A%2F%2Fwww.researchgate.net%2Ffigure%2FRole-of-6-phosphofructo-2-kinase-PFK-2-fructose-1-6-bisphosphatase-FBPase-2-in-the_fig4_257884879&amp;psig=AOvVaw0UYs_uyxo8_CnbbTwOjfeL&amp;ust=1589401100412000&amp;source=images&amp;cd=vfe&amp;ved=0CAIQjRxqFwoTCNDFvdOSr-kCFQAAAAAdAAAAABAQ</a:t>
            </a:r>
          </a:p>
        </p:txBody>
      </p:sp>
    </p:spTree>
    <p:extLst>
      <p:ext uri="{BB962C8B-B14F-4D97-AF65-F5344CB8AC3E}">
        <p14:creationId xmlns:p14="http://schemas.microsoft.com/office/powerpoint/2010/main" val="235423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luconeogenesis fructose 2 6 bisphosphate - Google Search | Nerd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727280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92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uctose 2 6 bisphosphate and insulin - Google Search | Insuli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691276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359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lycolysis Glycolysis overview Reactions of Glycolysis - ppt vide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310767" cy="474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539552" y="5786072"/>
            <a:ext cx="831076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>
                <a:solidFill>
                  <a:srgbClr val="FF0000"/>
                </a:solidFill>
              </a:rPr>
              <a:t>https://www.google.com/url?sa=i&amp;url=https%3A%2F%2Fslideplayer.com%2Fslide%2F7426512%2F&amp;psig=AOvVaw0UYs_uyxo8_CnbbTwOjfeL&amp;ust=1589401100412000&amp;source=images&amp;cd=vfe&amp;ved=0CAIQjRxqFwoTCNDFvdOSr-kCFQAAAAAdAAAAABAr</a:t>
            </a:r>
          </a:p>
        </p:txBody>
      </p:sp>
    </p:spTree>
    <p:extLst>
      <p:ext uri="{BB962C8B-B14F-4D97-AF65-F5344CB8AC3E}">
        <p14:creationId xmlns:p14="http://schemas.microsoft.com/office/powerpoint/2010/main" val="1151569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luconeogenesis and PPP C483 Spring An intermediate found i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388424" cy="489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324241" y="5445224"/>
            <a:ext cx="83884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dirty="0">
                <a:solidFill>
                  <a:srgbClr val="FF0000"/>
                </a:solidFill>
              </a:rPr>
              <a:t>https://www.google.com/url?sa=i&amp;url=https%3A%2F%2Fslideplayer.com%2Fslide%2F3318876%2F&amp;psig=AOvVaw0UYs_uyxo8_CnbbTwOjfeL&amp;ust=1589401100412000&amp;source=images&amp;cd=vfe&amp;ved=0CAIQjRxqFwoTCNDFvdOSr-kCFQAAAAAdAAAAABAw</a:t>
            </a:r>
          </a:p>
        </p:txBody>
      </p:sp>
    </p:spTree>
    <p:extLst>
      <p:ext uri="{BB962C8B-B14F-4D97-AF65-F5344CB8AC3E}">
        <p14:creationId xmlns:p14="http://schemas.microsoft.com/office/powerpoint/2010/main" val="1081525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4000" dirty="0" err="1" smtClean="0"/>
              <a:t>Heksokinaz</a:t>
            </a:r>
            <a:r>
              <a:rPr lang="tr-TR" sz="4000" dirty="0" smtClean="0"/>
              <a:t> IV ve </a:t>
            </a:r>
            <a:r>
              <a:rPr lang="tr-TR" sz="4000" dirty="0" err="1" smtClean="0"/>
              <a:t>hekzokinaz</a:t>
            </a:r>
            <a:r>
              <a:rPr lang="tr-TR" sz="4000" dirty="0" smtClean="0"/>
              <a:t> I in kontrolleri,</a:t>
            </a:r>
          </a:p>
          <a:p>
            <a:endParaRPr lang="tr-TR" sz="4000" dirty="0" smtClean="0"/>
          </a:p>
          <a:p>
            <a:r>
              <a:rPr lang="tr-TR" sz="4000" dirty="0" err="1" smtClean="0"/>
              <a:t>Fosfofruktokinaz</a:t>
            </a:r>
            <a:r>
              <a:rPr lang="tr-TR" sz="4000" dirty="0" smtClean="0"/>
              <a:t>-1 ve </a:t>
            </a:r>
            <a:r>
              <a:rPr lang="tr-TR" sz="4000" dirty="0" err="1" smtClean="0"/>
              <a:t>Fruktoz</a:t>
            </a:r>
            <a:r>
              <a:rPr lang="tr-TR" sz="4000" dirty="0" smtClean="0"/>
              <a:t> 1,6-</a:t>
            </a:r>
            <a:r>
              <a:rPr lang="tr-TR" sz="4000" dirty="0" err="1" smtClean="0"/>
              <a:t>Bifosfataz</a:t>
            </a:r>
            <a:r>
              <a:rPr lang="tr-TR" sz="4000" dirty="0" smtClean="0"/>
              <a:t>,</a:t>
            </a:r>
          </a:p>
          <a:p>
            <a:endParaRPr lang="tr-TR" sz="4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635</TotalTime>
  <Words>374</Words>
  <Application>Microsoft Office PowerPoint</Application>
  <PresentationFormat>Ekran Gösterisi (4:3)</PresentationFormat>
  <Paragraphs>40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Arial Tur</vt:lpstr>
      <vt:lpstr>Tw Cen MT</vt:lpstr>
      <vt:lpstr>Damla</vt:lpstr>
      <vt:lpstr>B-309 BİYOKİMYA I </vt:lpstr>
      <vt:lpstr> ONİKİNCİ HAFTA  DERS İÇERİĞİ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KAYNAKÇA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Özlem Yıldırım</cp:lastModifiedBy>
  <cp:revision>54</cp:revision>
  <dcterms:created xsi:type="dcterms:W3CDTF">2007-03-31T19:43:26Z</dcterms:created>
  <dcterms:modified xsi:type="dcterms:W3CDTF">2020-05-12T20:30:38Z</dcterms:modified>
</cp:coreProperties>
</file>