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DEEBCD0-EA4C-4A53-98B1-15EFB5CBFF26}" type="datetimeFigureOut">
              <a:rPr lang="tr-TR" smtClean="0"/>
              <a:t>12.04.2018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87A7249-1D94-4AE5-8053-8F0B3914D40D}"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DEEBCD0-EA4C-4A53-98B1-15EFB5CBFF26}" type="datetimeFigureOut">
              <a:rPr lang="tr-TR" smtClean="0"/>
              <a:t>12.04.2018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87A7249-1D94-4AE5-8053-8F0B3914D40D}"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DEEBCD0-EA4C-4A53-98B1-15EFB5CBFF26}" type="datetimeFigureOut">
              <a:rPr lang="tr-TR" smtClean="0"/>
              <a:t>12.04.2018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87A7249-1D94-4AE5-8053-8F0B3914D40D}"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cSld name="İsim Kartı">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4375150"/>
            <a:ext cx="9144000" cy="2482850"/>
          </a:xfrm>
          <a:prstGeom prst="rect">
            <a:avLst/>
          </a:prstGeom>
        </p:spPr>
      </p:pic>
      <p:sp>
        <p:nvSpPr>
          <p:cNvPr id="2" name="Title 1"/>
          <p:cNvSpPr>
            <a:spLocks noGrp="1"/>
          </p:cNvSpPr>
          <p:nvPr>
            <p:ph type="title"/>
          </p:nvPr>
        </p:nvSpPr>
        <p:spPr>
          <a:xfrm>
            <a:off x="768371" y="1124702"/>
            <a:ext cx="7609640" cy="2511835"/>
          </a:xfrm>
        </p:spPr>
        <p:txBody>
          <a:bodyPr anchor="b"/>
          <a:lstStyle>
            <a:lvl1pPr algn="l">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768350" y="3648316"/>
            <a:ext cx="7608491"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5860839" y="378884"/>
            <a:ext cx="2183130" cy="365125"/>
          </a:xfrm>
        </p:spPr>
        <p:txBody>
          <a:bodyPr/>
          <a:lstStyle>
            <a:lvl1pPr algn="r">
              <a:defRPr/>
            </a:lvl1pPr>
          </a:lstStyle>
          <a:p>
            <a:fld id="{48A87A34-81AB-432B-8DAE-1953F412C126}" type="datetimeFigureOut">
              <a:rPr lang="en-US" dirty="0"/>
              <a:pPr/>
              <a:t>4/12/2018</a:t>
            </a:fld>
            <a:endParaRPr lang="en-US" dirty="0"/>
          </a:p>
        </p:txBody>
      </p:sp>
      <p:sp>
        <p:nvSpPr>
          <p:cNvPr id="6" name="Footer Placeholder 5"/>
          <p:cNvSpPr>
            <a:spLocks noGrp="1"/>
          </p:cNvSpPr>
          <p:nvPr>
            <p:ph type="ftr" sz="quarter" idx="11"/>
          </p:nvPr>
        </p:nvSpPr>
        <p:spPr>
          <a:xfrm>
            <a:off x="514350" y="378884"/>
            <a:ext cx="5243619" cy="365125"/>
          </a:xfrm>
        </p:spPr>
        <p:txBody>
          <a:bodyPr/>
          <a:lstStyle/>
          <a:p>
            <a:endParaRPr lang="en-US" dirty="0"/>
          </a:p>
        </p:txBody>
      </p:sp>
      <p:sp>
        <p:nvSpPr>
          <p:cNvPr id="7" name="Slide Number Placeholder 6"/>
          <p:cNvSpPr>
            <a:spLocks noGrp="1"/>
          </p:cNvSpPr>
          <p:nvPr>
            <p:ph type="sldNum" sz="quarter" idx="12"/>
          </p:nvPr>
        </p:nvSpPr>
        <p:spPr>
          <a:xfrm>
            <a:off x="8146839" y="381001"/>
            <a:ext cx="482811" cy="365125"/>
          </a:xfrm>
        </p:spPr>
        <p:txBody>
          <a:body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DEEBCD0-EA4C-4A53-98B1-15EFB5CBFF26}" type="datetimeFigureOut">
              <a:rPr lang="tr-TR" smtClean="0"/>
              <a:t>12.04.2018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87A7249-1D94-4AE5-8053-8F0B3914D40D}"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DEEBCD0-EA4C-4A53-98B1-15EFB5CBFF26}" type="datetimeFigureOut">
              <a:rPr lang="tr-TR" smtClean="0"/>
              <a:t>12.04.2018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87A7249-1D94-4AE5-8053-8F0B3914D40D}"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DEEBCD0-EA4C-4A53-98B1-15EFB5CBFF26}" type="datetimeFigureOut">
              <a:rPr lang="tr-TR" smtClean="0"/>
              <a:t>12.04.2018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87A7249-1D94-4AE5-8053-8F0B3914D40D}"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DEEBCD0-EA4C-4A53-98B1-15EFB5CBFF26}" type="datetimeFigureOut">
              <a:rPr lang="tr-TR" smtClean="0"/>
              <a:t>12.04.2018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087A7249-1D94-4AE5-8053-8F0B3914D40D}"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DEEBCD0-EA4C-4A53-98B1-15EFB5CBFF26}" type="datetimeFigureOut">
              <a:rPr lang="tr-TR" smtClean="0"/>
              <a:t>12.04.2018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087A7249-1D94-4AE5-8053-8F0B3914D40D}"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DEEBCD0-EA4C-4A53-98B1-15EFB5CBFF26}" type="datetimeFigureOut">
              <a:rPr lang="tr-TR" smtClean="0"/>
              <a:t>12.04.2018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087A7249-1D94-4AE5-8053-8F0B3914D40D}"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DEEBCD0-EA4C-4A53-98B1-15EFB5CBFF26}" type="datetimeFigureOut">
              <a:rPr lang="tr-TR" smtClean="0"/>
              <a:t>12.04.2018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87A7249-1D94-4AE5-8053-8F0B3914D40D}"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DEEBCD0-EA4C-4A53-98B1-15EFB5CBFF26}" type="datetimeFigureOut">
              <a:rPr lang="tr-TR" smtClean="0"/>
              <a:t>12.04.2018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87A7249-1D94-4AE5-8053-8F0B3914D40D}"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EEBCD0-EA4C-4A53-98B1-15EFB5CBFF26}" type="datetimeFigureOut">
              <a:rPr lang="tr-TR" smtClean="0"/>
              <a:t>12.04.2018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A7249-1D94-4AE5-8053-8F0B3914D40D}"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94905" y="1226127"/>
            <a:ext cx="7320395" cy="2402374"/>
          </a:xfrm>
        </p:spPr>
        <p:txBody>
          <a:bodyPr>
            <a:normAutofit/>
          </a:bodyPr>
          <a:lstStyle/>
          <a:p>
            <a:r>
              <a:rPr lang="tr-TR" dirty="0"/>
              <a:t>İLAÇLARDAKİ ORGANİK SAFSIZLIKLARIN TANIMLANMASI VE TAYİNİ</a:t>
            </a:r>
          </a:p>
        </p:txBody>
      </p:sp>
      <p:sp>
        <p:nvSpPr>
          <p:cNvPr id="3" name="Alt Başlık 2"/>
          <p:cNvSpPr>
            <a:spLocks noGrp="1"/>
          </p:cNvSpPr>
          <p:nvPr>
            <p:ph type="subTitle" idx="1"/>
          </p:nvPr>
        </p:nvSpPr>
        <p:spPr/>
        <p:txBody>
          <a:bodyPr>
            <a:normAutofit/>
          </a:bodyPr>
          <a:lstStyle/>
          <a:p>
            <a:pPr algn="r"/>
            <a:endParaRPr lang="tr-TR" dirty="0" smtClean="0"/>
          </a:p>
          <a:p>
            <a:pPr algn="r"/>
            <a:r>
              <a:rPr lang="tr-TR" b="1" dirty="0" smtClean="0"/>
              <a:t>Prof. Dr. Bengi Uslu</a:t>
            </a:r>
            <a:endParaRPr lang="tr-TR" b="1" dirty="0"/>
          </a:p>
        </p:txBody>
      </p:sp>
    </p:spTree>
    <p:extLst>
      <p:ext uri="{BB962C8B-B14F-4D97-AF65-F5344CB8AC3E}">
        <p14:creationId xmlns:p14="http://schemas.microsoft.com/office/powerpoint/2010/main" xmlns="" val="755730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Yer Tutucusu 2"/>
          <p:cNvSpPr>
            <a:spLocks noGrp="1"/>
          </p:cNvSpPr>
          <p:nvPr>
            <p:ph type="body" sz="half" idx="2"/>
          </p:nvPr>
        </p:nvSpPr>
        <p:spPr>
          <a:xfrm>
            <a:off x="506557" y="685800"/>
            <a:ext cx="7675454" cy="3775365"/>
          </a:xfrm>
        </p:spPr>
        <p:txBody>
          <a:bodyPr>
            <a:normAutofit fontScale="92500"/>
          </a:bodyPr>
          <a:lstStyle/>
          <a:p>
            <a:r>
              <a:rPr lang="tr-TR" sz="2800" u="sng" dirty="0"/>
              <a:t>İkincisi</a:t>
            </a:r>
            <a:r>
              <a:rPr lang="tr-TR" sz="2800" dirty="0"/>
              <a:t>, ilaç materyallerinin tayininde HPLC metotlarının, yukarıda bahsedilen analitik teknoloji gelişiminin bir sonucu olarak, genel ilerleme eksikliğinin sebebi olarak </a:t>
            </a:r>
            <a:r>
              <a:rPr lang="tr-TR" sz="2800" dirty="0" err="1"/>
              <a:t>safsızlıkların</a:t>
            </a:r>
            <a:r>
              <a:rPr lang="tr-TR" sz="2800" dirty="0"/>
              <a:t> incelenmesinde </a:t>
            </a:r>
            <a:r>
              <a:rPr lang="tr-TR" sz="2800" dirty="0" err="1"/>
              <a:t>assay</a:t>
            </a:r>
            <a:r>
              <a:rPr lang="tr-TR" sz="2800" dirty="0"/>
              <a:t> metotlarından daha büyük bir şekilde gelişim göstermesine neden olmasıdır. Bunun bir sonucu olarak, </a:t>
            </a:r>
            <a:r>
              <a:rPr lang="tr-TR" sz="2800" dirty="0" err="1"/>
              <a:t>IUPAC’ın</a:t>
            </a:r>
            <a:r>
              <a:rPr lang="tr-TR" sz="2800" dirty="0"/>
              <a:t> bahsettiği gibi, bir ilacın kalitesi (saflığı) </a:t>
            </a:r>
            <a:r>
              <a:rPr lang="tr-TR" sz="2800" dirty="0" err="1"/>
              <a:t>safsızlıklarının</a:t>
            </a:r>
            <a:r>
              <a:rPr lang="tr-TR" sz="2800" dirty="0"/>
              <a:t> </a:t>
            </a:r>
            <a:r>
              <a:rPr lang="tr-TR" sz="2800" dirty="0" err="1"/>
              <a:t>karakterizasyonu</a:t>
            </a:r>
            <a:r>
              <a:rPr lang="tr-TR" sz="2800" dirty="0"/>
              <a:t> ve kantitatif olarak tayiniyle çok daha verimli bir şekilde incelenebilir.</a:t>
            </a:r>
          </a:p>
        </p:txBody>
      </p:sp>
    </p:spTree>
    <p:extLst>
      <p:ext uri="{BB962C8B-B14F-4D97-AF65-F5344CB8AC3E}">
        <p14:creationId xmlns:p14="http://schemas.microsoft.com/office/powerpoint/2010/main" xmlns="" val="4285807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sz="half" idx="2"/>
          </p:nvPr>
        </p:nvSpPr>
        <p:spPr>
          <a:xfrm>
            <a:off x="623455" y="1153392"/>
            <a:ext cx="7753386" cy="3494809"/>
          </a:xfrm>
        </p:spPr>
        <p:txBody>
          <a:bodyPr>
            <a:normAutofit fontScale="85000" lnSpcReduction="20000"/>
          </a:bodyPr>
          <a:lstStyle/>
          <a:p>
            <a:r>
              <a:rPr lang="tr-TR" sz="2800" dirty="0"/>
              <a:t>Örneğin, bir ilaç hammaddesi materyalinin </a:t>
            </a:r>
            <a:r>
              <a:rPr lang="tr-TR" sz="2800" dirty="0" smtClean="0"/>
              <a:t>aktif ilaç </a:t>
            </a:r>
            <a:r>
              <a:rPr lang="tr-TR" sz="2800" dirty="0"/>
              <a:t>bileşeni yüzdesi hayli spesifik, doğru ve kesin bir metot kullanılarak %0,5 bağıl standart sapma ile %99,0 bulunur ise, saflık % 99,0 ± 0.5 </a:t>
            </a:r>
            <a:r>
              <a:rPr lang="tr-TR" sz="2800" dirty="0" err="1"/>
              <a:t>dır</a:t>
            </a:r>
            <a:r>
              <a:rPr lang="tr-TR" sz="2800" dirty="0"/>
              <a:t> ve </a:t>
            </a:r>
            <a:r>
              <a:rPr lang="tr-TR" sz="2800" dirty="0" err="1"/>
              <a:t>tolere</a:t>
            </a:r>
            <a:r>
              <a:rPr lang="tr-TR" sz="2800" dirty="0"/>
              <a:t> edilemeyen belirsizlik içerir. Aksine, </a:t>
            </a:r>
            <a:r>
              <a:rPr lang="tr-TR" sz="2800" dirty="0" err="1"/>
              <a:t>safsızlıklar</a:t>
            </a:r>
            <a:r>
              <a:rPr lang="tr-TR" sz="2800" dirty="0"/>
              <a:t> doğrudan tayin edilerek çok daha iyi bir şekilde karakterize edilebilirler. Analitik teknolojideki değişiklerin ve ilaç saflığı konusunda sürekli artan taleplerin bir sonucu olarak, </a:t>
            </a:r>
            <a:r>
              <a:rPr lang="tr-TR" sz="2800" dirty="0" err="1"/>
              <a:t>farmasötik</a:t>
            </a:r>
            <a:r>
              <a:rPr lang="tr-TR" sz="2800" dirty="0"/>
              <a:t> analizdeki düşünce şekli büyük oranda değişmektedir. Modern </a:t>
            </a:r>
            <a:r>
              <a:rPr lang="tr-TR" sz="2800" dirty="0" err="1"/>
              <a:t>farmasötik</a:t>
            </a:r>
            <a:r>
              <a:rPr lang="tr-TR" sz="2800" dirty="0"/>
              <a:t> analizlerde, </a:t>
            </a:r>
            <a:r>
              <a:rPr lang="tr-TR" sz="2800" dirty="0" err="1"/>
              <a:t>safsızlıkların</a:t>
            </a:r>
            <a:r>
              <a:rPr lang="tr-TR" sz="2800" dirty="0"/>
              <a:t> incelenmesinin önemi artarken, </a:t>
            </a:r>
            <a:r>
              <a:rPr lang="tr-TR" sz="2800" dirty="0" err="1"/>
              <a:t>assay</a:t>
            </a:r>
            <a:r>
              <a:rPr lang="tr-TR" sz="2800" dirty="0"/>
              <a:t> metotlarının öneminin azaldığı görülmektedir.</a:t>
            </a:r>
          </a:p>
          <a:p>
            <a:endParaRPr lang="tr-TR" dirty="0"/>
          </a:p>
        </p:txBody>
      </p:sp>
    </p:spTree>
    <p:extLst>
      <p:ext uri="{BB962C8B-B14F-4D97-AF65-F5344CB8AC3E}">
        <p14:creationId xmlns:p14="http://schemas.microsoft.com/office/powerpoint/2010/main" xmlns="" val="2051656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sz="half" idx="2"/>
          </p:nvPr>
        </p:nvSpPr>
        <p:spPr>
          <a:xfrm>
            <a:off x="428625" y="519546"/>
            <a:ext cx="7948216" cy="4128655"/>
          </a:xfrm>
        </p:spPr>
        <p:txBody>
          <a:bodyPr>
            <a:noAutofit/>
          </a:bodyPr>
          <a:lstStyle/>
          <a:p>
            <a:r>
              <a:rPr lang="tr-TR" sz="2800" dirty="0"/>
              <a:t>En klasik ilaçlardan birisi olan aspirinin durumu (saflığı ve </a:t>
            </a:r>
            <a:r>
              <a:rPr lang="tr-TR" sz="2800" dirty="0" err="1"/>
              <a:t>safsızlığı</a:t>
            </a:r>
            <a:r>
              <a:rPr lang="tr-TR" sz="2800" dirty="0"/>
              <a:t>), yukarıda bahsedilen değişikliğe örnek  olarak  verilebilir.  </a:t>
            </a:r>
            <a:r>
              <a:rPr lang="tr-TR" sz="2800" dirty="0" err="1"/>
              <a:t>Farmakopelerde</a:t>
            </a:r>
            <a:r>
              <a:rPr lang="tr-TR" sz="2800" dirty="0"/>
              <a:t>,  aspirinin  (1  </a:t>
            </a:r>
            <a:r>
              <a:rPr lang="tr-TR" sz="2800" dirty="0" err="1"/>
              <a:t>nolu</a:t>
            </a:r>
            <a:r>
              <a:rPr lang="tr-TR" sz="2800" dirty="0"/>
              <a:t> bileşik) saflığı (kalitesi) ve içerisindeki </a:t>
            </a:r>
            <a:r>
              <a:rPr lang="tr-TR" sz="2800" dirty="0" err="1"/>
              <a:t>safsızlığı</a:t>
            </a:r>
            <a:r>
              <a:rPr lang="tr-TR" sz="2800" dirty="0"/>
              <a:t> olmak üzere iki şekilde belirlenir. Saflığı, ilaç hammaddesi örneğindeki aspirinin aşırı </a:t>
            </a:r>
            <a:r>
              <a:rPr lang="tr-TR" sz="2800" dirty="0" err="1"/>
              <a:t>NaOH</a:t>
            </a:r>
            <a:r>
              <a:rPr lang="tr-TR" sz="2800" dirty="0"/>
              <a:t> ile  reaksiyonu ve  artan </a:t>
            </a:r>
            <a:r>
              <a:rPr lang="tr-TR" sz="2800" dirty="0" err="1"/>
              <a:t>NaOH’in</a:t>
            </a:r>
            <a:r>
              <a:rPr lang="tr-TR" sz="2800" dirty="0"/>
              <a:t> ayarlı </a:t>
            </a:r>
            <a:r>
              <a:rPr lang="tr-TR" sz="2800" dirty="0" err="1"/>
              <a:t>HCl</a:t>
            </a:r>
            <a:r>
              <a:rPr lang="tr-TR" sz="2800" dirty="0"/>
              <a:t> ile geri </a:t>
            </a:r>
            <a:r>
              <a:rPr lang="tr-TR" sz="2800" dirty="0" err="1"/>
              <a:t>titrasyonu</a:t>
            </a:r>
            <a:r>
              <a:rPr lang="tr-TR" sz="2800" dirty="0"/>
              <a:t> ile tayin edilmektedir. </a:t>
            </a:r>
            <a:r>
              <a:rPr lang="tr-TR" sz="2800" dirty="0" err="1"/>
              <a:t>Safsızlığı</a:t>
            </a:r>
            <a:r>
              <a:rPr lang="tr-TR" sz="2800" dirty="0"/>
              <a:t> ise, aspirinin başlıca </a:t>
            </a:r>
            <a:r>
              <a:rPr lang="tr-TR" sz="2800" dirty="0" err="1"/>
              <a:t>safsızlık</a:t>
            </a:r>
            <a:r>
              <a:rPr lang="tr-TR" sz="2800" dirty="0"/>
              <a:t> veya </a:t>
            </a:r>
            <a:r>
              <a:rPr lang="tr-TR" sz="2800" dirty="0" err="1"/>
              <a:t>bozunma</a:t>
            </a:r>
            <a:r>
              <a:rPr lang="tr-TR" sz="2800" dirty="0"/>
              <a:t> ürünü olan serbest salisilik asit (2 </a:t>
            </a:r>
            <a:r>
              <a:rPr lang="tr-TR" sz="2800" dirty="0" err="1"/>
              <a:t>nolu</a:t>
            </a:r>
            <a:r>
              <a:rPr lang="tr-TR" sz="2800" dirty="0"/>
              <a:t> bileşik) için bir renk testi ile belirlenmektedir. Yaklaşık 20-25 yıl önce, </a:t>
            </a:r>
            <a:r>
              <a:rPr lang="tr-TR" sz="2800" dirty="0" err="1"/>
              <a:t>farmasötik</a:t>
            </a:r>
            <a:r>
              <a:rPr lang="tr-TR" sz="2800" dirty="0"/>
              <a:t> analizde HPLC yönteminin kullanımının yaygınlaşmaya başlamasıyla, ilaç hammaddesi örneklerin ve aspirin tabletlerin salisilik aside ek olarak üç tane (3-5 </a:t>
            </a:r>
            <a:r>
              <a:rPr lang="tr-TR" sz="2800" dirty="0" err="1"/>
              <a:t>nolu</a:t>
            </a:r>
            <a:r>
              <a:rPr lang="tr-TR" sz="2800" dirty="0"/>
              <a:t> bileşikler) daha </a:t>
            </a:r>
            <a:r>
              <a:rPr lang="tr-TR" sz="2800" dirty="0" err="1"/>
              <a:t>safsızlık</a:t>
            </a:r>
            <a:r>
              <a:rPr lang="tr-TR" sz="2800" dirty="0"/>
              <a:t> içerdiği bulunmuştur (Şekil 1.).</a:t>
            </a:r>
          </a:p>
        </p:txBody>
      </p:sp>
    </p:spTree>
    <p:extLst>
      <p:ext uri="{BB962C8B-B14F-4D97-AF65-F5344CB8AC3E}">
        <p14:creationId xmlns:p14="http://schemas.microsoft.com/office/powerpoint/2010/main" xmlns="" val="39776472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sz="half" idx="2"/>
          </p:nvPr>
        </p:nvSpPr>
        <p:spPr>
          <a:xfrm>
            <a:off x="639041" y="841665"/>
            <a:ext cx="7784559" cy="3505200"/>
          </a:xfrm>
        </p:spPr>
        <p:txBody>
          <a:bodyPr/>
          <a:lstStyle/>
          <a:p>
            <a:r>
              <a:rPr lang="tr-TR" sz="2800" dirty="0"/>
              <a:t>Bunlardan 4 </a:t>
            </a:r>
            <a:r>
              <a:rPr lang="tr-TR" sz="2800" dirty="0" err="1"/>
              <a:t>nolu</a:t>
            </a:r>
            <a:r>
              <a:rPr lang="tr-TR" sz="2800" dirty="0"/>
              <a:t> </a:t>
            </a:r>
            <a:r>
              <a:rPr lang="tr-TR" sz="2800" dirty="0" err="1"/>
              <a:t>safsızlık</a:t>
            </a:r>
            <a:r>
              <a:rPr lang="tr-TR" sz="2800" dirty="0"/>
              <a:t> bazı durumlarda %1 düzeylerine kadar ulaşmıştır. Bu </a:t>
            </a:r>
            <a:r>
              <a:rPr lang="tr-TR" sz="2800" dirty="0" err="1"/>
              <a:t>safsızlıkların</a:t>
            </a:r>
            <a:r>
              <a:rPr lang="tr-TR" sz="2800" dirty="0"/>
              <a:t> protein amino fonksiyonları ile reaksiyon verme özelliğinin, aspirinin alerjik etkilere sebep olmasına yol açtığı düşünülmüştür. Yukarıda bahsedilen </a:t>
            </a:r>
            <a:r>
              <a:rPr lang="tr-TR" sz="2800" dirty="0" err="1"/>
              <a:t>safsızlıkların</a:t>
            </a:r>
            <a:r>
              <a:rPr lang="tr-TR" sz="2800" dirty="0"/>
              <a:t> hepsi, aspirinin saflık tayininde kullanılan </a:t>
            </a:r>
            <a:r>
              <a:rPr lang="tr-TR" sz="2800" dirty="0" err="1"/>
              <a:t>titrasyon</a:t>
            </a:r>
            <a:r>
              <a:rPr lang="tr-TR" sz="2800" dirty="0"/>
              <a:t>  yönteminde  </a:t>
            </a:r>
            <a:r>
              <a:rPr lang="tr-TR" sz="2800" dirty="0" err="1"/>
              <a:t>NaOH</a:t>
            </a:r>
            <a:r>
              <a:rPr lang="tr-TR" sz="2800" dirty="0"/>
              <a:t>  harcamaktadır.  Bu  yüzden  bu  </a:t>
            </a:r>
            <a:r>
              <a:rPr lang="tr-TR" sz="2800" dirty="0" err="1"/>
              <a:t>safsızlıkların</a:t>
            </a:r>
            <a:r>
              <a:rPr lang="tr-TR" sz="2800" dirty="0"/>
              <a:t> varlığı bu yöntemle belirlenemez .</a:t>
            </a:r>
          </a:p>
          <a:p>
            <a:endParaRPr lang="tr-TR" dirty="0"/>
          </a:p>
        </p:txBody>
      </p:sp>
    </p:spTree>
    <p:extLst>
      <p:ext uri="{BB962C8B-B14F-4D97-AF65-F5344CB8AC3E}">
        <p14:creationId xmlns:p14="http://schemas.microsoft.com/office/powerpoint/2010/main" xmlns="" val="20662800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sz="half" idx="2"/>
          </p:nvPr>
        </p:nvSpPr>
        <p:spPr>
          <a:xfrm>
            <a:off x="526762" y="727365"/>
            <a:ext cx="7608491" cy="4021281"/>
          </a:xfrm>
        </p:spPr>
        <p:txBody>
          <a:bodyPr/>
          <a:lstStyle/>
          <a:p>
            <a:r>
              <a:rPr lang="tr-TR" dirty="0"/>
              <a:t/>
            </a:r>
            <a:br>
              <a:rPr lang="tr-TR" dirty="0"/>
            </a:br>
            <a:endParaRPr lang="tr-TR" dirty="0"/>
          </a:p>
        </p:txBody>
      </p:sp>
      <p:pic>
        <p:nvPicPr>
          <p:cNvPr id="4" name="Resim 3"/>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862570" y="727364"/>
            <a:ext cx="4294043" cy="3429000"/>
          </a:xfrm>
          <a:prstGeom prst="rect">
            <a:avLst/>
          </a:prstGeom>
          <a:noFill/>
          <a:ln>
            <a:noFill/>
          </a:ln>
        </p:spPr>
      </p:pic>
      <p:sp>
        <p:nvSpPr>
          <p:cNvPr id="5" name="Dikdörtgen 4"/>
          <p:cNvSpPr/>
          <p:nvPr/>
        </p:nvSpPr>
        <p:spPr>
          <a:xfrm>
            <a:off x="1380473" y="4077975"/>
            <a:ext cx="5901069" cy="646331"/>
          </a:xfrm>
          <a:prstGeom prst="rect">
            <a:avLst/>
          </a:prstGeom>
        </p:spPr>
        <p:txBody>
          <a:bodyPr wrap="square">
            <a:spAutoFit/>
          </a:bodyPr>
          <a:lstStyle/>
          <a:p>
            <a:r>
              <a:rPr lang="tr-TR" b="1" dirty="0"/>
              <a:t>Şekil 1. </a:t>
            </a:r>
            <a:r>
              <a:rPr lang="tr-TR" dirty="0"/>
              <a:t>Aspirin ve içerdiği organik </a:t>
            </a:r>
            <a:r>
              <a:rPr lang="tr-TR" dirty="0" err="1"/>
              <a:t>safsızlıkların</a:t>
            </a:r>
            <a:r>
              <a:rPr lang="tr-TR" dirty="0"/>
              <a:t> kimyasal yapıları.</a:t>
            </a:r>
          </a:p>
        </p:txBody>
      </p:sp>
    </p:spTree>
    <p:extLst>
      <p:ext uri="{BB962C8B-B14F-4D97-AF65-F5344CB8AC3E}">
        <p14:creationId xmlns:p14="http://schemas.microsoft.com/office/powerpoint/2010/main" xmlns="" val="40867674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sz="half" idx="2"/>
          </p:nvPr>
        </p:nvSpPr>
        <p:spPr>
          <a:xfrm>
            <a:off x="405246" y="592283"/>
            <a:ext cx="8221807" cy="4156363"/>
          </a:xfrm>
        </p:spPr>
        <p:txBody>
          <a:bodyPr>
            <a:noAutofit/>
          </a:bodyPr>
          <a:lstStyle/>
          <a:p>
            <a:r>
              <a:rPr lang="tr-TR" sz="2800" b="1" dirty="0"/>
              <a:t>2.İLAÇLARDAKİ SAFSIZLIKLARIN KAYNAKLARI VE YAPISI</a:t>
            </a:r>
            <a:endParaRPr lang="tr-TR" sz="2800" dirty="0"/>
          </a:p>
          <a:p>
            <a:r>
              <a:rPr lang="tr-TR" sz="2800" dirty="0"/>
              <a:t>İlgili, sıradan ve sentezle ilgili </a:t>
            </a:r>
            <a:r>
              <a:rPr lang="tr-TR" sz="2800" dirty="0" err="1"/>
              <a:t>safsızlıklar</a:t>
            </a:r>
            <a:r>
              <a:rPr lang="tr-TR" sz="2800" dirty="0"/>
              <a:t> olarak adlandırılan organik </a:t>
            </a:r>
            <a:r>
              <a:rPr lang="tr-TR" sz="2800" dirty="0" err="1"/>
              <a:t>safsızlıklar</a:t>
            </a:r>
            <a:r>
              <a:rPr lang="tr-TR" sz="2800" dirty="0"/>
              <a:t>, ilaç hammaddesi sentezinin çeşitli evrelerinden ve ilaç dozaj formlarının hazırlanmasından kaynaklanabilir.  Sentezle veya prosesle  ilgili  </a:t>
            </a:r>
            <a:r>
              <a:rPr lang="tr-TR" sz="2800" dirty="0" err="1"/>
              <a:t>safsızlıklar</a:t>
            </a:r>
            <a:r>
              <a:rPr lang="tr-TR" sz="2800" dirty="0"/>
              <a:t>  ile  parçalanma  ürünleri arasında net  bir ayırım  yapmak her zaman  mümkün değildir. Parçalanma ürünleri, sentez,   son ürünün izolasyonu,   hammaddenin depolanması ve özellikle dozaj formlarının </a:t>
            </a:r>
            <a:r>
              <a:rPr lang="tr-TR" sz="2800" dirty="0" err="1"/>
              <a:t>formülasyonu</a:t>
            </a:r>
            <a:r>
              <a:rPr lang="tr-TR" sz="2800" dirty="0"/>
              <a:t> ve depolanması sırasında </a:t>
            </a:r>
            <a:r>
              <a:rPr lang="tr-TR" sz="2800" dirty="0" smtClean="0"/>
              <a:t>oluşabilir.</a:t>
            </a:r>
            <a:endParaRPr lang="tr-TR" sz="2800" dirty="0"/>
          </a:p>
          <a:p>
            <a:endParaRPr lang="tr-TR" sz="2800" dirty="0"/>
          </a:p>
        </p:txBody>
      </p:sp>
    </p:spTree>
    <p:extLst>
      <p:ext uri="{BB962C8B-B14F-4D97-AF65-F5344CB8AC3E}">
        <p14:creationId xmlns:p14="http://schemas.microsoft.com/office/powerpoint/2010/main" xmlns="" val="12323199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sz="half" idx="2"/>
          </p:nvPr>
        </p:nvSpPr>
        <p:spPr>
          <a:xfrm>
            <a:off x="553316" y="467591"/>
            <a:ext cx="7823525" cy="5237018"/>
          </a:xfrm>
        </p:spPr>
        <p:txBody>
          <a:bodyPr>
            <a:normAutofit fontScale="92500" lnSpcReduction="20000"/>
          </a:bodyPr>
          <a:lstStyle/>
          <a:p>
            <a:endParaRPr lang="tr-TR" sz="2800" b="1" dirty="0" smtClean="0"/>
          </a:p>
          <a:p>
            <a:r>
              <a:rPr lang="tr-TR" sz="2800" b="1" dirty="0" smtClean="0"/>
              <a:t>2.1.1 </a:t>
            </a:r>
            <a:r>
              <a:rPr lang="tr-TR" sz="2800" b="1" dirty="0"/>
              <a:t>Sentezde Son Ara Ürün</a:t>
            </a:r>
            <a:endParaRPr lang="tr-TR" sz="2800" dirty="0"/>
          </a:p>
          <a:p>
            <a:r>
              <a:rPr lang="tr-TR" sz="2800" dirty="0"/>
              <a:t>Bu kategoriye giren </a:t>
            </a:r>
            <a:r>
              <a:rPr lang="tr-TR" sz="2800" dirty="0" err="1"/>
              <a:t>safsızlıklar</a:t>
            </a:r>
            <a:r>
              <a:rPr lang="tr-TR" sz="2800" dirty="0"/>
              <a:t> genellikle ‘olası’ ya da ‘beklenen’ </a:t>
            </a:r>
            <a:r>
              <a:rPr lang="tr-TR" sz="2800" dirty="0" err="1"/>
              <a:t>safsızlıklar</a:t>
            </a:r>
            <a:r>
              <a:rPr lang="tr-TR" sz="2800" dirty="0"/>
              <a:t> olarak adlandırılır.</a:t>
            </a:r>
          </a:p>
          <a:p>
            <a:r>
              <a:rPr lang="tr-TR" sz="2800" b="1" dirty="0"/>
              <a:t>2.1.2. Sentezdeki Tamamlanmamış Reaksiyon Ürünleri</a:t>
            </a:r>
            <a:endParaRPr lang="tr-TR" sz="2800" dirty="0"/>
          </a:p>
          <a:p>
            <a:r>
              <a:rPr lang="tr-TR" sz="2800" dirty="0"/>
              <a:t>Eğer son ara ürün, iki fonksiyonel gruba sahipse ve son aşama bunların her ikisinin de aynı reaksiyonunu içeriyorsa, her zaman için olası durum bunlardan sadece birinin reaksiyona girmesi ve reaksiyonda kısmen </a:t>
            </a:r>
            <a:r>
              <a:rPr lang="tr-TR" sz="2800" dirty="0" err="1"/>
              <a:t>safsızlık</a:t>
            </a:r>
            <a:r>
              <a:rPr lang="tr-TR" sz="2800" dirty="0"/>
              <a:t> olarak görülmesidir. Bu tür </a:t>
            </a:r>
            <a:r>
              <a:rPr lang="tr-TR" sz="2800" dirty="0" err="1"/>
              <a:t>safsızlıklar</a:t>
            </a:r>
            <a:r>
              <a:rPr lang="tr-TR" sz="2800" dirty="0"/>
              <a:t> da olası </a:t>
            </a:r>
            <a:r>
              <a:rPr lang="tr-TR" sz="2800" dirty="0" err="1"/>
              <a:t>safsızlıklar</a:t>
            </a:r>
            <a:r>
              <a:rPr lang="tr-TR" sz="2800" dirty="0"/>
              <a:t> kategorisinde yer alır.</a:t>
            </a:r>
          </a:p>
          <a:p>
            <a:r>
              <a:rPr lang="tr-TR" sz="2800" b="1" dirty="0"/>
              <a:t>2.1.3. Aşırı Reaksiyon Ürünleri</a:t>
            </a:r>
            <a:endParaRPr lang="tr-TR" sz="2800" dirty="0"/>
          </a:p>
          <a:p>
            <a:r>
              <a:rPr lang="tr-TR" sz="2800" dirty="0"/>
              <a:t>Birçok durumda son reaksiyon basamağı yeterince seçici değildir ve ortamdaki reaktif son ara ürüne atak eder.</a:t>
            </a:r>
          </a:p>
          <a:p>
            <a:endParaRPr lang="tr-TR" dirty="0"/>
          </a:p>
        </p:txBody>
      </p:sp>
    </p:spTree>
    <p:extLst>
      <p:ext uri="{BB962C8B-B14F-4D97-AF65-F5344CB8AC3E}">
        <p14:creationId xmlns:p14="http://schemas.microsoft.com/office/powerpoint/2010/main" xmlns="" val="39715548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sz="half" idx="2"/>
          </p:nvPr>
        </p:nvSpPr>
        <p:spPr>
          <a:xfrm>
            <a:off x="600075" y="301337"/>
            <a:ext cx="7776767" cy="5185063"/>
          </a:xfrm>
        </p:spPr>
        <p:txBody>
          <a:bodyPr>
            <a:normAutofit fontScale="77500" lnSpcReduction="20000"/>
          </a:bodyPr>
          <a:lstStyle/>
          <a:p>
            <a:r>
              <a:rPr lang="tr-TR" sz="2800" b="1" dirty="0"/>
              <a:t>2.1.4. Sentezde Kullanılan Başlangıç Maddesinden Kaynaklanan </a:t>
            </a:r>
            <a:r>
              <a:rPr lang="tr-TR" sz="2800" b="1" dirty="0" err="1"/>
              <a:t>Safsızlıklar</a:t>
            </a:r>
            <a:endParaRPr lang="tr-TR" sz="2800" dirty="0"/>
          </a:p>
          <a:p>
            <a:r>
              <a:rPr lang="tr-TR" sz="2800" dirty="0"/>
              <a:t>İlaç sentezindeki başlangıç maddesinin içerdiği </a:t>
            </a:r>
            <a:r>
              <a:rPr lang="tr-TR" sz="2800" dirty="0" err="1"/>
              <a:t>safsızlıklar</a:t>
            </a:r>
            <a:r>
              <a:rPr lang="tr-TR" sz="2800" dirty="0"/>
              <a:t>, ilaç maddesindeki </a:t>
            </a:r>
            <a:r>
              <a:rPr lang="tr-TR" sz="2800" dirty="0" err="1"/>
              <a:t>safsızlıkların</a:t>
            </a:r>
            <a:r>
              <a:rPr lang="tr-TR" sz="2800" dirty="0"/>
              <a:t> kaynağı olabilir. Bu durumda başlangıç maddesindeki </a:t>
            </a:r>
            <a:r>
              <a:rPr lang="tr-TR" sz="2800" dirty="0" err="1"/>
              <a:t>safsızlık</a:t>
            </a:r>
            <a:r>
              <a:rPr lang="tr-TR" sz="2800" dirty="0"/>
              <a:t>, aynı başlangıç maddesi gibi reaksiyon verir ve oluşan bileşikler çoğu zaman izomerik </a:t>
            </a:r>
            <a:r>
              <a:rPr lang="tr-TR" sz="2800" dirty="0" err="1"/>
              <a:t>safsızlıkları</a:t>
            </a:r>
            <a:r>
              <a:rPr lang="tr-TR" sz="2800" dirty="0"/>
              <a:t> oluşturur.</a:t>
            </a:r>
          </a:p>
          <a:p>
            <a:r>
              <a:rPr lang="tr-TR" sz="2800" b="1" dirty="0"/>
              <a:t>2.1.5. Reaksiyon Çözücüsünden Kaynaklanan </a:t>
            </a:r>
            <a:r>
              <a:rPr lang="tr-TR" sz="2800" b="1" dirty="0" err="1"/>
              <a:t>Safsızlıklar</a:t>
            </a:r>
            <a:endParaRPr lang="tr-TR" sz="2800" dirty="0"/>
          </a:p>
          <a:p>
            <a:r>
              <a:rPr lang="tr-TR" sz="2800" dirty="0"/>
              <a:t>Bazı  durumlarda reaksiyondaki çözücü  ya da  çözücüdeki </a:t>
            </a:r>
            <a:r>
              <a:rPr lang="tr-TR" sz="2800" dirty="0" err="1"/>
              <a:t>safsızlık</a:t>
            </a:r>
            <a:r>
              <a:rPr lang="tr-TR" sz="2800" dirty="0"/>
              <a:t>, sentez sırasında başka bir </a:t>
            </a:r>
            <a:r>
              <a:rPr lang="tr-TR" sz="2800" dirty="0" err="1"/>
              <a:t>safsızlığın</a:t>
            </a:r>
            <a:r>
              <a:rPr lang="tr-TR" sz="2800" dirty="0"/>
              <a:t> oluşumuna yol açar.</a:t>
            </a:r>
          </a:p>
          <a:p>
            <a:r>
              <a:rPr lang="tr-TR" sz="2800" b="1" dirty="0"/>
              <a:t>2.1.6. Katalizör Kaynaklı </a:t>
            </a:r>
            <a:r>
              <a:rPr lang="tr-TR" sz="2800" b="1" dirty="0" err="1"/>
              <a:t>Safsızlıklar</a:t>
            </a:r>
            <a:endParaRPr lang="tr-TR" sz="2800" dirty="0"/>
          </a:p>
          <a:p>
            <a:r>
              <a:rPr lang="tr-TR" sz="2800" dirty="0"/>
              <a:t>Homojen katalizörlerin kullanımı nadir olarak </a:t>
            </a:r>
            <a:r>
              <a:rPr lang="tr-TR" sz="2800" dirty="0" err="1"/>
              <a:t>safsızlıkların</a:t>
            </a:r>
            <a:r>
              <a:rPr lang="tr-TR" sz="2800" dirty="0"/>
              <a:t> oluşumuna yol açabilir. Bu duruma bir örnek; </a:t>
            </a:r>
            <a:r>
              <a:rPr lang="tr-TR" sz="2800" i="1" dirty="0" err="1"/>
              <a:t>mazipredon</a:t>
            </a:r>
            <a:r>
              <a:rPr lang="tr-TR" sz="2800" i="1" dirty="0"/>
              <a:t> </a:t>
            </a:r>
            <a:r>
              <a:rPr lang="tr-TR" sz="2800" dirty="0"/>
              <a:t>sentezinde 21. </a:t>
            </a:r>
            <a:r>
              <a:rPr lang="tr-TR" sz="2800" dirty="0" err="1"/>
              <a:t>posisyondan</a:t>
            </a:r>
            <a:r>
              <a:rPr lang="tr-TR" sz="2800" dirty="0"/>
              <a:t> </a:t>
            </a:r>
            <a:r>
              <a:rPr lang="tr-TR" sz="2800" dirty="0" err="1"/>
              <a:t>piridinle</a:t>
            </a:r>
            <a:r>
              <a:rPr lang="tr-TR" sz="2800" dirty="0"/>
              <a:t> </a:t>
            </a:r>
            <a:r>
              <a:rPr lang="tr-TR" sz="2800" dirty="0" err="1"/>
              <a:t>katalizlenmesinde</a:t>
            </a:r>
            <a:r>
              <a:rPr lang="tr-TR" sz="2800" dirty="0"/>
              <a:t> </a:t>
            </a:r>
            <a:r>
              <a:rPr lang="tr-TR" sz="2800" dirty="0" err="1"/>
              <a:t>prednisolunun</a:t>
            </a:r>
            <a:r>
              <a:rPr lang="tr-TR" sz="2800" dirty="0"/>
              <a:t> </a:t>
            </a:r>
            <a:r>
              <a:rPr lang="tr-TR" sz="2800" dirty="0" err="1"/>
              <a:t>tolisasyonudur</a:t>
            </a:r>
            <a:r>
              <a:rPr lang="tr-TR" sz="2800" dirty="0"/>
              <a:t>. Prednisolon-21-tosilat ara ürünündeki bir </a:t>
            </a:r>
            <a:r>
              <a:rPr lang="tr-TR" sz="2800" dirty="0" err="1"/>
              <a:t>safsızlık</a:t>
            </a:r>
            <a:r>
              <a:rPr lang="tr-TR" sz="2800" dirty="0"/>
              <a:t>, </a:t>
            </a:r>
            <a:r>
              <a:rPr lang="tr-TR" sz="2800" dirty="0" err="1"/>
              <a:t>prednisolonun</a:t>
            </a:r>
            <a:r>
              <a:rPr lang="tr-TR" sz="2800" dirty="0"/>
              <a:t> </a:t>
            </a:r>
            <a:r>
              <a:rPr lang="tr-TR" sz="2800" dirty="0" err="1"/>
              <a:t>kuaterner</a:t>
            </a:r>
            <a:r>
              <a:rPr lang="tr-TR" sz="2800" dirty="0"/>
              <a:t> 21-piridinyum türevi olarak bulunmuştur.</a:t>
            </a:r>
          </a:p>
          <a:p>
            <a:endParaRPr lang="tr-TR" dirty="0"/>
          </a:p>
        </p:txBody>
      </p:sp>
    </p:spTree>
    <p:extLst>
      <p:ext uri="{BB962C8B-B14F-4D97-AF65-F5344CB8AC3E}">
        <p14:creationId xmlns:p14="http://schemas.microsoft.com/office/powerpoint/2010/main" xmlns="" val="34254385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sz="half" idx="2"/>
          </p:nvPr>
        </p:nvSpPr>
        <p:spPr>
          <a:xfrm>
            <a:off x="701386" y="311728"/>
            <a:ext cx="7698835" cy="5559136"/>
          </a:xfrm>
        </p:spPr>
        <p:txBody>
          <a:bodyPr>
            <a:normAutofit fontScale="77500" lnSpcReduction="20000"/>
          </a:bodyPr>
          <a:lstStyle/>
          <a:p>
            <a:r>
              <a:rPr lang="tr-TR" sz="2800" b="1" dirty="0"/>
              <a:t>2.1.7. Yan Reaksiyon Ürünleri</a:t>
            </a:r>
            <a:endParaRPr lang="tr-TR" sz="2800" dirty="0"/>
          </a:p>
          <a:p>
            <a:r>
              <a:rPr lang="tr-TR" sz="2800" dirty="0"/>
              <a:t>Olguların çoğunda, saf başlangıç maddeleri ve reaktifler kullanılıp reaksiyon koşulları dikkatli bir şekilde sağlanmış olsa da organik sentezlerin ana reaksiyonları yanında yan reaksiyonlar da kaçınılmazdır. Yeni analitik teknolojiler % 0,01 oranında bulunabilen yan reaksiyon ürünlerinin yapısını belirleyebildiği için, yan reaksiyonlar sonucu oluşabilen </a:t>
            </a:r>
            <a:r>
              <a:rPr lang="tr-TR" sz="2800" dirty="0" err="1"/>
              <a:t>safsızlıklar</a:t>
            </a:r>
            <a:r>
              <a:rPr lang="tr-TR" sz="2800" dirty="0"/>
              <a:t> ile ilgili tecrübeler giderek artmaktadır.</a:t>
            </a:r>
          </a:p>
          <a:p>
            <a:r>
              <a:rPr lang="tr-TR" sz="2800" b="1" dirty="0"/>
              <a:t>2.1.8. Parçalanma Ürünü </a:t>
            </a:r>
            <a:r>
              <a:rPr lang="tr-TR" sz="2800" b="1" dirty="0" err="1"/>
              <a:t>Safsızlıklar</a:t>
            </a:r>
            <a:endParaRPr lang="tr-TR" sz="2800" dirty="0"/>
          </a:p>
          <a:p>
            <a:r>
              <a:rPr lang="tr-TR" sz="2800" dirty="0"/>
              <a:t>İlaç sentezlerinin son ürününün dönüşümü veya parçalanması, reaksiyonun son basamağında veya izolasyon, kurutma gibi işlemler sırasında meydana gelebilmektedir. Bu yüzden parçalanma ürünleri ilaçlarda bulunan </a:t>
            </a:r>
            <a:r>
              <a:rPr lang="tr-TR" sz="2800" dirty="0" err="1"/>
              <a:t>safsızlık</a:t>
            </a:r>
            <a:r>
              <a:rPr lang="tr-TR" sz="2800" dirty="0"/>
              <a:t> grubunda yer alır.</a:t>
            </a:r>
          </a:p>
          <a:p>
            <a:r>
              <a:rPr lang="tr-TR" sz="2800" b="1" dirty="0"/>
              <a:t>2.1.9. </a:t>
            </a:r>
            <a:r>
              <a:rPr lang="tr-TR" sz="2800" b="1" dirty="0" err="1"/>
              <a:t>Enantiomerik</a:t>
            </a:r>
            <a:r>
              <a:rPr lang="tr-TR" sz="2800" b="1" dirty="0"/>
              <a:t> </a:t>
            </a:r>
            <a:r>
              <a:rPr lang="tr-TR" sz="2800" b="1" dirty="0" err="1"/>
              <a:t>Safsızlıklar</a:t>
            </a:r>
            <a:endParaRPr lang="tr-TR" sz="2800" dirty="0"/>
          </a:p>
          <a:p>
            <a:r>
              <a:rPr lang="tr-TR" sz="2800" dirty="0" err="1"/>
              <a:t>Kiral</a:t>
            </a:r>
            <a:r>
              <a:rPr lang="tr-TR" sz="2800" dirty="0"/>
              <a:t> ilaçların saf </a:t>
            </a:r>
            <a:r>
              <a:rPr lang="tr-TR" sz="2800" dirty="0" err="1"/>
              <a:t>enantiyomer</a:t>
            </a:r>
            <a:r>
              <a:rPr lang="tr-TR" sz="2800" dirty="0"/>
              <a:t> </a:t>
            </a:r>
            <a:r>
              <a:rPr lang="tr-TR" sz="2800" dirty="0" err="1"/>
              <a:t>antipodu</a:t>
            </a:r>
            <a:r>
              <a:rPr lang="tr-TR" sz="2800" dirty="0"/>
              <a:t>, </a:t>
            </a:r>
            <a:r>
              <a:rPr lang="tr-TR" sz="2800" dirty="0" err="1"/>
              <a:t>safsızlık</a:t>
            </a:r>
            <a:r>
              <a:rPr lang="tr-TR" sz="2800" dirty="0"/>
              <a:t> olarak kabul edilebilir. Burada </a:t>
            </a:r>
            <a:r>
              <a:rPr lang="tr-TR" sz="2800" dirty="0" err="1"/>
              <a:t>enantiyomerlerden</a:t>
            </a:r>
            <a:r>
              <a:rPr lang="tr-TR" sz="2800" dirty="0"/>
              <a:t> birisi ilaç etken maddesi olarak kabul edilirken, diğer </a:t>
            </a:r>
            <a:r>
              <a:rPr lang="tr-TR" sz="2800" dirty="0" err="1"/>
              <a:t>enantiyomer</a:t>
            </a:r>
            <a:r>
              <a:rPr lang="tr-TR" sz="2800" dirty="0"/>
              <a:t> </a:t>
            </a:r>
            <a:r>
              <a:rPr lang="tr-TR" sz="2800" dirty="0" err="1"/>
              <a:t>safsızlık</a:t>
            </a:r>
            <a:r>
              <a:rPr lang="tr-TR" sz="2800" dirty="0"/>
              <a:t> olarak kabul edilir. </a:t>
            </a:r>
            <a:r>
              <a:rPr lang="tr-TR" sz="2800" dirty="0" err="1"/>
              <a:t>Safsızlık</a:t>
            </a:r>
            <a:r>
              <a:rPr lang="tr-TR" sz="2800" dirty="0"/>
              <a:t> olarak kabul edilen </a:t>
            </a:r>
            <a:r>
              <a:rPr lang="tr-TR" sz="2800" dirty="0" err="1"/>
              <a:t>enantiyomerin</a:t>
            </a:r>
            <a:r>
              <a:rPr lang="tr-TR" sz="2800" dirty="0"/>
              <a:t> diğer </a:t>
            </a:r>
            <a:r>
              <a:rPr lang="tr-TR" sz="2800" dirty="0" err="1"/>
              <a:t>enantiyomerden</a:t>
            </a:r>
            <a:r>
              <a:rPr lang="tr-TR" sz="2800" dirty="0"/>
              <a:t> ayrılması ve miktarının belirlenmesi gerekir.</a:t>
            </a:r>
          </a:p>
          <a:p>
            <a:endParaRPr lang="tr-TR" dirty="0"/>
          </a:p>
        </p:txBody>
      </p:sp>
    </p:spTree>
    <p:extLst>
      <p:ext uri="{BB962C8B-B14F-4D97-AF65-F5344CB8AC3E}">
        <p14:creationId xmlns:p14="http://schemas.microsoft.com/office/powerpoint/2010/main" xmlns="" val="5915665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sz="half" idx="2"/>
          </p:nvPr>
        </p:nvSpPr>
        <p:spPr>
          <a:xfrm>
            <a:off x="545523" y="436419"/>
            <a:ext cx="7831319" cy="5268191"/>
          </a:xfrm>
        </p:spPr>
        <p:txBody>
          <a:bodyPr>
            <a:normAutofit fontScale="92500" lnSpcReduction="20000"/>
          </a:bodyPr>
          <a:lstStyle/>
          <a:p>
            <a:r>
              <a:rPr lang="tr-TR" sz="2800" b="1" dirty="0"/>
              <a:t>2.2. İnorganik </a:t>
            </a:r>
            <a:r>
              <a:rPr lang="tr-TR" sz="2800" b="1" dirty="0" err="1"/>
              <a:t>Safsızlıklar</a:t>
            </a:r>
            <a:endParaRPr lang="tr-TR" sz="2800" dirty="0"/>
          </a:p>
          <a:p>
            <a:r>
              <a:rPr lang="tr-TR" sz="2800" dirty="0"/>
              <a:t>İlaçlardaki inorganik </a:t>
            </a:r>
            <a:r>
              <a:rPr lang="tr-TR" sz="2800" dirty="0" err="1"/>
              <a:t>safsızlıklar</a:t>
            </a:r>
            <a:r>
              <a:rPr lang="tr-TR" sz="2800" dirty="0"/>
              <a:t> için çeşitli olası kaynaklar şunlardır:</a:t>
            </a:r>
          </a:p>
          <a:p>
            <a:r>
              <a:rPr lang="tr-TR" sz="2800" dirty="0"/>
              <a:t>Sentetik üretim işleminin başlangıç maddeleri, reaktifleri ve çözücüleri inorganik asitlerin tuzları için kaynak olabilir (Klorürler, sülfatlar, fosfatlar </a:t>
            </a:r>
            <a:r>
              <a:rPr lang="tr-TR" sz="2800" dirty="0" err="1"/>
              <a:t>vb</a:t>
            </a:r>
            <a:r>
              <a:rPr lang="tr-TR" sz="2800" dirty="0"/>
              <a:t>). Aynı şekilde çeşitli ağır metaller de içerebilir.</a:t>
            </a:r>
          </a:p>
          <a:p>
            <a:r>
              <a:rPr lang="tr-TR" sz="2800" dirty="0"/>
              <a:t>Ağır metaller, üretim işleminde kullanılan reaksiyon kaplarından ve tüplerden de kaynaklanabilir.</a:t>
            </a:r>
          </a:p>
          <a:p>
            <a:r>
              <a:rPr lang="tr-TR" sz="2800" dirty="0"/>
              <a:t>İlaç hammaddelerinin </a:t>
            </a:r>
            <a:r>
              <a:rPr lang="tr-TR" sz="2800" dirty="0" err="1"/>
              <a:t>kristalizasyonu</a:t>
            </a:r>
            <a:r>
              <a:rPr lang="tr-TR" sz="2800" dirty="0"/>
              <a:t> ve </a:t>
            </a:r>
            <a:r>
              <a:rPr lang="tr-TR" sz="2800" dirty="0" err="1"/>
              <a:t>kromatografik</a:t>
            </a:r>
            <a:r>
              <a:rPr lang="tr-TR" sz="2800" dirty="0"/>
              <a:t> saflaştırmaları sırasında ilaç hammaddesi   çözeltisini   renksizleştirmek  için   sıklıkla   kullanılan   filtreler,   süzme aparatları ve </a:t>
            </a:r>
            <a:r>
              <a:rPr lang="tr-TR" sz="2800" dirty="0" err="1"/>
              <a:t>adsorbanlar</a:t>
            </a:r>
            <a:r>
              <a:rPr lang="tr-TR" sz="2800" dirty="0"/>
              <a:t> ağır metallerin ve inorganik asit tuzlarının serbest hale geçerek </a:t>
            </a:r>
            <a:r>
              <a:rPr lang="tr-TR" sz="2800" dirty="0" err="1"/>
              <a:t>safsızlık</a:t>
            </a:r>
            <a:r>
              <a:rPr lang="tr-TR" sz="2800" dirty="0"/>
              <a:t> oluşturmasına neden olabilir.</a:t>
            </a:r>
          </a:p>
          <a:p>
            <a:endParaRPr lang="tr-TR" dirty="0"/>
          </a:p>
        </p:txBody>
      </p:sp>
    </p:spTree>
    <p:extLst>
      <p:ext uri="{BB962C8B-B14F-4D97-AF65-F5344CB8AC3E}">
        <p14:creationId xmlns:p14="http://schemas.microsoft.com/office/powerpoint/2010/main" xmlns="" val="403846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sz="half" idx="2"/>
          </p:nvPr>
        </p:nvSpPr>
        <p:spPr>
          <a:xfrm>
            <a:off x="466054" y="815467"/>
            <a:ext cx="7294418" cy="3858492"/>
          </a:xfrm>
        </p:spPr>
        <p:txBody>
          <a:bodyPr>
            <a:normAutofit/>
          </a:bodyPr>
          <a:lstStyle/>
          <a:p>
            <a:pPr algn="just"/>
            <a:r>
              <a:rPr lang="tr-TR" sz="3200" dirty="0"/>
              <a:t>İlaç, tıpta kullanılan ve </a:t>
            </a:r>
            <a:r>
              <a:rPr lang="tr-TR" sz="3200" dirty="0" err="1"/>
              <a:t>biyolojk</a:t>
            </a:r>
            <a:r>
              <a:rPr lang="tr-TR" sz="3200" dirty="0"/>
              <a:t> etkinliği olan (</a:t>
            </a:r>
            <a:r>
              <a:rPr lang="tr-TR" sz="3200" dirty="0" err="1"/>
              <a:t>biyoaktif</a:t>
            </a:r>
            <a:r>
              <a:rPr lang="tr-TR" sz="3200" dirty="0"/>
              <a:t>) saf bir kimyasal maddeyi ya da ona eşdeğer olan bitkisel veya hayvansal kaynaklı, standart miktarda aktif madde içeren bir karışımı ifade eder.</a:t>
            </a:r>
          </a:p>
        </p:txBody>
      </p:sp>
      <p:pic>
        <p:nvPicPr>
          <p:cNvPr id="2" name="Resim 1"/>
          <p:cNvPicPr>
            <a:picLocks noChangeAspect="1"/>
          </p:cNvPicPr>
          <p:nvPr/>
        </p:nvPicPr>
        <p:blipFill>
          <a:blip r:embed="rId2" cstate="print"/>
          <a:stretch>
            <a:fillRect/>
          </a:stretch>
        </p:blipFill>
        <p:spPr>
          <a:xfrm>
            <a:off x="6181860" y="3057793"/>
            <a:ext cx="2864488" cy="3524250"/>
          </a:xfrm>
          <a:prstGeom prst="rect">
            <a:avLst/>
          </a:prstGeom>
        </p:spPr>
      </p:pic>
    </p:spTree>
    <p:extLst>
      <p:ext uri="{BB962C8B-B14F-4D97-AF65-F5344CB8AC3E}">
        <p14:creationId xmlns:p14="http://schemas.microsoft.com/office/powerpoint/2010/main" xmlns="" val="10809398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sz="half" idx="2"/>
          </p:nvPr>
        </p:nvSpPr>
        <p:spPr>
          <a:xfrm>
            <a:off x="670214" y="405246"/>
            <a:ext cx="7706628" cy="5081154"/>
          </a:xfrm>
        </p:spPr>
        <p:txBody>
          <a:bodyPr>
            <a:normAutofit fontScale="85000" lnSpcReduction="20000"/>
          </a:bodyPr>
          <a:lstStyle/>
          <a:p>
            <a:r>
              <a:rPr lang="tr-TR" sz="2800" dirty="0"/>
              <a:t>Bazı inorganik reaktiflerin kendileri ya da dönüşüm ürünleri de olası </a:t>
            </a:r>
            <a:r>
              <a:rPr lang="tr-TR" sz="2800" dirty="0" err="1"/>
              <a:t>safsızlıklardır</a:t>
            </a:r>
            <a:r>
              <a:rPr lang="tr-TR" sz="2800" dirty="0"/>
              <a:t>. Örneğin;  Selenyum  dioksit,  krom  </a:t>
            </a:r>
            <a:r>
              <a:rPr lang="tr-TR" sz="2800" dirty="0" err="1"/>
              <a:t>trioksit</a:t>
            </a:r>
            <a:r>
              <a:rPr lang="tr-TR" sz="2800" dirty="0"/>
              <a:t>,  permanganat  ve  </a:t>
            </a:r>
            <a:r>
              <a:rPr lang="tr-TR" sz="2800" dirty="0" err="1"/>
              <a:t>civa</a:t>
            </a:r>
            <a:r>
              <a:rPr lang="tr-TR" sz="2800" dirty="0"/>
              <a:t>(II)  tuzları  gibi yükseltgen ajanlarla yapılan </a:t>
            </a:r>
            <a:r>
              <a:rPr lang="tr-TR" sz="2800" dirty="0" err="1"/>
              <a:t>oksidasyonun</a:t>
            </a:r>
            <a:r>
              <a:rPr lang="tr-TR" sz="2800" dirty="0"/>
              <a:t> reaksiyon ürünlerinde selenyum, krom, manganez  ya  da  çinkonun izleri  tespit  edilebilir.  Lityum alüminyum  hidrür  ya  da sodyum </a:t>
            </a:r>
            <a:r>
              <a:rPr lang="tr-TR" sz="2800" dirty="0" err="1"/>
              <a:t>borhidrür</a:t>
            </a:r>
            <a:r>
              <a:rPr lang="tr-TR" sz="2800" dirty="0"/>
              <a:t> gibi indirgeyici ajanların kullanımıyla son üründe alüminyum ya da bor izlerine rastlanabilir.</a:t>
            </a:r>
          </a:p>
          <a:p>
            <a:r>
              <a:rPr lang="tr-TR" sz="2800" dirty="0"/>
              <a:t>Paladyum ve nikel gibi heterojen katalizörler </a:t>
            </a:r>
            <a:r>
              <a:rPr lang="tr-TR" sz="2800" dirty="0" err="1"/>
              <a:t>safsızlık</a:t>
            </a:r>
            <a:r>
              <a:rPr lang="tr-TR" sz="2800" dirty="0"/>
              <a:t> içerebilir. Bunlar iyonize olabilir ya  da  reaksiyon  sırasında  oluşabilir.  Bu  da  ilaç  hammaddesinde  </a:t>
            </a:r>
            <a:r>
              <a:rPr lang="tr-TR" sz="2800" dirty="0" err="1"/>
              <a:t>safsızlık</a:t>
            </a:r>
            <a:r>
              <a:rPr lang="tr-TR" sz="2800" dirty="0"/>
              <a:t> kaynağı olabilir.</a:t>
            </a:r>
          </a:p>
          <a:p>
            <a:r>
              <a:rPr lang="tr-TR" sz="2800" dirty="0"/>
              <a:t>İlaç maddesinin parçalanması da inorganik </a:t>
            </a:r>
            <a:r>
              <a:rPr lang="tr-TR" sz="2800" dirty="0" err="1"/>
              <a:t>safsızlıklara</a:t>
            </a:r>
            <a:r>
              <a:rPr lang="tr-TR" sz="2800" dirty="0"/>
              <a:t> yol açabilir (Örneğin; fosfat esterlerinin   hidrolizinden   fosfat   tuzları   oluşumu,   </a:t>
            </a:r>
            <a:r>
              <a:rPr lang="tr-TR" sz="2800" dirty="0" err="1"/>
              <a:t>hidrazidlerin</a:t>
            </a:r>
            <a:r>
              <a:rPr lang="tr-TR" sz="2800" dirty="0"/>
              <a:t>   ve   </a:t>
            </a:r>
            <a:r>
              <a:rPr lang="tr-TR" sz="2800" dirty="0" err="1"/>
              <a:t>hidrazonların</a:t>
            </a:r>
            <a:r>
              <a:rPr lang="tr-TR" sz="2800" dirty="0"/>
              <a:t> </a:t>
            </a:r>
            <a:r>
              <a:rPr lang="tr-TR" sz="2800" dirty="0" err="1"/>
              <a:t>hidrolitik</a:t>
            </a:r>
            <a:r>
              <a:rPr lang="tr-TR" sz="2800" dirty="0"/>
              <a:t> parçalanmasından </a:t>
            </a:r>
            <a:r>
              <a:rPr lang="tr-TR" sz="2800" dirty="0" err="1"/>
              <a:t>hidrazin</a:t>
            </a:r>
            <a:r>
              <a:rPr lang="tr-TR" sz="2800" dirty="0"/>
              <a:t> oluşumu</a:t>
            </a:r>
            <a:r>
              <a:rPr lang="tr-TR" sz="2800" dirty="0" smtClean="0"/>
              <a:t>).</a:t>
            </a:r>
            <a:endParaRPr lang="tr-TR" sz="2800" dirty="0"/>
          </a:p>
          <a:p>
            <a:endParaRPr lang="tr-TR" dirty="0"/>
          </a:p>
        </p:txBody>
      </p:sp>
    </p:spTree>
    <p:extLst>
      <p:ext uri="{BB962C8B-B14F-4D97-AF65-F5344CB8AC3E}">
        <p14:creationId xmlns:p14="http://schemas.microsoft.com/office/powerpoint/2010/main" xmlns="" val="1806770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sz="half" idx="2"/>
          </p:nvPr>
        </p:nvSpPr>
        <p:spPr>
          <a:xfrm>
            <a:off x="413039" y="374074"/>
            <a:ext cx="7807938" cy="5205845"/>
          </a:xfrm>
        </p:spPr>
        <p:txBody>
          <a:bodyPr>
            <a:normAutofit fontScale="92500" lnSpcReduction="20000"/>
          </a:bodyPr>
          <a:lstStyle/>
          <a:p>
            <a:r>
              <a:rPr lang="tr-TR" sz="2800" b="1" dirty="0"/>
              <a:t>2.3. Çözücü Kalıntısı </a:t>
            </a:r>
            <a:r>
              <a:rPr lang="tr-TR" sz="2800" b="1" dirty="0" err="1"/>
              <a:t>Safsızlıklar</a:t>
            </a:r>
            <a:endParaRPr lang="tr-TR" sz="2800" dirty="0"/>
          </a:p>
          <a:p>
            <a:r>
              <a:rPr lang="tr-TR" sz="2800" dirty="0"/>
              <a:t>Çözücüler ilaç endüstrisinin hemen hemen her aşamasında kullanılır. Çözücü kalıntıları, ilaç hammaddesinde ve </a:t>
            </a:r>
            <a:r>
              <a:rPr lang="tr-TR" sz="2800" dirty="0" err="1"/>
              <a:t>farmasötik</a:t>
            </a:r>
            <a:r>
              <a:rPr lang="tr-TR" sz="2800" dirty="0"/>
              <a:t> </a:t>
            </a:r>
            <a:r>
              <a:rPr lang="tr-TR" sz="2800" dirty="0" err="1"/>
              <a:t>formülasyonlarda</a:t>
            </a:r>
            <a:r>
              <a:rPr lang="tr-TR" sz="2800" dirty="0"/>
              <a:t> çoğunlukla bulunur. İlaç hammaddesindeki çözücü kalıntılarının kaynakları şunlardır:</a:t>
            </a:r>
          </a:p>
          <a:p>
            <a:r>
              <a:rPr lang="tr-TR" sz="2800" dirty="0"/>
              <a:t>Çözücü kalıntılarının en muhtemel kaynağı, ilaç hammaddesinin </a:t>
            </a:r>
            <a:r>
              <a:rPr lang="tr-TR" sz="2800" dirty="0" err="1"/>
              <a:t>kristalizasyonunda</a:t>
            </a:r>
            <a:r>
              <a:rPr lang="tr-TR" sz="2800" dirty="0"/>
              <a:t> kullanılan çözücüdür. </a:t>
            </a:r>
            <a:r>
              <a:rPr lang="tr-TR" sz="2800" dirty="0" err="1"/>
              <a:t>Kristalizasyon</a:t>
            </a:r>
            <a:r>
              <a:rPr lang="tr-TR" sz="2800" dirty="0"/>
              <a:t> çözücüsünün seçiminde dikkate alınması gereken birçok faktör vardır. </a:t>
            </a:r>
            <a:r>
              <a:rPr lang="tr-TR" sz="2800" dirty="0" err="1"/>
              <a:t>Kristalizasyon</a:t>
            </a:r>
            <a:r>
              <a:rPr lang="tr-TR" sz="2800" dirty="0"/>
              <a:t> işlemi, ilaç maddesinin geri kazanımını mümkün olduğunca en yüksek oranda sağlarken, </a:t>
            </a:r>
            <a:r>
              <a:rPr lang="tr-TR" sz="2800" dirty="0" err="1"/>
              <a:t>safsızlıkların</a:t>
            </a:r>
            <a:r>
              <a:rPr lang="tr-TR" sz="2800" dirty="0"/>
              <a:t> miktarını da mümkün olduğunca en düşük miktara düşürmelidir.</a:t>
            </a:r>
          </a:p>
          <a:p>
            <a:r>
              <a:rPr lang="tr-TR" dirty="0"/>
              <a:t/>
            </a:r>
            <a:br>
              <a:rPr lang="tr-TR" dirty="0"/>
            </a:br>
            <a:endParaRPr lang="tr-TR" dirty="0"/>
          </a:p>
        </p:txBody>
      </p:sp>
    </p:spTree>
    <p:extLst>
      <p:ext uri="{BB962C8B-B14F-4D97-AF65-F5344CB8AC3E}">
        <p14:creationId xmlns:p14="http://schemas.microsoft.com/office/powerpoint/2010/main" xmlns="" val="38469439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sz="half" idx="2"/>
          </p:nvPr>
        </p:nvSpPr>
        <p:spPr>
          <a:xfrm>
            <a:off x="584489" y="363683"/>
            <a:ext cx="7792353" cy="5507181"/>
          </a:xfrm>
        </p:spPr>
        <p:txBody>
          <a:bodyPr>
            <a:normAutofit lnSpcReduction="10000"/>
          </a:bodyPr>
          <a:lstStyle/>
          <a:p>
            <a:r>
              <a:rPr lang="tr-TR" sz="2400" b="1" dirty="0"/>
              <a:t>2.4. </a:t>
            </a:r>
            <a:r>
              <a:rPr lang="tr-TR" sz="2400" b="1" dirty="0" err="1"/>
              <a:t>Sıvağdaki</a:t>
            </a:r>
            <a:r>
              <a:rPr lang="tr-TR" sz="2400" b="1" dirty="0"/>
              <a:t> </a:t>
            </a:r>
            <a:r>
              <a:rPr lang="tr-TR" sz="2400" b="1" dirty="0" err="1"/>
              <a:t>Safsızlıklar</a:t>
            </a:r>
            <a:endParaRPr lang="tr-TR" sz="2400" dirty="0"/>
          </a:p>
          <a:p>
            <a:r>
              <a:rPr lang="tr-TR" sz="2800" dirty="0"/>
              <a:t>İlaç endüstrisinde ilaç maddelerini </a:t>
            </a:r>
            <a:r>
              <a:rPr lang="tr-TR" sz="2800" dirty="0" err="1"/>
              <a:t>farmasötik</a:t>
            </a:r>
            <a:r>
              <a:rPr lang="tr-TR" sz="2800" dirty="0"/>
              <a:t> </a:t>
            </a:r>
            <a:r>
              <a:rPr lang="tr-TR" sz="2800" dirty="0" err="1"/>
              <a:t>formülasyona</a:t>
            </a:r>
            <a:r>
              <a:rPr lang="tr-TR" sz="2800" dirty="0"/>
              <a:t> dönüştürmede kullanılan </a:t>
            </a:r>
            <a:r>
              <a:rPr lang="tr-TR" sz="2800" dirty="0" err="1"/>
              <a:t>farmasötik</a:t>
            </a:r>
            <a:r>
              <a:rPr lang="tr-TR" sz="2800" dirty="0"/>
              <a:t>  </a:t>
            </a:r>
            <a:r>
              <a:rPr lang="tr-TR" sz="2800" dirty="0" err="1"/>
              <a:t>sıvağların</a:t>
            </a:r>
            <a:r>
              <a:rPr lang="tr-TR" sz="2800" dirty="0"/>
              <a:t> tahmini  sayısı  yaklaşık  1000  civarındadır. Monografiler dahil başlıca  </a:t>
            </a:r>
            <a:r>
              <a:rPr lang="tr-TR" sz="2800" dirty="0" err="1"/>
              <a:t>farmakopeler</a:t>
            </a:r>
            <a:r>
              <a:rPr lang="tr-TR" sz="2800" dirty="0"/>
              <a:t>,  </a:t>
            </a:r>
            <a:r>
              <a:rPr lang="tr-TR" sz="2800" dirty="0" err="1"/>
              <a:t>sıvağ</a:t>
            </a:r>
            <a:r>
              <a:rPr lang="tr-TR" sz="2800" dirty="0"/>
              <a:t>  olarak  yaklaşık  200  madde  içerir.  En  çok  kullanılan </a:t>
            </a:r>
            <a:r>
              <a:rPr lang="tr-TR" sz="2800" dirty="0" err="1"/>
              <a:t>sıvağlar</a:t>
            </a:r>
            <a:r>
              <a:rPr lang="tr-TR" sz="2800" dirty="0"/>
              <a:t>; laktoz ve </a:t>
            </a:r>
            <a:r>
              <a:rPr lang="tr-TR" sz="2800" dirty="0" err="1"/>
              <a:t>sükroz</a:t>
            </a:r>
            <a:r>
              <a:rPr lang="tr-TR" sz="2800" dirty="0"/>
              <a:t> gibi şekerler, nişasta ve </a:t>
            </a:r>
            <a:r>
              <a:rPr lang="tr-TR" sz="2800" dirty="0" err="1"/>
              <a:t>mikrokristalin</a:t>
            </a:r>
            <a:r>
              <a:rPr lang="tr-TR" sz="2800" dirty="0"/>
              <a:t> selüloz gibi karbonhidrat tipi </a:t>
            </a:r>
            <a:r>
              <a:rPr lang="tr-TR" sz="2800" dirty="0" err="1"/>
              <a:t>biyopolimerler</a:t>
            </a:r>
            <a:r>
              <a:rPr lang="tr-TR" sz="2800" dirty="0"/>
              <a:t>, selüloz türevleri, polietilen glikol (</a:t>
            </a:r>
            <a:r>
              <a:rPr lang="tr-TR" sz="2800" dirty="0" err="1"/>
              <a:t>makrojeller</a:t>
            </a:r>
            <a:r>
              <a:rPr lang="tr-TR" sz="2800" dirty="0"/>
              <a:t>) gibi </a:t>
            </a:r>
            <a:r>
              <a:rPr lang="tr-TR" sz="2800" dirty="0" err="1"/>
              <a:t>polimerik</a:t>
            </a:r>
            <a:r>
              <a:rPr lang="tr-TR" sz="2800" dirty="0"/>
              <a:t> maddeler, </a:t>
            </a:r>
            <a:r>
              <a:rPr lang="tr-TR" sz="2800" dirty="0" err="1"/>
              <a:t>polivinilpirolidon</a:t>
            </a:r>
            <a:r>
              <a:rPr lang="tr-TR" sz="2800" dirty="0"/>
              <a:t> (</a:t>
            </a:r>
            <a:r>
              <a:rPr lang="tr-TR" sz="2800" dirty="0" err="1"/>
              <a:t>povidon</a:t>
            </a:r>
            <a:r>
              <a:rPr lang="tr-TR" sz="2800" dirty="0"/>
              <a:t>), bitkisel kökenli çeşitli yağlar, stearik asit ve onun magnezyum tuzu, kalsiyum fosfat gibi inorganik maddeler, silisik </a:t>
            </a:r>
            <a:r>
              <a:rPr lang="tr-TR" sz="2800" dirty="0" err="1"/>
              <a:t>asitin</a:t>
            </a:r>
            <a:r>
              <a:rPr lang="tr-TR" sz="2800" dirty="0"/>
              <a:t> çeşitli formlarıdır .</a:t>
            </a:r>
          </a:p>
          <a:p>
            <a:endParaRPr lang="tr-TR" sz="2400" dirty="0" smtClean="0"/>
          </a:p>
          <a:p>
            <a:endParaRPr lang="tr-TR" dirty="0"/>
          </a:p>
        </p:txBody>
      </p:sp>
    </p:spTree>
    <p:extLst>
      <p:ext uri="{BB962C8B-B14F-4D97-AF65-F5344CB8AC3E}">
        <p14:creationId xmlns:p14="http://schemas.microsoft.com/office/powerpoint/2010/main" xmlns="" val="240235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sz="half" idx="2"/>
          </p:nvPr>
        </p:nvSpPr>
        <p:spPr>
          <a:xfrm>
            <a:off x="568903" y="665019"/>
            <a:ext cx="7722213" cy="3252355"/>
          </a:xfrm>
        </p:spPr>
        <p:txBody>
          <a:bodyPr>
            <a:normAutofit fontScale="77500" lnSpcReduction="20000"/>
          </a:bodyPr>
          <a:lstStyle/>
          <a:p>
            <a:endParaRPr lang="tr-TR" dirty="0" smtClean="0"/>
          </a:p>
          <a:p>
            <a:r>
              <a:rPr lang="tr-TR" sz="2800" dirty="0" smtClean="0"/>
              <a:t>İlaç tedavisi</a:t>
            </a:r>
          </a:p>
          <a:p>
            <a:pPr marL="342900" indent="-342900">
              <a:buAutoNum type="arabicParenR"/>
            </a:pPr>
            <a:r>
              <a:rPr lang="tr-TR" sz="2800" dirty="0" smtClean="0"/>
              <a:t>Etkinlik</a:t>
            </a:r>
          </a:p>
          <a:p>
            <a:pPr marL="342900" indent="-342900">
              <a:buAutoNum type="arabicParenR"/>
            </a:pPr>
            <a:r>
              <a:rPr lang="tr-TR" sz="2800" dirty="0" smtClean="0"/>
              <a:t>Güvenlik</a:t>
            </a:r>
            <a:endParaRPr lang="tr-TR" sz="2800" dirty="0"/>
          </a:p>
          <a:p>
            <a:endParaRPr lang="tr-TR" sz="2800" dirty="0" smtClean="0"/>
          </a:p>
          <a:p>
            <a:pPr algn="just"/>
            <a:r>
              <a:rPr lang="tr-TR" sz="3000" dirty="0" smtClean="0"/>
              <a:t>Sentetik</a:t>
            </a:r>
            <a:r>
              <a:rPr lang="tr-TR" sz="3000" dirty="0"/>
              <a:t>, </a:t>
            </a:r>
            <a:r>
              <a:rPr lang="tr-TR" sz="3000" dirty="0" err="1"/>
              <a:t>biyoteknolojik</a:t>
            </a:r>
            <a:r>
              <a:rPr lang="tr-TR" sz="3000" dirty="0"/>
              <a:t>, farmakolojik ve klinik araştırmalarda, en etkili ilaç materyalinin ve onun optimum dozaj formunun belirlenmesinde, ilaç analizi yapan </a:t>
            </a:r>
            <a:r>
              <a:rPr lang="tr-TR" sz="3000" dirty="0" smtClean="0"/>
              <a:t>kişi </a:t>
            </a:r>
            <a:r>
              <a:rPr lang="tr-TR" sz="3000" dirty="0"/>
              <a:t>ve analitik kimyacının önemli rolü bulunmaktadır.</a:t>
            </a:r>
          </a:p>
        </p:txBody>
      </p:sp>
    </p:spTree>
    <p:extLst>
      <p:ext uri="{BB962C8B-B14F-4D97-AF65-F5344CB8AC3E}">
        <p14:creationId xmlns:p14="http://schemas.microsoft.com/office/powerpoint/2010/main" xmlns="" val="1268636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sz="half" idx="2"/>
          </p:nvPr>
        </p:nvSpPr>
        <p:spPr>
          <a:xfrm>
            <a:off x="709181" y="1028701"/>
            <a:ext cx="7574142" cy="3138055"/>
          </a:xfrm>
        </p:spPr>
        <p:txBody>
          <a:bodyPr>
            <a:normAutofit fontScale="40000" lnSpcReduction="20000"/>
          </a:bodyPr>
          <a:lstStyle/>
          <a:p>
            <a:r>
              <a:rPr lang="tr-TR" sz="7000" dirty="0"/>
              <a:t>İlaç maddesinin farmakolojik ve </a:t>
            </a:r>
            <a:r>
              <a:rPr lang="tr-TR" sz="7000" dirty="0" err="1"/>
              <a:t>toksikolojik</a:t>
            </a:r>
            <a:r>
              <a:rPr lang="tr-TR" sz="7000" dirty="0"/>
              <a:t> profili</a:t>
            </a:r>
            <a:r>
              <a:rPr lang="tr-TR" sz="7000" dirty="0" smtClean="0"/>
              <a:t>, </a:t>
            </a:r>
            <a:r>
              <a:rPr lang="tr-TR" sz="7000" dirty="0"/>
              <a:t>ilaç materyalinin insan organizmasına yararlı ve </a:t>
            </a:r>
            <a:r>
              <a:rPr lang="tr-TR" sz="7000" dirty="0" err="1"/>
              <a:t>advers</a:t>
            </a:r>
            <a:r>
              <a:rPr lang="tr-TR" sz="7000" dirty="0"/>
              <a:t> (ters) etkileri arasındaki ilişkidir. Saf bir ilaç materyalinin ters etkileri, onun kendisine ait özelliklerinden kaynaklandığı için, analitik kimyacı  bu noktada ilaç tedavisinin güvenliğinin arttırılmasında çok fazla bir şey yapamaz.</a:t>
            </a:r>
          </a:p>
          <a:p>
            <a:endParaRPr lang="tr-TR" dirty="0"/>
          </a:p>
        </p:txBody>
      </p:sp>
    </p:spTree>
    <p:extLst>
      <p:ext uri="{BB962C8B-B14F-4D97-AF65-F5344CB8AC3E}">
        <p14:creationId xmlns:p14="http://schemas.microsoft.com/office/powerpoint/2010/main" xmlns="" val="29672189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sz="half" idx="2"/>
          </p:nvPr>
        </p:nvSpPr>
        <p:spPr>
          <a:xfrm>
            <a:off x="537730" y="893618"/>
            <a:ext cx="7706627" cy="4135583"/>
          </a:xfrm>
        </p:spPr>
        <p:txBody>
          <a:bodyPr>
            <a:normAutofit/>
          </a:bodyPr>
          <a:lstStyle/>
          <a:p>
            <a:r>
              <a:rPr lang="tr-TR" sz="2400" dirty="0" err="1"/>
              <a:t>Safsızlık</a:t>
            </a:r>
            <a:r>
              <a:rPr lang="tr-TR" sz="2400" dirty="0"/>
              <a:t>, başlangıç maddesi, ortamdaki bileşenler veya yan reaksiyonlar sonucu oluşan ve orijinal ilaçla birlikle bulunabilen herhangi bir madde olarak tarif edilmektedir. </a:t>
            </a:r>
            <a:endParaRPr lang="tr-TR" sz="2400" dirty="0" smtClean="0"/>
          </a:p>
          <a:p>
            <a:r>
              <a:rPr lang="tr-TR" sz="2400" dirty="0" smtClean="0"/>
              <a:t>Diğer </a:t>
            </a:r>
            <a:r>
              <a:rPr lang="tr-TR" sz="2400" dirty="0"/>
              <a:t>bir deyişle, </a:t>
            </a:r>
            <a:r>
              <a:rPr lang="tr-TR" sz="2400" dirty="0" err="1"/>
              <a:t>safsızlık</a:t>
            </a:r>
            <a:r>
              <a:rPr lang="tr-TR" sz="2400" dirty="0"/>
              <a:t>; bir aktif ilaç bileşeninin (API) veya bir ilacın saflığını etkileyen herhangi bir madde olarak tanımlanır. “</a:t>
            </a:r>
            <a:r>
              <a:rPr lang="tr-TR" sz="2400" dirty="0" err="1"/>
              <a:t>Safsızlık</a:t>
            </a:r>
            <a:r>
              <a:rPr lang="tr-TR" sz="2400" dirty="0"/>
              <a:t> profili” ise ilaç hammaddelerinde ve  </a:t>
            </a:r>
            <a:r>
              <a:rPr lang="tr-TR" sz="2400" dirty="0" err="1"/>
              <a:t>farmasötik</a:t>
            </a:r>
            <a:r>
              <a:rPr lang="tr-TR" sz="2400" dirty="0"/>
              <a:t>  </a:t>
            </a:r>
            <a:r>
              <a:rPr lang="tr-TR" sz="2400" dirty="0" err="1"/>
              <a:t>formülasyonlardaki</a:t>
            </a:r>
            <a:r>
              <a:rPr lang="tr-TR" sz="2400" dirty="0"/>
              <a:t>  organik,  inorganik,  </a:t>
            </a:r>
            <a:r>
              <a:rPr lang="tr-TR" sz="2400" dirty="0" err="1"/>
              <a:t>sıvağ</a:t>
            </a:r>
            <a:r>
              <a:rPr lang="tr-TR" sz="2400" dirty="0"/>
              <a:t>  </a:t>
            </a:r>
            <a:r>
              <a:rPr lang="tr-TR" sz="2400" dirty="0" smtClean="0"/>
              <a:t>ve çözücü </a:t>
            </a:r>
            <a:r>
              <a:rPr lang="tr-TR" sz="2400" dirty="0"/>
              <a:t>kalıntılarının belirlenmesi, tanımlanması ve kantitatif tayinini hedefleyen bir analitik aktiviteler grubunun genel bir ismi olarak kabul edilmektedir</a:t>
            </a:r>
            <a:r>
              <a:rPr lang="tr-TR" dirty="0"/>
              <a:t>.</a:t>
            </a:r>
          </a:p>
          <a:p>
            <a:endParaRPr lang="tr-TR" dirty="0"/>
          </a:p>
        </p:txBody>
      </p:sp>
    </p:spTree>
    <p:extLst>
      <p:ext uri="{BB962C8B-B14F-4D97-AF65-F5344CB8AC3E}">
        <p14:creationId xmlns:p14="http://schemas.microsoft.com/office/powerpoint/2010/main" xmlns="" val="939759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sz="half" idx="2"/>
          </p:nvPr>
        </p:nvSpPr>
        <p:spPr>
          <a:xfrm>
            <a:off x="568903" y="883228"/>
            <a:ext cx="7807940" cy="3075709"/>
          </a:xfrm>
        </p:spPr>
        <p:txBody>
          <a:bodyPr>
            <a:noAutofit/>
          </a:bodyPr>
          <a:lstStyle/>
          <a:p>
            <a:r>
              <a:rPr lang="tr-TR" sz="2800" dirty="0"/>
              <a:t>Endüstriyel ve ilaç kontrol </a:t>
            </a:r>
            <a:r>
              <a:rPr lang="tr-TR" sz="2800" dirty="0" smtClean="0"/>
              <a:t>laboratuvarlarında </a:t>
            </a:r>
            <a:r>
              <a:rPr lang="tr-TR" sz="2800" dirty="0"/>
              <a:t>gerçekleştirilen analitik çalışmaların nihai hedefi, ilaç üreticilerine </a:t>
            </a:r>
            <a:r>
              <a:rPr lang="tr-TR" sz="2800" dirty="0" err="1"/>
              <a:t>terapötik</a:t>
            </a:r>
            <a:r>
              <a:rPr lang="tr-TR" sz="2800" dirty="0"/>
              <a:t> kulanım için yüksek kalitede ilaç üretiminde yardımcı olmaktır.  Bir  ilaç  hammaddesi  örneğinin kalitesini  tanımlamanın  en  iyi  yolu  onun saflığının belirlenmesidir. Bu amaca ulaşmak iki şekilde mümkündür. Bunlar; yüksek doğruluğa ve kesinliğe sahip spesifik bir metot ile aktif ilaç bileşeninin veya onun </a:t>
            </a:r>
            <a:r>
              <a:rPr lang="tr-TR" sz="2800" dirty="0" err="1"/>
              <a:t>safsızlıklarının</a:t>
            </a:r>
            <a:r>
              <a:rPr lang="tr-TR" sz="2800" dirty="0"/>
              <a:t> tayinidir. </a:t>
            </a:r>
          </a:p>
        </p:txBody>
      </p:sp>
    </p:spTree>
    <p:extLst>
      <p:ext uri="{BB962C8B-B14F-4D97-AF65-F5344CB8AC3E}">
        <p14:creationId xmlns:p14="http://schemas.microsoft.com/office/powerpoint/2010/main" xmlns="" val="1766494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sz="half" idx="2"/>
          </p:nvPr>
        </p:nvSpPr>
        <p:spPr>
          <a:xfrm>
            <a:off x="381867" y="696190"/>
            <a:ext cx="7846904" cy="4717474"/>
          </a:xfrm>
        </p:spPr>
        <p:txBody>
          <a:bodyPr>
            <a:normAutofit/>
          </a:bodyPr>
          <a:lstStyle/>
          <a:p>
            <a:r>
              <a:rPr lang="tr-TR" sz="2800" dirty="0"/>
              <a:t>İlaç analizinin ilk yıllarında, </a:t>
            </a:r>
            <a:r>
              <a:rPr lang="tr-TR" sz="2800" dirty="0" err="1"/>
              <a:t>kromatografik</a:t>
            </a:r>
            <a:r>
              <a:rPr lang="tr-TR" sz="2800" dirty="0"/>
              <a:t> tekniklerin henüz uygulanabilir olmadığı zamanlarda, ilaçların saflık kontrolü spesifik olmayan </a:t>
            </a:r>
            <a:r>
              <a:rPr lang="tr-TR" sz="2800" dirty="0" err="1"/>
              <a:t>titrimetrik</a:t>
            </a:r>
            <a:r>
              <a:rPr lang="tr-TR" sz="2800" dirty="0"/>
              <a:t> ve </a:t>
            </a:r>
            <a:r>
              <a:rPr lang="tr-TR" sz="2800" dirty="0" err="1"/>
              <a:t>fotometrik</a:t>
            </a:r>
            <a:r>
              <a:rPr lang="tr-TR" sz="2800" dirty="0"/>
              <a:t> metotlarla aktif ilaç bileşeninin tayinine dayanmaktaydı</a:t>
            </a:r>
            <a:r>
              <a:rPr lang="tr-TR" sz="2800" dirty="0" smtClean="0"/>
              <a:t>.</a:t>
            </a:r>
          </a:p>
          <a:p>
            <a:endParaRPr lang="tr-TR" sz="2800" dirty="0"/>
          </a:p>
          <a:p>
            <a:r>
              <a:rPr lang="tr-TR" dirty="0" smtClean="0"/>
              <a:t> </a:t>
            </a:r>
            <a:endParaRPr lang="tr-TR" sz="3000" dirty="0"/>
          </a:p>
        </p:txBody>
      </p:sp>
    </p:spTree>
    <p:extLst>
      <p:ext uri="{BB962C8B-B14F-4D97-AF65-F5344CB8AC3E}">
        <p14:creationId xmlns:p14="http://schemas.microsoft.com/office/powerpoint/2010/main" xmlns="" val="32567592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685801" y="1616365"/>
            <a:ext cx="7320395" cy="3246581"/>
          </a:xfrm>
        </p:spPr>
        <p:txBody>
          <a:bodyPr>
            <a:normAutofit fontScale="70000" lnSpcReduction="20000"/>
          </a:bodyPr>
          <a:lstStyle/>
          <a:p>
            <a:r>
              <a:rPr lang="tr-TR" dirty="0"/>
              <a:t>Analitik cihaz teknolojisinin son birkaç on yılda muazzam gelişmesiyle ilaç materyallerinin saflığının belirlenmesi için yeni yöntemler ortaya çıkarılmaktadır. Böylece, günümüzde, spesifik olmayan tayin metotlarının hayli spesifik ve kesin metotlar (çoğunlukla HPLC) ile yer değiştirmesi sağlanarak ilaç hammaddesi materyallerinin aktif ilaç  bileşeninin daha doğru ve kesin tayini mümkün olmaktadır. Buna rağmen, </a:t>
            </a:r>
            <a:r>
              <a:rPr lang="tr-TR" dirty="0" err="1"/>
              <a:t>farmakopelerin</a:t>
            </a:r>
            <a:r>
              <a:rPr lang="tr-TR" dirty="0"/>
              <a:t> son baskılarında uygun fonksiyonel gruplar içeren ilaç maddelerinin tayinleri hala klasik ve spesifik olmayan metotlara dayanmaktadır ve HPLC metotları sınırlı sayıda tayin için kullanılmaktadır</a:t>
            </a:r>
          </a:p>
          <a:p>
            <a:endParaRPr lang="tr-TR" dirty="0"/>
          </a:p>
        </p:txBody>
      </p:sp>
    </p:spTree>
    <p:extLst>
      <p:ext uri="{BB962C8B-B14F-4D97-AF65-F5344CB8AC3E}">
        <p14:creationId xmlns:p14="http://schemas.microsoft.com/office/powerpoint/2010/main" xmlns="" val="3913296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sz="half" idx="2"/>
          </p:nvPr>
        </p:nvSpPr>
        <p:spPr>
          <a:xfrm>
            <a:off x="646835" y="654627"/>
            <a:ext cx="7730007" cy="3993574"/>
          </a:xfrm>
        </p:spPr>
        <p:txBody>
          <a:bodyPr>
            <a:noAutofit/>
          </a:bodyPr>
          <a:lstStyle/>
          <a:p>
            <a:r>
              <a:rPr lang="tr-TR" sz="2800" dirty="0">
                <a:solidFill>
                  <a:srgbClr val="FF0000"/>
                </a:solidFill>
              </a:rPr>
              <a:t>Bunun muhtemel iki sebebi vardır</a:t>
            </a:r>
          </a:p>
          <a:p>
            <a:r>
              <a:rPr lang="tr-TR" sz="2800" u="sng" dirty="0"/>
              <a:t>Birincisi</a:t>
            </a:r>
            <a:r>
              <a:rPr lang="tr-TR" sz="2800" dirty="0"/>
              <a:t>, maliyet ve harcanan zaman açısından bu iki yaklaşım arasında muazzam bir fark olmasıdır. </a:t>
            </a:r>
            <a:r>
              <a:rPr lang="tr-TR" sz="2800" dirty="0" err="1"/>
              <a:t>Titrasyonlar</a:t>
            </a:r>
            <a:r>
              <a:rPr lang="tr-TR" sz="2800" dirty="0"/>
              <a:t> ve </a:t>
            </a:r>
            <a:r>
              <a:rPr lang="tr-TR" sz="2800" dirty="0" err="1"/>
              <a:t>spektrofotometrik</a:t>
            </a:r>
            <a:r>
              <a:rPr lang="tr-TR" sz="2800" dirty="0"/>
              <a:t> ölçümler minimum maliyetle çok kısa bir süre içinde gerçekleştirilebiliyorken, bir HPLC metodu genellikle zaman isteyen </a:t>
            </a:r>
            <a:r>
              <a:rPr lang="tr-TR" sz="2800" dirty="0" smtClean="0"/>
              <a:t>sistem  </a:t>
            </a:r>
            <a:r>
              <a:rPr lang="tr-TR" sz="2800" dirty="0"/>
              <a:t>uygunluk testleri, test materyalinin ve referans standardın pek çok paralel çalışmasını ve aynı zamanda pahalı </a:t>
            </a:r>
            <a:r>
              <a:rPr lang="tr-TR" sz="2800" dirty="0" err="1" smtClean="0"/>
              <a:t>enstrumentasyon</a:t>
            </a:r>
            <a:r>
              <a:rPr lang="tr-TR" sz="2800" dirty="0"/>
              <a:t>, kolonlar ve çözücüler gerektirir. Diğer taraftan, tabii ki, iki yaklaşımla elde edilen sonuçların değeri </a:t>
            </a:r>
            <a:r>
              <a:rPr lang="tr-TR" sz="2800" dirty="0" err="1"/>
              <a:t>spesifiklik</a:t>
            </a:r>
            <a:r>
              <a:rPr lang="tr-TR" sz="2800" dirty="0"/>
              <a:t> ve doğruluk bakımından birbirleriyle karşılaştırılamaz.</a:t>
            </a:r>
          </a:p>
        </p:txBody>
      </p:sp>
    </p:spTree>
    <p:extLst>
      <p:ext uri="{BB962C8B-B14F-4D97-AF65-F5344CB8AC3E}">
        <p14:creationId xmlns:p14="http://schemas.microsoft.com/office/powerpoint/2010/main" xmlns="" val="57028918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1605</Words>
  <Application>Microsoft Office PowerPoint</Application>
  <PresentationFormat>Ekran Gösterisi (4:3)</PresentationFormat>
  <Paragraphs>61</Paragraphs>
  <Slides>22</Slides>
  <Notes>0</Notes>
  <HiddenSlides>0</HiddenSlides>
  <MMClips>0</MMClips>
  <ScaleCrop>false</ScaleCrop>
  <HeadingPairs>
    <vt:vector size="4" baseType="variant">
      <vt:variant>
        <vt:lpstr>Tema</vt:lpstr>
      </vt:variant>
      <vt:variant>
        <vt:i4>1</vt:i4>
      </vt:variant>
      <vt:variant>
        <vt:lpstr>Slayt Başlıkları</vt:lpstr>
      </vt:variant>
      <vt:variant>
        <vt:i4>22</vt:i4>
      </vt:variant>
    </vt:vector>
  </HeadingPairs>
  <TitlesOfParts>
    <vt:vector size="23" baseType="lpstr">
      <vt:lpstr>Ofis Teması</vt:lpstr>
      <vt:lpstr>İLAÇLARDAKİ ORGANİK SAFSIZLIKLARIN TANIMLANMASI VE TAYİNİ</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Slayt 21</vt:lpstr>
      <vt:lpstr>Slayt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İLAÇLARDAKİ ORGANİK SAFSIZLIKLARIN TANIMLANMASI VE TAYİNİ</dc:title>
  <dc:creator>mpalabiyik</dc:creator>
  <cp:lastModifiedBy>mpalabiyik</cp:lastModifiedBy>
  <cp:revision>1</cp:revision>
  <dcterms:created xsi:type="dcterms:W3CDTF">2018-04-12T12:51:08Z</dcterms:created>
  <dcterms:modified xsi:type="dcterms:W3CDTF">2018-04-12T12:51:21Z</dcterms:modified>
</cp:coreProperties>
</file>